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9"/>
  </p:notesMasterIdLst>
  <p:sldIdLst>
    <p:sldId id="256" r:id="rId2"/>
    <p:sldId id="257" r:id="rId3"/>
    <p:sldId id="258" r:id="rId4"/>
    <p:sldId id="259" r:id="rId5"/>
    <p:sldId id="260" r:id="rId6"/>
    <p:sldId id="261" r:id="rId7"/>
    <p:sldId id="262" r:id="rId8"/>
    <p:sldId id="263" r:id="rId9"/>
    <p:sldId id="285" r:id="rId10"/>
    <p:sldId id="265" r:id="rId11"/>
    <p:sldId id="266" r:id="rId12"/>
    <p:sldId id="267" r:id="rId13"/>
    <p:sldId id="268" r:id="rId14"/>
    <p:sldId id="269" r:id="rId15"/>
    <p:sldId id="270" r:id="rId16"/>
    <p:sldId id="271" r:id="rId17"/>
    <p:sldId id="272" r:id="rId18"/>
    <p:sldId id="273" r:id="rId19"/>
    <p:sldId id="284" r:id="rId20"/>
    <p:sldId id="275" r:id="rId21"/>
    <p:sldId id="276" r:id="rId22"/>
    <p:sldId id="277" r:id="rId23"/>
    <p:sldId id="278" r:id="rId24"/>
    <p:sldId id="279" r:id="rId25"/>
    <p:sldId id="280" r:id="rId26"/>
    <p:sldId id="281" r:id="rId27"/>
    <p:sldId id="283"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0DA4D"/>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27945"/>
  </p:normalViewPr>
  <p:slideViewPr>
    <p:cSldViewPr snapToGrid="0" snapToObjects="1">
      <p:cViewPr varScale="1">
        <p:scale>
          <a:sx n="30" d="100"/>
          <a:sy n="30" d="100"/>
        </p:scale>
        <p:origin x="4264"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A1CEDAB-EC25-CD44-BA29-7A6FCED4D487}" type="datetimeFigureOut">
              <a:rPr lang="en-CR" smtClean="0"/>
              <a:t>27/10/26</a:t>
            </a:fld>
            <a:endParaRPr lang="en-C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4BD9F32-F9D7-574F-83D4-9AEDF4E91FB4}" type="slidenum">
              <a:rPr lang="en-CR" smtClean="0"/>
              <a:t>‹#›</a:t>
            </a:fld>
            <a:endParaRPr lang="en-CR"/>
          </a:p>
        </p:txBody>
      </p:sp>
    </p:spTree>
    <p:extLst>
      <p:ext uri="{BB962C8B-B14F-4D97-AF65-F5344CB8AC3E}">
        <p14:creationId xmlns:p14="http://schemas.microsoft.com/office/powerpoint/2010/main" val="24802877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Welcome everyone. Thank you for being here. No worksheets today. Grab a coffee, take notes, and be present. Everything we go through today is designed to make more sense in quiet time, so give yourself permission to just listen right now and save the doing for later.</a:t>
            </a:r>
            <a:endParaRPr lang="en-C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This session sits at the intersection of three things that almost every professional hits at some point: not fully seeing the value of their own experience, feeling like they do not belong in the room, and not knowing how to translate where they have been into where they want to go.</a:t>
            </a:r>
            <a:endParaRPr lang="en-C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We are going to move through all three. Not as separate topics, but as one connected story, because they almost always show up together.</a:t>
            </a:r>
            <a:endParaRPr lang="en-CR"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Facilitator note: </a:t>
            </a:r>
            <a:r>
              <a:rPr lang="en-US" sz="1200" i="1" kern="1200" dirty="0">
                <a:solidFill>
                  <a:schemeClr val="tx1"/>
                </a:solidFill>
                <a:effectLst/>
                <a:latin typeface="+mn-lt"/>
                <a:ea typeface="+mn-ea"/>
                <a:cs typeface="+mn-cs"/>
              </a:rPr>
              <a:t>Let the cover sit for 15 to 20 seconds before advancing. People are still arriving mentally. Give them a moment.</a:t>
            </a:r>
            <a:endParaRPr lang="en-CR" sz="1200" kern="1200" dirty="0">
              <a:solidFill>
                <a:schemeClr val="tx1"/>
              </a:solidFill>
              <a:effectLst/>
              <a:latin typeface="+mn-lt"/>
              <a:ea typeface="+mn-ea"/>
              <a:cs typeface="+mn-cs"/>
            </a:endParaRPr>
          </a:p>
          <a:p>
            <a:endParaRPr lang="en-CR" dirty="0"/>
          </a:p>
        </p:txBody>
      </p:sp>
      <p:sp>
        <p:nvSpPr>
          <p:cNvPr id="4" name="Slide Number Placeholder 3"/>
          <p:cNvSpPr>
            <a:spLocks noGrp="1"/>
          </p:cNvSpPr>
          <p:nvPr>
            <p:ph type="sldNum" sz="quarter" idx="5"/>
          </p:nvPr>
        </p:nvSpPr>
        <p:spPr/>
        <p:txBody>
          <a:bodyPr/>
          <a:lstStyle/>
          <a:p>
            <a:fld id="{F4BD9F32-F9D7-574F-83D4-9AEDF4E91FB4}" type="slidenum">
              <a:rPr lang="en-CR" smtClean="0"/>
              <a:t>1</a:t>
            </a:fld>
            <a:endParaRPr lang="en-CR"/>
          </a:p>
        </p:txBody>
      </p:sp>
    </p:spTree>
    <p:extLst>
      <p:ext uri="{BB962C8B-B14F-4D97-AF65-F5344CB8AC3E}">
        <p14:creationId xmlns:p14="http://schemas.microsoft.com/office/powerpoint/2010/main" val="23603735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Here is how we are spending the next 60 minutes. We open with some questions that sets the tone for everything that follows. Then Part 1 covers fear and impostor syndrome. Part 2 covers transferable skills and the visibility problem. Part 3 moves into career development and ownership. We close with three actions you can actually use.</a:t>
            </a:r>
            <a:endParaRPr lang="en-C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 want to say one more time: no worksheets today. Everything is in the handout. Your only job right now is to be here.</a:t>
            </a:r>
            <a:endParaRPr lang="en-CR"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Facilitator note: </a:t>
            </a:r>
            <a:r>
              <a:rPr lang="en-US" sz="1200" i="1" kern="1200" dirty="0">
                <a:solidFill>
                  <a:schemeClr val="tx1"/>
                </a:solidFill>
                <a:effectLst/>
                <a:latin typeface="+mn-lt"/>
                <a:ea typeface="+mn-ea"/>
                <a:cs typeface="+mn-cs"/>
              </a:rPr>
              <a:t>Keep this slide brief. 60 seconds maximum. People want to get into the content.</a:t>
            </a:r>
            <a:endParaRPr lang="en-CR" sz="1200" kern="1200" dirty="0">
              <a:solidFill>
                <a:schemeClr val="tx1"/>
              </a:solidFill>
              <a:effectLst/>
              <a:latin typeface="+mn-lt"/>
              <a:ea typeface="+mn-ea"/>
              <a:cs typeface="+mn-cs"/>
            </a:endParaRPr>
          </a:p>
          <a:p>
            <a:endParaRPr lang="en-CR" dirty="0"/>
          </a:p>
        </p:txBody>
      </p:sp>
      <p:sp>
        <p:nvSpPr>
          <p:cNvPr id="4" name="Slide Number Placeholder 3"/>
          <p:cNvSpPr>
            <a:spLocks noGrp="1"/>
          </p:cNvSpPr>
          <p:nvPr>
            <p:ph type="sldNum" sz="quarter" idx="5"/>
          </p:nvPr>
        </p:nvSpPr>
        <p:spPr/>
        <p:txBody>
          <a:bodyPr/>
          <a:lstStyle/>
          <a:p>
            <a:fld id="{F4BD9F32-F9D7-574F-83D4-9AEDF4E91FB4}" type="slidenum">
              <a:rPr lang="en-CR" smtClean="0"/>
              <a:t>2</a:t>
            </a:fld>
            <a:endParaRPr lang="en-CR"/>
          </a:p>
        </p:txBody>
      </p:sp>
    </p:spTree>
    <p:extLst>
      <p:ext uri="{BB962C8B-B14F-4D97-AF65-F5344CB8AC3E}">
        <p14:creationId xmlns:p14="http://schemas.microsoft.com/office/powerpoint/2010/main" val="19354004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Take an engagement selfie</a:t>
            </a:r>
            <a:endParaRPr lang="en-C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Before we go anywhere, I want to start with one question. You do not need to answer out loud. Just sit with it.</a:t>
            </a:r>
            <a:endParaRPr lang="en-CR"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Pause: </a:t>
            </a:r>
            <a:r>
              <a:rPr lang="en-US" sz="1200" i="1" kern="1200" dirty="0">
                <a:solidFill>
                  <a:schemeClr val="tx1"/>
                </a:solidFill>
                <a:effectLst/>
                <a:latin typeface="+mn-lt"/>
                <a:ea typeface="+mn-ea"/>
                <a:cs typeface="+mn-cs"/>
              </a:rPr>
              <a:t>Advance to the slide. Read the first question slowly.</a:t>
            </a:r>
            <a:endParaRPr lang="en-CR"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Ask: </a:t>
            </a:r>
            <a:r>
              <a:rPr lang="en-US" sz="1200" i="1" kern="1200" dirty="0">
                <a:solidFill>
                  <a:schemeClr val="tx1"/>
                </a:solidFill>
                <a:effectLst/>
                <a:latin typeface="+mn-lt"/>
                <a:ea typeface="+mn-ea"/>
                <a:cs typeface="+mn-cs"/>
              </a:rPr>
              <a:t>Am I as energized and connected this week as I normally am?</a:t>
            </a:r>
            <a:endParaRPr lang="en-C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If the answer is yes, notice what is creating that. If the answer is no, notice what has shifted. Both answers are useful.</a:t>
            </a:r>
            <a:endParaRPr lang="en-C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'Engagement is not something that happens to you when conditions are right. It is a feeling you are responsible for. The people who grow fastest check in on themselves regularly and act on what they find.'</a:t>
            </a:r>
            <a:endParaRPr lang="en-CR"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Ask: </a:t>
            </a:r>
            <a:r>
              <a:rPr lang="en-US" sz="1200" i="1" kern="1200" dirty="0">
                <a:solidFill>
                  <a:schemeClr val="tx1"/>
                </a:solidFill>
                <a:effectLst/>
                <a:latin typeface="+mn-lt"/>
                <a:ea typeface="+mn-ea"/>
                <a:cs typeface="+mn-cs"/>
              </a:rPr>
              <a:t>What is one thing at work right now that genuinely energizes you? Not what you are good at. Not what your job description says. What makes you lean forward.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Read: 'That answer is a clue. It points to a value, a talent, or something that matters to you at work right now. The whole session is about helping you see more of those clues in your own history, and know what to do with them.'</a:t>
            </a:r>
            <a:endParaRPr lang="en-US" sz="1200" i="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Ask: </a:t>
            </a:r>
            <a:r>
              <a:rPr lang="en-US" sz="1200" i="1" kern="1200" dirty="0">
                <a:solidFill>
                  <a:schemeClr val="tx1"/>
                </a:solidFill>
                <a:effectLst/>
                <a:latin typeface="+mn-lt"/>
                <a:ea typeface="+mn-ea"/>
                <a:cs typeface="+mn-cs"/>
              </a:rPr>
              <a:t>What is one thing draining me that I could act on? Name it plainly. A drain you can name is a drain you can start to change.</a:t>
            </a:r>
            <a:endParaRPr lang="en-C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Read: 'Drain is information too. One specific thing you can act on often matters more than another good day.'</a:t>
            </a:r>
            <a:endParaRPr lang="en-CR" sz="1200" kern="1200" dirty="0">
              <a:solidFill>
                <a:schemeClr val="tx1"/>
              </a:solidFill>
              <a:effectLst/>
              <a:latin typeface="+mn-lt"/>
              <a:ea typeface="+mn-ea"/>
              <a:cs typeface="+mn-cs"/>
            </a:endParaRPr>
          </a:p>
          <a:p>
            <a:endParaRPr lang="en-C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This is not a productivity exercise. Checking in on your own energy and engagement is a career awareness habit. The most intentional people in any room do this before they check in on everything else.</a:t>
            </a:r>
            <a:endParaRPr lang="en-CR" sz="1200" kern="1200" dirty="0">
              <a:solidFill>
                <a:schemeClr val="tx1"/>
              </a:solidFill>
              <a:effectLst/>
              <a:latin typeface="+mn-lt"/>
              <a:ea typeface="+mn-ea"/>
              <a:cs typeface="+mn-cs"/>
            </a:endParaRPr>
          </a:p>
          <a:p>
            <a:endParaRPr lang="en-CR" dirty="0"/>
          </a:p>
        </p:txBody>
      </p:sp>
      <p:sp>
        <p:nvSpPr>
          <p:cNvPr id="4" name="Slide Number Placeholder 3"/>
          <p:cNvSpPr>
            <a:spLocks noGrp="1"/>
          </p:cNvSpPr>
          <p:nvPr>
            <p:ph type="sldNum" sz="quarter" idx="5"/>
          </p:nvPr>
        </p:nvSpPr>
        <p:spPr/>
        <p:txBody>
          <a:bodyPr/>
          <a:lstStyle/>
          <a:p>
            <a:fld id="{F4BD9F32-F9D7-574F-83D4-9AEDF4E91FB4}" type="slidenum">
              <a:rPr lang="en-CR" smtClean="0"/>
              <a:t>3</a:t>
            </a:fld>
            <a:endParaRPr lang="en-CR"/>
          </a:p>
        </p:txBody>
      </p:sp>
    </p:spTree>
    <p:extLst>
      <p:ext uri="{BB962C8B-B14F-4D97-AF65-F5344CB8AC3E}">
        <p14:creationId xmlns:p14="http://schemas.microsoft.com/office/powerpoint/2010/main" val="22550385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Part 1. Fear and impostor syndrome. What it actually is, why it peaks at transitions, and what practically helps.</a:t>
            </a:r>
            <a:endParaRPr lang="en-CR"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Pause: </a:t>
            </a:r>
            <a:r>
              <a:rPr lang="en-US" sz="1200" i="1" kern="1200" dirty="0">
                <a:solidFill>
                  <a:schemeClr val="tx1"/>
                </a:solidFill>
                <a:effectLst/>
                <a:latin typeface="+mn-lt"/>
                <a:ea typeface="+mn-ea"/>
                <a:cs typeface="+mn-cs"/>
              </a:rPr>
              <a:t>Let the section title sit for 5 seconds before advancing.</a:t>
            </a:r>
            <a:endParaRPr lang="en-CR" sz="1200" kern="1200" dirty="0">
              <a:solidFill>
                <a:schemeClr val="tx1"/>
              </a:solidFill>
              <a:effectLst/>
              <a:latin typeface="+mn-lt"/>
              <a:ea typeface="+mn-ea"/>
              <a:cs typeface="+mn-cs"/>
            </a:endParaRPr>
          </a:p>
          <a:p>
            <a:endParaRPr lang="en-CR" dirty="0"/>
          </a:p>
        </p:txBody>
      </p:sp>
      <p:sp>
        <p:nvSpPr>
          <p:cNvPr id="4" name="Slide Number Placeholder 3"/>
          <p:cNvSpPr>
            <a:spLocks noGrp="1"/>
          </p:cNvSpPr>
          <p:nvPr>
            <p:ph type="sldNum" sz="quarter" idx="5"/>
          </p:nvPr>
        </p:nvSpPr>
        <p:spPr/>
        <p:txBody>
          <a:bodyPr/>
          <a:lstStyle/>
          <a:p>
            <a:fld id="{F4BD9F32-F9D7-574F-83D4-9AEDF4E91FB4}" type="slidenum">
              <a:rPr lang="en-CR" smtClean="0"/>
              <a:t>4</a:t>
            </a:fld>
            <a:endParaRPr lang="en-CR"/>
          </a:p>
        </p:txBody>
      </p:sp>
    </p:spTree>
    <p:extLst>
      <p:ext uri="{BB962C8B-B14F-4D97-AF65-F5344CB8AC3E}">
        <p14:creationId xmlns:p14="http://schemas.microsoft.com/office/powerpoint/2010/main" val="9570965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Fear is not a flaw</a:t>
            </a:r>
            <a:r>
              <a:rPr lang="en-US" sz="1200" kern="1200" dirty="0">
                <a:solidFill>
                  <a:schemeClr val="tx1"/>
                </a:solidFill>
                <a:effectLst/>
                <a:latin typeface="+mn-lt"/>
                <a:ea typeface="+mn-ea"/>
                <a:cs typeface="+mn-cs"/>
              </a:rPr>
              <a:t>  [5 min]</a:t>
            </a:r>
            <a:endParaRPr lang="en-C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Fear is a survival response. The amygdala activates the same way when you face a wild animal as when you face a high-stakes presentation. The brain does not distinguish between the two. And the most common mistake people make is trying to make the fear go away.</a:t>
            </a:r>
            <a:endParaRPr lang="en-C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Research consistently shows that the less we acknowledge an emotion, the louder it gets. It is like a notification you keep dismissing. It does not go away. It just keeps reappearing until you actually open it.</a:t>
            </a:r>
            <a:endParaRPr lang="en-CR"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Ask: </a:t>
            </a:r>
            <a:r>
              <a:rPr lang="en-US" sz="1200" i="1" kern="1200" dirty="0">
                <a:solidFill>
                  <a:schemeClr val="tx1"/>
                </a:solidFill>
                <a:effectLst/>
                <a:latin typeface="+mn-lt"/>
                <a:ea typeface="+mn-ea"/>
                <a:cs typeface="+mn-cs"/>
              </a:rPr>
              <a:t>Where do you feel fear in your body before a high-stakes moment? Drop it in the chat if you want.</a:t>
            </a:r>
            <a:endParaRPr lang="en-C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Read: 'Stomach butterflies, chest tightness, rapid breathing. These are not weakness. They are the body communicating before the mind catches up. The first move is to name it.'</a:t>
            </a:r>
            <a:endParaRPr lang="en-C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Saying 'I am nervous' or writing it down reduces its power. This is not positive thinking. Naming an emotion activates the prefrontal cortex and reduces amygdala response. It takes ten seconds and it actually works.</a:t>
            </a:r>
            <a:endParaRPr lang="en-CR"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Pause: </a:t>
            </a:r>
            <a:r>
              <a:rPr lang="en-US" sz="1200" i="1" kern="1200" dirty="0">
                <a:solidFill>
                  <a:schemeClr val="tx1"/>
                </a:solidFill>
                <a:effectLst/>
                <a:latin typeface="+mn-lt"/>
                <a:ea typeface="+mn-ea"/>
                <a:cs typeface="+mn-cs"/>
              </a:rPr>
              <a:t>Read the callout line on the slide: 'Courage is not the absence of fear. It is acting aligned with your values, despite the fear.' Read it once, slowly. Then advance.</a:t>
            </a:r>
            <a:endParaRPr lang="en-CR"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Facilitator note: </a:t>
            </a:r>
            <a:r>
              <a:rPr lang="en-US" sz="1200" i="1" kern="1200" dirty="0">
                <a:solidFill>
                  <a:schemeClr val="tx1"/>
                </a:solidFill>
                <a:effectLst/>
                <a:latin typeface="+mn-lt"/>
                <a:ea typeface="+mn-ea"/>
                <a:cs typeface="+mn-cs"/>
              </a:rPr>
              <a:t>Do not rush this slide. The body framing is important because it makes fear concrete and human. People relax when they realize everyone in the room has felt the same thing.</a:t>
            </a:r>
            <a:endParaRPr lang="en-CR" sz="1200" kern="1200" dirty="0">
              <a:solidFill>
                <a:schemeClr val="tx1"/>
              </a:solidFill>
              <a:effectLst/>
              <a:latin typeface="+mn-lt"/>
              <a:ea typeface="+mn-ea"/>
              <a:cs typeface="+mn-cs"/>
            </a:endParaRPr>
          </a:p>
          <a:p>
            <a:endParaRPr lang="en-CR" dirty="0"/>
          </a:p>
        </p:txBody>
      </p:sp>
      <p:sp>
        <p:nvSpPr>
          <p:cNvPr id="4" name="Slide Number Placeholder 3"/>
          <p:cNvSpPr>
            <a:spLocks noGrp="1"/>
          </p:cNvSpPr>
          <p:nvPr>
            <p:ph type="sldNum" sz="quarter" idx="5"/>
          </p:nvPr>
        </p:nvSpPr>
        <p:spPr/>
        <p:txBody>
          <a:bodyPr/>
          <a:lstStyle/>
          <a:p>
            <a:fld id="{F4BD9F32-F9D7-574F-83D4-9AEDF4E91FB4}" type="slidenum">
              <a:rPr lang="en-CR" smtClean="0"/>
              <a:t>5</a:t>
            </a:fld>
            <a:endParaRPr lang="en-CR"/>
          </a:p>
        </p:txBody>
      </p:sp>
    </p:spTree>
    <p:extLst>
      <p:ext uri="{BB962C8B-B14F-4D97-AF65-F5344CB8AC3E}">
        <p14:creationId xmlns:p14="http://schemas.microsoft.com/office/powerpoint/2010/main" val="6560621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 Impostor syndrome: doubts that do not match reality</a:t>
            </a:r>
            <a:endParaRPr lang="en-C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Impostor syndrome was described by Dr. Pauline Clance in 1978. It is a persistent, irrational fear of being exposed as a fraud, despite evidence to the contrary. And the key word there is irrational. The evidence does not support the fear. But the fear shows up anyway.</a:t>
            </a:r>
            <a:endParaRPr lang="en-C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It hits hardest at transitions. A new role. A promotion. A career pivot. A room full of people who look like they have always belonged there. When you are new to something, the internal voice interprets the learning curve as evidence of inadequacy, instead of recognizing it as the normal experience of being new.</a:t>
            </a:r>
            <a:endParaRPr lang="en-C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And here is the part that always surprises people: impostor syndrome affects high performers disproportionately. The people most likely to feel like frauds are often the ones doing the best work. So if you recognize that voice, you are probably in the right room.</a:t>
            </a:r>
            <a:endParaRPr lang="en-CR"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Facilitator note: </a:t>
            </a:r>
            <a:r>
              <a:rPr lang="en-US" sz="1200" i="1" kern="1200" dirty="0">
                <a:solidFill>
                  <a:schemeClr val="tx1"/>
                </a:solidFill>
                <a:effectLst/>
                <a:latin typeface="+mn-lt"/>
                <a:ea typeface="+mn-ea"/>
                <a:cs typeface="+mn-cs"/>
              </a:rPr>
              <a:t>Ask if anyone wants to share whether they have heard that voice recently. You do not need a response. The question alone normalizes the experience.</a:t>
            </a:r>
          </a:p>
          <a:p>
            <a:endParaRPr lang="en-US"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a:solidFill>
                  <a:schemeClr val="tx1"/>
                </a:solidFill>
                <a:effectLst/>
                <a:latin typeface="+mn-lt"/>
                <a:ea typeface="+mn-ea"/>
                <a:cs typeface="+mn-cs"/>
              </a:rPr>
              <a:t>'Other people know, or will find out, that I am a fraud.' Read it slowly. Let it land.</a:t>
            </a:r>
            <a:endParaRPr lang="en-CR" sz="1200" kern="1200" dirty="0">
              <a:solidFill>
                <a:schemeClr val="tx1"/>
              </a:solidFill>
              <a:effectLst/>
              <a:latin typeface="+mn-lt"/>
              <a:ea typeface="+mn-ea"/>
              <a:cs typeface="+mn-cs"/>
            </a:endParaRPr>
          </a:p>
          <a:p>
            <a:endParaRPr lang="en-CR" sz="1200" kern="1200" dirty="0">
              <a:solidFill>
                <a:schemeClr val="tx1"/>
              </a:solidFill>
              <a:effectLst/>
              <a:latin typeface="+mn-lt"/>
              <a:ea typeface="+mn-ea"/>
              <a:cs typeface="+mn-cs"/>
            </a:endParaRPr>
          </a:p>
          <a:p>
            <a:endParaRPr lang="en-CR" dirty="0"/>
          </a:p>
        </p:txBody>
      </p:sp>
      <p:sp>
        <p:nvSpPr>
          <p:cNvPr id="4" name="Slide Number Placeholder 3"/>
          <p:cNvSpPr>
            <a:spLocks noGrp="1"/>
          </p:cNvSpPr>
          <p:nvPr>
            <p:ph type="sldNum" sz="quarter" idx="5"/>
          </p:nvPr>
        </p:nvSpPr>
        <p:spPr/>
        <p:txBody>
          <a:bodyPr/>
          <a:lstStyle/>
          <a:p>
            <a:fld id="{F4BD9F32-F9D7-574F-83D4-9AEDF4E91FB4}" type="slidenum">
              <a:rPr lang="en-CR" smtClean="0"/>
              <a:t>6</a:t>
            </a:fld>
            <a:endParaRPr lang="en-CR"/>
          </a:p>
        </p:txBody>
      </p:sp>
    </p:spTree>
    <p:extLst>
      <p:ext uri="{BB962C8B-B14F-4D97-AF65-F5344CB8AC3E}">
        <p14:creationId xmlns:p14="http://schemas.microsoft.com/office/powerpoint/2010/main" val="35309046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rtl="0"/>
            <a:r>
              <a:rPr lang="en-CR" b="1" dirty="0"/>
              <a:t>Say:</a:t>
            </a:r>
            <a:r>
              <a:rPr lang="en-CR" dirty="0"/>
              <a:t> “Before we name the patterns, I want to know which voice is loudest in this room. Pick the option closest to what you hear at work. There is no wrong answer.”</a:t>
            </a:r>
          </a:p>
          <a:p>
            <a:pPr lvl="0" rtl="0"/>
            <a:r>
              <a:rPr lang="en-CR" b="1" dirty="0"/>
              <a:t>Launch:</a:t>
            </a:r>
            <a:r>
              <a:rPr lang="en-CR" dirty="0"/>
              <a:t> open Poll 1 in the poll tool and read the question and the four options aloud.</a:t>
            </a:r>
          </a:p>
          <a:p>
            <a:pPr lvl="0" rtl="0"/>
            <a:r>
              <a:rPr lang="en-CR" b="1" dirty="0"/>
              <a:t>Pause:</a:t>
            </a:r>
            <a:r>
              <a:rPr lang="en-CR" dirty="0"/>
              <a:t> give 20 seconds for votes.</a:t>
            </a:r>
          </a:p>
          <a:p>
            <a:pPr lvl="0" rtl="0"/>
            <a:r>
              <a:rPr lang="en-CR" b="1" dirty="0"/>
              <a:t>Reveal:</a:t>
            </a:r>
            <a:r>
              <a:rPr lang="en-CR" dirty="0"/>
              <a:t> share the results.</a:t>
            </a:r>
          </a:p>
          <a:p>
            <a:pPr lvl="0" rtl="0"/>
            <a:r>
              <a:rPr lang="en-CR" b="1" dirty="0"/>
              <a:t>Say:</a:t>
            </a:r>
            <a:r>
              <a:rPr lang="en-CR" dirty="0"/>
              <a:t> “Each option points to a pattern. A is the Expert and the Perfectionist. B is the Loner. C is the Superhero. D is the Gifted One. The voice you chose is the one to watch for on the next slide.”</a:t>
            </a:r>
          </a:p>
          <a:p>
            <a:pPr lvl="0" rtl="0"/>
            <a:r>
              <a:rPr lang="en-CR" b="1" dirty="0"/>
              <a:t>Bridge:</a:t>
            </a:r>
            <a:r>
              <a:rPr lang="en-CR" dirty="0"/>
              <a:t> “Let’s look at all seven.”</a:t>
            </a:r>
          </a:p>
          <a:p>
            <a:pPr lvl="0" rtl="0"/>
            <a:r>
              <a:rPr lang="en-CR" b="1" dirty="0"/>
              <a:t>Tip:</a:t>
            </a:r>
            <a:r>
              <a:rPr lang="en-CR" dirty="0"/>
              <a:t> don’t debate the results. If an option gets very few votes, say, “Many people hear more than one of these.”</a:t>
            </a:r>
          </a:p>
          <a:p>
            <a:endParaRPr lang="en-CR" dirty="0"/>
          </a:p>
        </p:txBody>
      </p:sp>
      <p:sp>
        <p:nvSpPr>
          <p:cNvPr id="4" name="Slide Number Placeholder 3"/>
          <p:cNvSpPr>
            <a:spLocks noGrp="1"/>
          </p:cNvSpPr>
          <p:nvPr>
            <p:ph type="sldNum" sz="quarter" idx="5"/>
          </p:nvPr>
        </p:nvSpPr>
        <p:spPr/>
        <p:txBody>
          <a:bodyPr/>
          <a:lstStyle/>
          <a:p>
            <a:fld id="{F4BD9F32-F9D7-574F-83D4-9AEDF4E91FB4}" type="slidenum">
              <a:rPr lang="en-CR" smtClean="0"/>
              <a:t>7</a:t>
            </a:fld>
            <a:endParaRPr lang="en-CR"/>
          </a:p>
        </p:txBody>
      </p:sp>
    </p:spTree>
    <p:extLst>
      <p:ext uri="{BB962C8B-B14F-4D97-AF65-F5344CB8AC3E}">
        <p14:creationId xmlns:p14="http://schemas.microsoft.com/office/powerpoint/2010/main" val="19014010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The 7 patterns</a:t>
            </a:r>
            <a:r>
              <a:rPr lang="en-US" sz="1200" kern="1200" dirty="0">
                <a:solidFill>
                  <a:schemeClr val="tx1"/>
                </a:solidFill>
                <a:effectLst/>
                <a:latin typeface="+mn-lt"/>
                <a:ea typeface="+mn-ea"/>
                <a:cs typeface="+mn-cs"/>
              </a:rPr>
              <a:t>  [8 min]</a:t>
            </a:r>
            <a:endParaRPr lang="en-C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Impostor syndrome does not look the same in everyone. It shows up in recognizable patterns. And most people identify with more than one, and they shift over time depending on what you are facing.</a:t>
            </a:r>
            <a:endParaRPr lang="en-C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 am going to read through these quickly. As I go, notice which one you recognize most right now.</a:t>
            </a:r>
            <a:endParaRPr lang="en-C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Expert: never feels ready enough. One more course, one more certification, one more review before I apply. The Perfectionist: no room for error. Everything must be flawless before it goes anywhere. The Loner: must handle everything alone. Asking for help is a sign of weakness. The Superhero: performing at 100 percent across every front simultaneously. The Gifted One: if something requires effort, it must mean lack of talent. Confusing hard work with not belonging. The Devoted: gives everything to work or others with nothing left for their own development. And the False Confident: showing up with an armor of having it all together, while quietly running on anxiety.</a:t>
            </a:r>
            <a:endParaRPr lang="en-CR"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Ask: </a:t>
            </a:r>
            <a:r>
              <a:rPr lang="en-US" sz="1200" i="1" kern="1200" dirty="0">
                <a:solidFill>
                  <a:schemeClr val="tx1"/>
                </a:solidFill>
                <a:effectLst/>
                <a:latin typeface="+mn-lt"/>
                <a:ea typeface="+mn-ea"/>
                <a:cs typeface="+mn-cs"/>
              </a:rPr>
              <a:t>Drop a number in the chat, 01 through 07, for the one you recognize most right now.</a:t>
            </a:r>
            <a:endParaRPr lang="en-CR"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Pause: </a:t>
            </a:r>
            <a:r>
              <a:rPr lang="en-US" sz="1200" i="1" kern="1200" dirty="0">
                <a:solidFill>
                  <a:schemeClr val="tx1"/>
                </a:solidFill>
                <a:effectLst/>
                <a:latin typeface="+mn-lt"/>
                <a:ea typeface="+mn-ea"/>
                <a:cs typeface="+mn-cs"/>
              </a:rPr>
              <a:t>Read two or three responses out loud. Affirm: most people identify with more than one. They can combine and they shift.</a:t>
            </a:r>
            <a:endParaRPr lang="en-CR"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Facilitator note: </a:t>
            </a:r>
            <a:r>
              <a:rPr lang="en-US" sz="1200" i="1" kern="1200" dirty="0">
                <a:solidFill>
                  <a:schemeClr val="tx1"/>
                </a:solidFill>
                <a:effectLst/>
                <a:latin typeface="+mn-lt"/>
                <a:ea typeface="+mn-ea"/>
                <a:cs typeface="+mn-cs"/>
              </a:rPr>
              <a:t>The chat activity here is important. It makes the patterns real and collective rather than theoretical. Read responses without judgment and without naming people.</a:t>
            </a:r>
            <a:endParaRPr lang="en-CR"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F4BD9F32-F9D7-574F-83D4-9AEDF4E91FB4}" type="slidenum">
              <a:rPr lang="en-CR" smtClean="0"/>
              <a:t>8</a:t>
            </a:fld>
            <a:endParaRPr lang="en-CR"/>
          </a:p>
        </p:txBody>
      </p:sp>
    </p:spTree>
    <p:extLst>
      <p:ext uri="{BB962C8B-B14F-4D97-AF65-F5344CB8AC3E}">
        <p14:creationId xmlns:p14="http://schemas.microsoft.com/office/powerpoint/2010/main" val="40235349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Three pillars of action</a:t>
            </a:r>
            <a:r>
              <a:rPr lang="en-US" sz="1200" kern="1200" dirty="0">
                <a:solidFill>
                  <a:schemeClr val="tx1"/>
                </a:solidFill>
                <a:effectLst/>
                <a:latin typeface="+mn-lt"/>
                <a:ea typeface="+mn-ea"/>
                <a:cs typeface="+mn-cs"/>
              </a:rPr>
              <a:t>  [12 min]</a:t>
            </a:r>
            <a:endParaRPr lang="en-C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Recognizing the patterns is the starting point. These three pillars are what actually creates change. They are practical, not motivational.</a:t>
            </a:r>
            <a:endParaRPr lang="en-C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Pillar one is physical regulation. The body responds to fear before the mind does. The most direct intervention is to regulate the body first. 4-6 breathing: inhale for four counts, exhale for six. This activates the parasympathetic system and lowers emotional intensity. A 30-second pause before a high-stakes meeting can genuinely change how you show up.</a:t>
            </a:r>
            <a:endParaRPr lang="en-C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Let us try it together right now. Inhale for four counts.</a:t>
            </a:r>
            <a:endParaRPr lang="en-CR"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Pause: </a:t>
            </a:r>
            <a:r>
              <a:rPr lang="en-US" sz="1200" i="1" kern="1200" dirty="0">
                <a:solidFill>
                  <a:schemeClr val="tx1"/>
                </a:solidFill>
                <a:effectLst/>
                <a:latin typeface="+mn-lt"/>
                <a:ea typeface="+mn-ea"/>
                <a:cs typeface="+mn-cs"/>
              </a:rPr>
              <a:t>Count to 4 out loud or silently. Then: exhale for six counts. Count to 6 out loud or silently. Let the silence hold for a moment after.</a:t>
            </a:r>
            <a:endParaRPr lang="en-C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Notice any difference? That is pillar one.</a:t>
            </a:r>
            <a:endParaRPr lang="en-C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Pillar two is dismantling the narrative. The brain catastrophizes by design. The antidote is asking for evidence. And there are seven specific questions for this.</a:t>
            </a:r>
            <a:endParaRPr lang="en-CR"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Reveal: </a:t>
            </a:r>
            <a:r>
              <a:rPr lang="en-US" sz="1200" kern="1200" dirty="0">
                <a:solidFill>
                  <a:schemeClr val="tx1"/>
                </a:solidFill>
                <a:effectLst/>
                <a:latin typeface="+mn-lt"/>
                <a:ea typeface="+mn-ea"/>
                <a:cs typeface="+mn-cs"/>
              </a:rPr>
              <a:t>The two columns of questions appear one at a time. Read each question as it appears, then pause.</a:t>
            </a:r>
            <a:endParaRPr lang="en-C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Question one: What story am I telling myself right now?</a:t>
            </a:r>
            <a:endParaRPr lang="en-C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Question two: What evidence do I actually have that this story is real?</a:t>
            </a:r>
            <a:endParaRPr lang="en-C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Question three: Am I exaggerating? Am I making it bigger than it is?</a:t>
            </a:r>
            <a:endParaRPr lang="en-C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Question four: Is there contrary evidence I am ignoring?</a:t>
            </a:r>
            <a:endParaRPr lang="en-C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Question five: How many times have I successfully navigated something like this?</a:t>
            </a:r>
            <a:endParaRPr lang="en-C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Question six: What mandates am I fulfilling that are not actually mine or real?</a:t>
            </a:r>
            <a:endParaRPr lang="en-C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Question seven: What would I tell someone I love if they were in exactly my place?</a:t>
            </a:r>
            <a:endParaRPr lang="en-CR"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Pause: </a:t>
            </a:r>
            <a:r>
              <a:rPr lang="en-US" sz="1200" i="1" kern="1200" dirty="0">
                <a:solidFill>
                  <a:schemeClr val="tx1"/>
                </a:solidFill>
                <a:effectLst/>
                <a:latin typeface="+mn-lt"/>
                <a:ea typeface="+mn-ea"/>
                <a:cs typeface="+mn-cs"/>
              </a:rPr>
              <a:t>Hold three seconds after each question. Do not explain them yet. Let people hold them.</a:t>
            </a:r>
            <a:endParaRPr lang="en-C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Pillar three is brave action. Courage is not the absence of fear. We said that earlier. It means taking a move that is aligned with your values despite the fear. And it can be very small. Asking the question you have been afraid to ask. Sending the application before you feel fully ready. Recognizing an achievement before you move on to critique it. One small move.</a:t>
            </a:r>
            <a:endParaRPr lang="en-C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handout has all seven questions plus the full framework. Take notes, do the exercise later when you have quiet time.</a:t>
            </a:r>
            <a:endParaRPr lang="en-CR"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Facilitator note: </a:t>
            </a:r>
            <a:r>
              <a:rPr lang="en-US" sz="1200" i="1" kern="1200" dirty="0">
                <a:solidFill>
                  <a:schemeClr val="tx1"/>
                </a:solidFill>
                <a:effectLst/>
                <a:latin typeface="+mn-lt"/>
                <a:ea typeface="+mn-ea"/>
                <a:cs typeface="+mn-cs"/>
              </a:rPr>
              <a:t>Do not skip the live breathing exercise. Even 30 seconds of live breathing changes the energy in the room and makes the pillar concrete rather than abstract.</a:t>
            </a:r>
            <a:endParaRPr lang="en-CR" sz="1200" kern="1200" dirty="0">
              <a:solidFill>
                <a:schemeClr val="tx1"/>
              </a:solidFill>
              <a:effectLst/>
              <a:latin typeface="+mn-lt"/>
              <a:ea typeface="+mn-ea"/>
              <a:cs typeface="+mn-cs"/>
            </a:endParaRPr>
          </a:p>
          <a:p>
            <a:br>
              <a:rPr lang="en-US" sz="1200" kern="1200" dirty="0">
                <a:solidFill>
                  <a:schemeClr val="tx1"/>
                </a:solidFill>
                <a:effectLst/>
                <a:latin typeface="+mn-lt"/>
                <a:ea typeface="+mn-ea"/>
                <a:cs typeface="+mn-cs"/>
              </a:rPr>
            </a:br>
            <a:endParaRPr lang="en-CR" dirty="0">
              <a:effectLst/>
            </a:endParaRPr>
          </a:p>
          <a:p>
            <a:r>
              <a:rPr lang="en-US" sz="1200" kern="1200" dirty="0">
                <a:solidFill>
                  <a:schemeClr val="tx1"/>
                </a:solidFill>
                <a:effectLst/>
                <a:latin typeface="+mn-lt"/>
                <a:ea typeface="+mn-ea"/>
                <a:cs typeface="+mn-cs"/>
              </a:rPr>
              <a:t> </a:t>
            </a:r>
            <a:endParaRPr lang="en-CR"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F4BD9F32-F9D7-574F-83D4-9AEDF4E91FB4}" type="slidenum">
              <a:rPr lang="en-CR" smtClean="0"/>
              <a:t>9</a:t>
            </a:fld>
            <a:endParaRPr lang="en-CR"/>
          </a:p>
        </p:txBody>
      </p:sp>
    </p:spTree>
    <p:extLst>
      <p:ext uri="{BB962C8B-B14F-4D97-AF65-F5344CB8AC3E}">
        <p14:creationId xmlns:p14="http://schemas.microsoft.com/office/powerpoint/2010/main" val="6650252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Section break: Part 2</a:t>
            </a:r>
            <a:endParaRPr lang="en-C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Part 2. Transferable skills and the visibility problem. What your background is actually worth, and how to see it.</a:t>
            </a:r>
            <a:endParaRPr lang="en-CR"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Pause: </a:t>
            </a:r>
            <a:r>
              <a:rPr lang="en-US" sz="1200" i="1" kern="1200" dirty="0">
                <a:solidFill>
                  <a:schemeClr val="tx1"/>
                </a:solidFill>
                <a:effectLst/>
                <a:latin typeface="+mn-lt"/>
                <a:ea typeface="+mn-ea"/>
                <a:cs typeface="+mn-cs"/>
              </a:rPr>
              <a:t>5 seconds. Let the title land.</a:t>
            </a:r>
            <a:endParaRPr lang="en-CR" sz="1200" kern="1200" dirty="0">
              <a:solidFill>
                <a:schemeClr val="tx1"/>
              </a:solidFill>
              <a:effectLst/>
              <a:latin typeface="+mn-lt"/>
              <a:ea typeface="+mn-ea"/>
              <a:cs typeface="+mn-cs"/>
            </a:endParaRPr>
          </a:p>
          <a:p>
            <a:endParaRPr lang="en-CR" dirty="0"/>
          </a:p>
        </p:txBody>
      </p:sp>
      <p:sp>
        <p:nvSpPr>
          <p:cNvPr id="4" name="Slide Number Placeholder 3"/>
          <p:cNvSpPr>
            <a:spLocks noGrp="1"/>
          </p:cNvSpPr>
          <p:nvPr>
            <p:ph type="sldNum" sz="quarter" idx="5"/>
          </p:nvPr>
        </p:nvSpPr>
        <p:spPr/>
        <p:txBody>
          <a:bodyPr/>
          <a:lstStyle/>
          <a:p>
            <a:fld id="{F4BD9F32-F9D7-574F-83D4-9AEDF4E91FB4}" type="slidenum">
              <a:rPr lang="en-CR" smtClean="0"/>
              <a:t>10</a:t>
            </a:fld>
            <a:endParaRPr lang="en-CR"/>
          </a:p>
        </p:txBody>
      </p:sp>
    </p:spTree>
    <p:extLst>
      <p:ext uri="{BB962C8B-B14F-4D97-AF65-F5344CB8AC3E}">
        <p14:creationId xmlns:p14="http://schemas.microsoft.com/office/powerpoint/2010/main" val="19104597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The connection between impostor syndrome and skills</a:t>
            </a:r>
            <a:r>
              <a:rPr lang="en-US" sz="1200" kern="1200" dirty="0">
                <a:solidFill>
                  <a:schemeClr val="tx1"/>
                </a:solidFill>
                <a:effectLst/>
                <a:latin typeface="+mn-lt"/>
                <a:ea typeface="+mn-ea"/>
                <a:cs typeface="+mn-cs"/>
              </a:rPr>
              <a:t>  [20 min]</a:t>
            </a:r>
            <a:endParaRPr lang="en-C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Here is where Part 1 and Part 2 connect. The same internal voice that says 'I do not belong here' is the one that says 'I do not have the right experience.' Both are stories the brain tells. And both can be dismantled with evidence.</a:t>
            </a:r>
            <a:endParaRPr lang="en-C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Most people think of skills as belonging to job titles. A project manager manages projects. A nurse does clinical work. A chef cooks. But the real question is not what the role is called. It is what problems that role required you to solve every single day.</a:t>
            </a:r>
            <a:endParaRPr lang="en-CR"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Pause: </a:t>
            </a:r>
            <a:r>
              <a:rPr lang="en-US" sz="1200" i="1" kern="1200" dirty="0">
                <a:solidFill>
                  <a:schemeClr val="tx1"/>
                </a:solidFill>
                <a:effectLst/>
                <a:latin typeface="+mn-lt"/>
                <a:ea typeface="+mn-ea"/>
                <a:cs typeface="+mn-cs"/>
              </a:rPr>
              <a:t>Let that sit for 5 seconds before continuing.</a:t>
            </a:r>
            <a:endParaRPr lang="en-C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When you evaluate experience through the lens of problems solved rather than titles held, transferable skills become visible almost immediately.</a:t>
            </a:r>
            <a:endParaRPr lang="en-CR"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Facilitator note: </a:t>
            </a:r>
            <a:r>
              <a:rPr lang="en-US" sz="1200" i="1" kern="1200" dirty="0">
                <a:solidFill>
                  <a:schemeClr val="tx1"/>
                </a:solidFill>
                <a:effectLst/>
                <a:latin typeface="+mn-lt"/>
                <a:ea typeface="+mn-ea"/>
                <a:cs typeface="+mn-cs"/>
              </a:rPr>
              <a:t>This is the conceptual unlock of the whole session. If the room takes nothing else, this reframe is the one. Give it space.</a:t>
            </a:r>
            <a:endParaRPr lang="en-CR" sz="1200" kern="1200" dirty="0">
              <a:solidFill>
                <a:schemeClr val="tx1"/>
              </a:solidFill>
              <a:effectLst/>
              <a:latin typeface="+mn-lt"/>
              <a:ea typeface="+mn-ea"/>
              <a:cs typeface="+mn-cs"/>
            </a:endParaRPr>
          </a:p>
          <a:p>
            <a:endParaRPr lang="en-CR" dirty="0"/>
          </a:p>
        </p:txBody>
      </p:sp>
      <p:sp>
        <p:nvSpPr>
          <p:cNvPr id="4" name="Slide Number Placeholder 3"/>
          <p:cNvSpPr>
            <a:spLocks noGrp="1"/>
          </p:cNvSpPr>
          <p:nvPr>
            <p:ph type="sldNum" sz="quarter" idx="5"/>
          </p:nvPr>
        </p:nvSpPr>
        <p:spPr/>
        <p:txBody>
          <a:bodyPr/>
          <a:lstStyle/>
          <a:p>
            <a:fld id="{F4BD9F32-F9D7-574F-83D4-9AEDF4E91FB4}" type="slidenum">
              <a:rPr lang="en-CR" smtClean="0"/>
              <a:t>11</a:t>
            </a:fld>
            <a:endParaRPr lang="en-CR"/>
          </a:p>
        </p:txBody>
      </p:sp>
    </p:spTree>
    <p:extLst>
      <p:ext uri="{BB962C8B-B14F-4D97-AF65-F5344CB8AC3E}">
        <p14:creationId xmlns:p14="http://schemas.microsoft.com/office/powerpoint/2010/main" val="5914586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The three-lens framework</a:t>
            </a:r>
            <a:r>
              <a:rPr lang="en-US" sz="1200" kern="1200" dirty="0">
                <a:solidFill>
                  <a:schemeClr val="tx1"/>
                </a:solidFill>
                <a:effectLst/>
                <a:latin typeface="+mn-lt"/>
                <a:ea typeface="+mn-ea"/>
                <a:cs typeface="+mn-cs"/>
              </a:rPr>
              <a:t>  [22 min]</a:t>
            </a:r>
            <a:endParaRPr lang="en-C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Three questions. Apply them to any role in your history. It does not have to be a formal job. It can be caregiving, a volunteer role, a side business, a sport you played seriously. Anywhere humans coordinate work and navigate uncertainty, these skills exist.</a:t>
            </a:r>
            <a:endParaRPr lang="en-C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Lens one: what did I keep running? That surfaces operational ownership, logistics, coordination, quality, and execution under pressure. Lens two: whose behavior or performance did I influence? That surfaces leadership, coaching, conflict resolution, trust-building, and communication. Lens three: what broke, and what did I do about it? That surfaces problem-solving, judgment under ambiguity, escalation, and crisis management.</a:t>
            </a:r>
            <a:endParaRPr lang="en-CR"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Pause: </a:t>
            </a:r>
            <a:r>
              <a:rPr lang="en-US" sz="1200" i="1" kern="1200" dirty="0">
                <a:solidFill>
                  <a:schemeClr val="tx1"/>
                </a:solidFill>
                <a:effectLst/>
                <a:latin typeface="+mn-lt"/>
                <a:ea typeface="+mn-ea"/>
                <a:cs typeface="+mn-cs"/>
              </a:rPr>
              <a:t>60 seconds of silence. Tell the room: 'Think of one past role. Apply lens one silently. What did you keep running?' Hold the silence.</a:t>
            </a:r>
            <a:endParaRPr lang="en-CR"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Ask: </a:t>
            </a:r>
            <a:r>
              <a:rPr lang="en-US" sz="1200" i="1" kern="1200" dirty="0">
                <a:solidFill>
                  <a:schemeClr val="tx1"/>
                </a:solidFill>
                <a:effectLst/>
                <a:latin typeface="+mn-lt"/>
                <a:ea typeface="+mn-ea"/>
                <a:cs typeface="+mn-cs"/>
              </a:rPr>
              <a:t>Would anyone like to share what they found?</a:t>
            </a:r>
            <a:endParaRPr lang="en-CR"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Facilitator note: </a:t>
            </a:r>
            <a:r>
              <a:rPr lang="en-US" sz="1200" i="1" kern="1200" dirty="0">
                <a:solidFill>
                  <a:schemeClr val="tx1"/>
                </a:solidFill>
                <a:effectLst/>
                <a:latin typeface="+mn-lt"/>
                <a:ea typeface="+mn-ea"/>
                <a:cs typeface="+mn-cs"/>
              </a:rPr>
              <a:t>You do not need a long answer. One person sharing their lens one answer is enough to make the framework concrete for the room.</a:t>
            </a:r>
            <a:endParaRPr lang="en-CR" sz="1200" kern="1200" dirty="0">
              <a:solidFill>
                <a:schemeClr val="tx1"/>
              </a:solidFill>
              <a:effectLst/>
              <a:latin typeface="+mn-lt"/>
              <a:ea typeface="+mn-ea"/>
              <a:cs typeface="+mn-cs"/>
            </a:endParaRPr>
          </a:p>
          <a:p>
            <a:endParaRPr lang="en-CR" dirty="0"/>
          </a:p>
        </p:txBody>
      </p:sp>
      <p:sp>
        <p:nvSpPr>
          <p:cNvPr id="4" name="Slide Number Placeholder 3"/>
          <p:cNvSpPr>
            <a:spLocks noGrp="1"/>
          </p:cNvSpPr>
          <p:nvPr>
            <p:ph type="sldNum" sz="quarter" idx="5"/>
          </p:nvPr>
        </p:nvSpPr>
        <p:spPr/>
        <p:txBody>
          <a:bodyPr/>
          <a:lstStyle/>
          <a:p>
            <a:fld id="{F4BD9F32-F9D7-574F-83D4-9AEDF4E91FB4}" type="slidenum">
              <a:rPr lang="en-CR" smtClean="0"/>
              <a:t>12</a:t>
            </a:fld>
            <a:endParaRPr lang="en-CR"/>
          </a:p>
        </p:txBody>
      </p:sp>
    </p:spTree>
    <p:extLst>
      <p:ext uri="{BB962C8B-B14F-4D97-AF65-F5344CB8AC3E}">
        <p14:creationId xmlns:p14="http://schemas.microsoft.com/office/powerpoint/2010/main" val="28903926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rtl="0"/>
            <a:r>
              <a:rPr lang="en-CR" b="1" dirty="0"/>
              <a:t>Say:</a:t>
            </a:r>
            <a:r>
              <a:rPr lang="en-CR" dirty="0"/>
              <a:t> “Pick the background that sounds most like where your skills were built. Think about where you did the work, not your job title.”</a:t>
            </a:r>
          </a:p>
          <a:p>
            <a:pPr lvl="0" rtl="0"/>
            <a:r>
              <a:rPr lang="en-CR" b="1" dirty="0"/>
              <a:t>Launch:</a:t>
            </a:r>
            <a:r>
              <a:rPr lang="en-CR" dirty="0"/>
              <a:t> open Poll 2 and read the question and the four options aloud.</a:t>
            </a:r>
          </a:p>
          <a:p>
            <a:pPr lvl="0" rtl="0"/>
            <a:r>
              <a:rPr lang="en-CR" b="1" dirty="0"/>
              <a:t>Pause:</a:t>
            </a:r>
            <a:r>
              <a:rPr lang="en-CR" dirty="0"/>
              <a:t> give 20 seconds for votes.</a:t>
            </a:r>
          </a:p>
          <a:p>
            <a:pPr lvl="0" rtl="0"/>
            <a:r>
              <a:rPr lang="en-CR" b="1" dirty="0"/>
              <a:t>Reveal:</a:t>
            </a:r>
            <a:r>
              <a:rPr lang="en-CR" dirty="0"/>
              <a:t> share the results.</a:t>
            </a:r>
          </a:p>
          <a:p>
            <a:pPr lvl="0" rtl="0"/>
            <a:r>
              <a:rPr lang="en-CR" b="1" dirty="0"/>
              <a:t>Say:</a:t>
            </a:r>
            <a:r>
              <a:rPr lang="en-CR" dirty="0"/>
              <a:t> “Each background has a translation coming up. Caregiving and home life map to the homemaker and caregiver examples. Volunteer leadership maps to the volunteer lead. Internship or early career maps to the intern. Frontline, retail, or hospitality maps to the customer service and retail roles in the blind spot list. The three lenses work the same way for all of them.”</a:t>
            </a:r>
          </a:p>
          <a:p>
            <a:pPr lvl="0" rtl="0"/>
            <a:r>
              <a:rPr lang="en-CR" b="1" dirty="0"/>
              <a:t>Bridge:</a:t>
            </a:r>
            <a:r>
              <a:rPr lang="en-CR" dirty="0"/>
              <a:t> “Here is what a full translation looks like.”</a:t>
            </a:r>
          </a:p>
          <a:p>
            <a:pPr lvl="0" rtl="0"/>
            <a:r>
              <a:rPr lang="en-CR" b="1" dirty="0"/>
              <a:t>Tip:</a:t>
            </a:r>
            <a:r>
              <a:rPr lang="en-CR" dirty="0"/>
              <a:t> if caregiving gets most of the votes, spend an extra minute on the caregiver row of the translations slide before moving on.</a:t>
            </a:r>
          </a:p>
          <a:p>
            <a:endParaRPr lang="en-CR" dirty="0"/>
          </a:p>
        </p:txBody>
      </p:sp>
      <p:sp>
        <p:nvSpPr>
          <p:cNvPr id="4" name="Slide Number Placeholder 3"/>
          <p:cNvSpPr>
            <a:spLocks noGrp="1"/>
          </p:cNvSpPr>
          <p:nvPr>
            <p:ph type="sldNum" sz="quarter" idx="5"/>
          </p:nvPr>
        </p:nvSpPr>
        <p:spPr/>
        <p:txBody>
          <a:bodyPr/>
          <a:lstStyle/>
          <a:p>
            <a:fld id="{F4BD9F32-F9D7-574F-83D4-9AEDF4E91FB4}" type="slidenum">
              <a:rPr lang="en-CR" smtClean="0"/>
              <a:t>13</a:t>
            </a:fld>
            <a:endParaRPr lang="en-CR"/>
          </a:p>
        </p:txBody>
      </p:sp>
    </p:spTree>
    <p:extLst>
      <p:ext uri="{BB962C8B-B14F-4D97-AF65-F5344CB8AC3E}">
        <p14:creationId xmlns:p14="http://schemas.microsoft.com/office/powerpoint/2010/main" val="28210148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The chef example</a:t>
            </a:r>
            <a:r>
              <a:rPr lang="en-US" sz="1200" kern="1200" dirty="0">
                <a:solidFill>
                  <a:schemeClr val="tx1"/>
                </a:solidFill>
                <a:effectLst/>
                <a:latin typeface="+mn-lt"/>
                <a:ea typeface="+mn-ea"/>
                <a:cs typeface="+mn-cs"/>
              </a:rPr>
              <a:t>  [25 min]</a:t>
            </a:r>
            <a:endParaRPr lang="en-C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Here is the most common example I use because it is the most underestimated background in any career conversation.</a:t>
            </a:r>
            <a:endParaRPr lang="en-C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 head chef running a commercial kitchen is managing a team under extreme time pressure, with zero tolerance for errors, in a physically demanding environment where every output is immediately customer-facing and the feedback loop is compressed to minutes. This is not food service. This is operations and people leadership.</a:t>
            </a:r>
            <a:endParaRPr lang="en-CR"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Ask: </a:t>
            </a:r>
            <a:r>
              <a:rPr lang="en-US" sz="1200" i="1" kern="1200" dirty="0">
                <a:solidFill>
                  <a:schemeClr val="tx1"/>
                </a:solidFill>
                <a:effectLst/>
                <a:latin typeface="+mn-lt"/>
                <a:ea typeface="+mn-ea"/>
                <a:cs typeface="+mn-cs"/>
              </a:rPr>
              <a:t>What would someone with this background say in a career conversation?</a:t>
            </a:r>
            <a:endParaRPr lang="en-CR"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Expand: </a:t>
            </a:r>
            <a:r>
              <a:rPr lang="en-US" sz="1200" kern="1200" dirty="0">
                <a:solidFill>
                  <a:schemeClr val="tx1"/>
                </a:solidFill>
                <a:effectLst/>
                <a:latin typeface="+mn-lt"/>
                <a:ea typeface="+mn-ea"/>
                <a:cs typeface="+mn-cs"/>
              </a:rPr>
              <a:t>Click to reveal the before and after. Read both versions out loud.</a:t>
            </a:r>
            <a:endParaRPr lang="en-C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Before: 'I ran the kitchen.' After: 'I managed a 12-person team during 200-cover services, maintained zero food safety incidents, and developed junior staff in real time while sustaining throughput.'</a:t>
            </a:r>
            <a:endParaRPr lang="en-C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Same experience. Same person. Completely different signal to a hiring manager or in a career conversation.</a:t>
            </a:r>
            <a:endParaRPr lang="en-CR"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Expand: </a:t>
            </a:r>
            <a:r>
              <a:rPr lang="en-US" sz="1200" kern="1200" dirty="0">
                <a:solidFill>
                  <a:schemeClr val="tx1"/>
                </a:solidFill>
                <a:effectLst/>
                <a:latin typeface="+mn-lt"/>
                <a:ea typeface="+mn-ea"/>
                <a:cs typeface="+mn-cs"/>
              </a:rPr>
              <a:t>Click to reveal the rephrase: 'The impostor syndrome voice says: that was just cooking. The three-lens framework says: that was operations, people leadership, and crisis management happening simultaneously, every shift.'</a:t>
            </a:r>
            <a:endParaRPr lang="en-CR"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Facilitator note: </a:t>
            </a:r>
            <a:r>
              <a:rPr lang="en-US" sz="1200" i="1" kern="1200" dirty="0">
                <a:solidFill>
                  <a:schemeClr val="tx1"/>
                </a:solidFill>
                <a:effectLst/>
                <a:latin typeface="+mn-lt"/>
                <a:ea typeface="+mn-ea"/>
                <a:cs typeface="+mn-cs"/>
              </a:rPr>
              <a:t>Pause after reading both versions of the rephrase. The contrast is the teaching moment. Do not rush past it.</a:t>
            </a:r>
            <a:endParaRPr lang="en-CR" sz="1200" kern="1200" dirty="0">
              <a:solidFill>
                <a:schemeClr val="tx1"/>
              </a:solidFill>
              <a:effectLst/>
              <a:latin typeface="+mn-lt"/>
              <a:ea typeface="+mn-ea"/>
              <a:cs typeface="+mn-cs"/>
            </a:endParaRPr>
          </a:p>
          <a:p>
            <a:endParaRPr lang="en-CR" dirty="0"/>
          </a:p>
          <a:p>
            <a:endParaRPr lang="en-CR" dirty="0"/>
          </a:p>
        </p:txBody>
      </p:sp>
      <p:sp>
        <p:nvSpPr>
          <p:cNvPr id="4" name="Slide Number Placeholder 3"/>
          <p:cNvSpPr>
            <a:spLocks noGrp="1"/>
          </p:cNvSpPr>
          <p:nvPr>
            <p:ph type="sldNum" sz="quarter" idx="5"/>
          </p:nvPr>
        </p:nvSpPr>
        <p:spPr/>
        <p:txBody>
          <a:bodyPr/>
          <a:lstStyle/>
          <a:p>
            <a:fld id="{F4BD9F32-F9D7-574F-83D4-9AEDF4E91FB4}" type="slidenum">
              <a:rPr lang="en-CR" smtClean="0"/>
              <a:t>14</a:t>
            </a:fld>
            <a:endParaRPr lang="en-CR"/>
          </a:p>
        </p:txBody>
      </p:sp>
    </p:spTree>
    <p:extLst>
      <p:ext uri="{BB962C8B-B14F-4D97-AF65-F5344CB8AC3E}">
        <p14:creationId xmlns:p14="http://schemas.microsoft.com/office/powerpoint/2010/main" val="17961659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More scenarios: homemaker, volunteer, intern</a:t>
            </a:r>
            <a:r>
              <a:rPr lang="en-US" sz="1200" kern="1200" dirty="0">
                <a:solidFill>
                  <a:schemeClr val="tx1"/>
                </a:solidFill>
                <a:effectLst/>
                <a:latin typeface="+mn-lt"/>
                <a:ea typeface="+mn-ea"/>
                <a:cs typeface="+mn-cs"/>
              </a:rPr>
              <a:t>  [28 min]</a:t>
            </a:r>
            <a:endParaRPr lang="en-C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Three more quick scenarios. I am going to move through these, reveal the before and after for each, and then say one thing about why people discount these backgrounds.</a:t>
            </a:r>
            <a:endParaRPr lang="en-CR"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Expand: </a:t>
            </a:r>
            <a:r>
              <a:rPr lang="en-US" sz="1200" kern="1200" dirty="0">
                <a:solidFill>
                  <a:schemeClr val="tx1"/>
                </a:solidFill>
                <a:effectLst/>
                <a:latin typeface="+mn-lt"/>
                <a:ea typeface="+mn-ea"/>
                <a:cs typeface="+mn-cs"/>
              </a:rPr>
              <a:t>Click to reveal. Read before and after aloud.</a:t>
            </a:r>
            <a:endParaRPr lang="en-C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Before: 'I stayed home and took care of my family.' After: 'Managed full household operations across a four-person family, including budget management, logistics, vendor coordination, and daily scheduling across health, education, and development needs with zero gaps in care continuity.' The most underestimated background in the workforce. And the one most likely to have a Loner or Devoted pattern attached to it, because the person doing it tends to see it as just life, not work.</a:t>
            </a:r>
            <a:endParaRPr lang="en-CR"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Expand: </a:t>
            </a:r>
            <a:r>
              <a:rPr lang="en-US" sz="1200" kern="1200" dirty="0">
                <a:solidFill>
                  <a:schemeClr val="tx1"/>
                </a:solidFill>
                <a:effectLst/>
                <a:latin typeface="+mn-lt"/>
                <a:ea typeface="+mn-ea"/>
                <a:cs typeface="+mn-cs"/>
              </a:rPr>
              <a:t>Click to reveal. Read before and after aloud.</a:t>
            </a:r>
            <a:endParaRPr lang="en-C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Volunteer leadership is harder than paid leadership in one specific way: you cannot use compensation as a lever. You have to lead through purpose, trust, and clarity alone. That is a more advanced skill than most paid managers ever develop.</a:t>
            </a:r>
            <a:endParaRPr lang="en-CR"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Expand: </a:t>
            </a:r>
            <a:r>
              <a:rPr lang="en-US" sz="1200" kern="1200" dirty="0">
                <a:solidFill>
                  <a:schemeClr val="tx1"/>
                </a:solidFill>
                <a:effectLst/>
                <a:latin typeface="+mn-lt"/>
                <a:ea typeface="+mn-ea"/>
                <a:cs typeface="+mn-cs"/>
              </a:rPr>
              <a:t>Click to reveal. Read before and after aloud.</a:t>
            </a:r>
            <a:endParaRPr lang="en-C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initiative question is the one that separates candidates. Anyone can say they did the task. The person who says what they did beyond the task is the one people remember. That is question four in the exercise: what did I do that no one told me to?</a:t>
            </a:r>
            <a:endParaRPr lang="en-CR"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Facilitator note: </a:t>
            </a:r>
            <a:r>
              <a:rPr lang="en-US" sz="1200" i="1" kern="1200" dirty="0">
                <a:solidFill>
                  <a:schemeClr val="tx1"/>
                </a:solidFill>
                <a:effectLst/>
                <a:latin typeface="+mn-lt"/>
                <a:ea typeface="+mn-ea"/>
                <a:cs typeface="+mn-cs"/>
              </a:rPr>
              <a:t>You do not need to spend more than 2 minutes on this slide. The examples are cumulative. By this point the room understands the pattern. Move efficiently.</a:t>
            </a:r>
            <a:endParaRPr lang="en-CR" sz="1200" kern="1200" dirty="0">
              <a:solidFill>
                <a:schemeClr val="tx1"/>
              </a:solidFill>
              <a:effectLst/>
              <a:latin typeface="+mn-lt"/>
              <a:ea typeface="+mn-ea"/>
              <a:cs typeface="+mn-cs"/>
            </a:endParaRPr>
          </a:p>
          <a:p>
            <a:endParaRPr lang="en-CR" dirty="0"/>
          </a:p>
        </p:txBody>
      </p:sp>
      <p:sp>
        <p:nvSpPr>
          <p:cNvPr id="4" name="Slide Number Placeholder 3"/>
          <p:cNvSpPr>
            <a:spLocks noGrp="1"/>
          </p:cNvSpPr>
          <p:nvPr>
            <p:ph type="sldNum" sz="quarter" idx="5"/>
          </p:nvPr>
        </p:nvSpPr>
        <p:spPr/>
        <p:txBody>
          <a:bodyPr/>
          <a:lstStyle/>
          <a:p>
            <a:fld id="{F4BD9F32-F9D7-574F-83D4-9AEDF4E91FB4}" type="slidenum">
              <a:rPr lang="en-CR" smtClean="0"/>
              <a:t>15</a:t>
            </a:fld>
            <a:endParaRPr lang="en-CR"/>
          </a:p>
        </p:txBody>
      </p:sp>
    </p:spTree>
    <p:extLst>
      <p:ext uri="{BB962C8B-B14F-4D97-AF65-F5344CB8AC3E}">
        <p14:creationId xmlns:p14="http://schemas.microsoft.com/office/powerpoint/2010/main" val="3170508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The translation formula</a:t>
            </a:r>
            <a:endParaRPr lang="en-C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formula is simple. Action verb, plus what you managed, plus scale or scope, plus outcome or result.</a:t>
            </a:r>
            <a:endParaRPr lang="en-C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This is what you use for resumes, end-of-year reviews, LinkedIn, and career conversations. The handout has 84 action verbs organized by category for you to work through later. Take notes on the categories that feel relevant to your background.</a:t>
            </a:r>
            <a:endParaRPr lang="en-C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a:t>
            </a:r>
            <a:r>
              <a:rPr lang="en-US" sz="1200" kern="1200" dirty="0" err="1">
                <a:solidFill>
                  <a:schemeClr val="tx1"/>
                </a:solidFill>
                <a:effectLst/>
                <a:latin typeface="+mn-lt"/>
                <a:ea typeface="+mn-ea"/>
                <a:cs typeface="+mn-cs"/>
              </a:rPr>
              <a:t>blindspots</a:t>
            </a:r>
            <a:r>
              <a:rPr lang="en-US" sz="1200" kern="1200" dirty="0">
                <a:solidFill>
                  <a:schemeClr val="tx1"/>
                </a:solidFill>
                <a:effectLst/>
                <a:latin typeface="+mn-lt"/>
                <a:ea typeface="+mn-ea"/>
                <a:cs typeface="+mn-cs"/>
              </a:rPr>
              <a:t> : a gap in their resume, volunteer work, customer service, and a side hustle. Each one translates directly into professional language when you apply the formula.</a:t>
            </a:r>
            <a:endParaRPr lang="en-CR"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Facilitator note: </a:t>
            </a:r>
            <a:r>
              <a:rPr lang="en-US" sz="1200" i="1" kern="1200" dirty="0">
                <a:solidFill>
                  <a:schemeClr val="tx1"/>
                </a:solidFill>
                <a:effectLst/>
                <a:latin typeface="+mn-lt"/>
                <a:ea typeface="+mn-ea"/>
                <a:cs typeface="+mn-cs"/>
              </a:rPr>
              <a:t>Keep this slide to 2 minutes. It is a summary, not a new concept. The formula is already internalized by this point.</a:t>
            </a:r>
            <a:endParaRPr lang="en-CR" sz="1200" kern="1200" dirty="0">
              <a:solidFill>
                <a:schemeClr val="tx1"/>
              </a:solidFill>
              <a:effectLst/>
              <a:latin typeface="+mn-lt"/>
              <a:ea typeface="+mn-ea"/>
              <a:cs typeface="+mn-cs"/>
            </a:endParaRPr>
          </a:p>
          <a:p>
            <a:endParaRPr lang="en-CR" dirty="0"/>
          </a:p>
        </p:txBody>
      </p:sp>
      <p:sp>
        <p:nvSpPr>
          <p:cNvPr id="4" name="Slide Number Placeholder 3"/>
          <p:cNvSpPr>
            <a:spLocks noGrp="1"/>
          </p:cNvSpPr>
          <p:nvPr>
            <p:ph type="sldNum" sz="quarter" idx="5"/>
          </p:nvPr>
        </p:nvSpPr>
        <p:spPr/>
        <p:txBody>
          <a:bodyPr/>
          <a:lstStyle/>
          <a:p>
            <a:fld id="{F4BD9F32-F9D7-574F-83D4-9AEDF4E91FB4}" type="slidenum">
              <a:rPr lang="en-CR" smtClean="0"/>
              <a:t>16</a:t>
            </a:fld>
            <a:endParaRPr lang="en-CR"/>
          </a:p>
        </p:txBody>
      </p:sp>
    </p:spTree>
    <p:extLst>
      <p:ext uri="{BB962C8B-B14F-4D97-AF65-F5344CB8AC3E}">
        <p14:creationId xmlns:p14="http://schemas.microsoft.com/office/powerpoint/2010/main" val="2787821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career development and ownership (Slides 15-20)  [35-50 min]</a:t>
            </a:r>
            <a:endParaRPr lang="en-CR"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Slide 15: Section break: Part 3</a:t>
            </a:r>
            <a:endParaRPr lang="en-C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Part 3. Career development and ownership. Values, your career brand, the questions to ask, and how to stop waiting for someone else to manage your path.</a:t>
            </a:r>
            <a:endParaRPr lang="en-CR"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Pause: </a:t>
            </a:r>
            <a:r>
              <a:rPr lang="en-US" sz="1200" i="1" kern="1200" dirty="0">
                <a:solidFill>
                  <a:schemeClr val="tx1"/>
                </a:solidFill>
                <a:effectLst/>
                <a:latin typeface="+mn-lt"/>
                <a:ea typeface="+mn-ea"/>
                <a:cs typeface="+mn-cs"/>
              </a:rPr>
              <a:t>5 seconds. The energy should shift here to forward motion.</a:t>
            </a:r>
            <a:endParaRPr lang="en-CR" sz="1200" kern="1200" dirty="0">
              <a:solidFill>
                <a:schemeClr val="tx1"/>
              </a:solidFill>
              <a:effectLst/>
              <a:latin typeface="+mn-lt"/>
              <a:ea typeface="+mn-ea"/>
              <a:cs typeface="+mn-cs"/>
            </a:endParaRPr>
          </a:p>
          <a:p>
            <a:endParaRPr lang="en-CR" dirty="0"/>
          </a:p>
        </p:txBody>
      </p:sp>
      <p:sp>
        <p:nvSpPr>
          <p:cNvPr id="4" name="Slide Number Placeholder 3"/>
          <p:cNvSpPr>
            <a:spLocks noGrp="1"/>
          </p:cNvSpPr>
          <p:nvPr>
            <p:ph type="sldNum" sz="quarter" idx="5"/>
          </p:nvPr>
        </p:nvSpPr>
        <p:spPr/>
        <p:txBody>
          <a:bodyPr/>
          <a:lstStyle/>
          <a:p>
            <a:fld id="{F4BD9F32-F9D7-574F-83D4-9AEDF4E91FB4}" type="slidenum">
              <a:rPr lang="en-CR" smtClean="0"/>
              <a:t>17</a:t>
            </a:fld>
            <a:endParaRPr lang="en-CR"/>
          </a:p>
        </p:txBody>
      </p:sp>
    </p:spTree>
    <p:extLst>
      <p:ext uri="{BB962C8B-B14F-4D97-AF65-F5344CB8AC3E}">
        <p14:creationId xmlns:p14="http://schemas.microsoft.com/office/powerpoint/2010/main" val="33512270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Start with what energizes you</a:t>
            </a:r>
            <a:r>
              <a:rPr lang="en-US" sz="1200" kern="1200" dirty="0">
                <a:solidFill>
                  <a:schemeClr val="tx1"/>
                </a:solidFill>
                <a:effectLst/>
                <a:latin typeface="+mn-lt"/>
                <a:ea typeface="+mn-ea"/>
                <a:cs typeface="+mn-cs"/>
              </a:rPr>
              <a:t>  [35 min]</a:t>
            </a:r>
            <a:endParaRPr lang="en-C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Career development that ignores what actually drives you produces movement without direction. Before you plan where to go, it helps to know what keeps you going.</a:t>
            </a:r>
            <a:endParaRPr lang="en-C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 want to show you an example. This is a set of results from a values and career engagers exercise. Not hypothetical. Real results from someone who has done this work.</a:t>
            </a:r>
            <a:endParaRPr lang="en-C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personal values at the top are the fundamental things that person needs to feel aligned: integrity, optimism, kindness, passion, and helpfulness. The career engagers are what matters most to them at work right now: contribution, creative input, challenge, balance, leadership, achievement, learning, knowledge.</a:t>
            </a:r>
            <a:endParaRPr lang="en-CR"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Ask: </a:t>
            </a:r>
            <a:r>
              <a:rPr lang="en-US" sz="1200" i="1" kern="1200" dirty="0">
                <a:solidFill>
                  <a:schemeClr val="tx1"/>
                </a:solidFill>
                <a:effectLst/>
                <a:latin typeface="+mn-lt"/>
                <a:ea typeface="+mn-ea"/>
                <a:cs typeface="+mn-cs"/>
              </a:rPr>
              <a:t>How many of you have done a formal values exercise at some point? Drop a yes or no in the chat.</a:t>
            </a:r>
            <a:endParaRPr lang="en-C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Here is the question underneath the chips on this slide: how much of your current work actually maps to what energizes you? And where are the gaps? Because a gap is not just a dissatisfaction point. It is a career development signal. It tells you what to look for in your next role, or what to create in the one you have.</a:t>
            </a:r>
            <a:endParaRPr lang="en-C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If you have never done a formal values exercise, the handout has a starting point. If you have done one, this is a good time to revisit it, because what energizes you at work shifts as your role and life change.</a:t>
            </a:r>
            <a:endParaRPr lang="en-CR"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Facilitator note: </a:t>
            </a:r>
            <a:r>
              <a:rPr lang="en-US" sz="1200" i="1" kern="1200" dirty="0">
                <a:solidFill>
                  <a:schemeClr val="tx1"/>
                </a:solidFill>
                <a:effectLst/>
                <a:latin typeface="+mn-lt"/>
                <a:ea typeface="+mn-ea"/>
                <a:cs typeface="+mn-cs"/>
              </a:rPr>
              <a:t>Do not name whose values these are unless it is yours and you are comfortable sharing. The example works whether it is personal or anonymized. What matters is that it is real, not generic</a:t>
            </a:r>
            <a:r>
              <a:rPr lang="en-CR" dirty="0">
                <a:effectLst/>
              </a:rPr>
              <a:t> </a:t>
            </a:r>
            <a:endParaRPr lang="en-CR" dirty="0"/>
          </a:p>
        </p:txBody>
      </p:sp>
      <p:sp>
        <p:nvSpPr>
          <p:cNvPr id="4" name="Slide Number Placeholder 3"/>
          <p:cNvSpPr>
            <a:spLocks noGrp="1"/>
          </p:cNvSpPr>
          <p:nvPr>
            <p:ph type="sldNum" sz="quarter" idx="5"/>
          </p:nvPr>
        </p:nvSpPr>
        <p:spPr/>
        <p:txBody>
          <a:bodyPr/>
          <a:lstStyle/>
          <a:p>
            <a:fld id="{F4BD9F32-F9D7-574F-83D4-9AEDF4E91FB4}" type="slidenum">
              <a:rPr lang="en-CR" smtClean="0"/>
              <a:t>18</a:t>
            </a:fld>
            <a:endParaRPr lang="en-CR"/>
          </a:p>
        </p:txBody>
      </p:sp>
    </p:spTree>
    <p:extLst>
      <p:ext uri="{BB962C8B-B14F-4D97-AF65-F5344CB8AC3E}">
        <p14:creationId xmlns:p14="http://schemas.microsoft.com/office/powerpoint/2010/main" val="3194221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Career brand check-up</a:t>
            </a:r>
            <a:r>
              <a:rPr lang="en-US" sz="1200" kern="1200" dirty="0">
                <a:solidFill>
                  <a:schemeClr val="tx1"/>
                </a:solidFill>
                <a:effectLst/>
                <a:latin typeface="+mn-lt"/>
                <a:ea typeface="+mn-ea"/>
                <a:cs typeface="+mn-cs"/>
              </a:rPr>
              <a:t>  [40 min]</a:t>
            </a:r>
            <a:endParaRPr lang="en-C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Your career brand is how others experience you professionally. Not your job title. Not your LinkedIn summary. The actual impression you make, consistently, over time. And like any brand, it needs a check-up.</a:t>
            </a:r>
            <a:endParaRPr lang="en-C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 am going to give you 90 seconds to answer nine questions. No judgment, no scoring compared to anyone else. This is a personal starting point.</a:t>
            </a:r>
            <a:endParaRPr lang="en-CR"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Pause: </a:t>
            </a:r>
            <a:r>
              <a:rPr lang="en-US" sz="1200" i="1" kern="1200" dirty="0">
                <a:solidFill>
                  <a:schemeClr val="tx1"/>
                </a:solidFill>
                <a:effectLst/>
                <a:latin typeface="+mn-lt"/>
                <a:ea typeface="+mn-ea"/>
                <a:cs typeface="+mn-cs"/>
              </a:rPr>
              <a:t>90 seconds of silence. Let people work through the check-up.</a:t>
            </a:r>
            <a:endParaRPr lang="en-C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Look at your score. If you are in the zero to three range, you are missing opportunities that are yours to take. If you are in the four to six range, you have the seeds. Pick one area and go deeper this month. If you are at seven or above, your brand is working. Now make sure the right people know it.</a:t>
            </a:r>
            <a:endParaRPr lang="en-C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most important question on that list is the last one: am I proactively managing my career development, or waiting for someone else to manage it for me? That one question is what the rest of this section is about.</a:t>
            </a:r>
            <a:endParaRPr lang="en-CR"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Facilitator note: </a:t>
            </a:r>
            <a:r>
              <a:rPr lang="en-US" sz="1200" i="1" kern="1200" dirty="0">
                <a:solidFill>
                  <a:schemeClr val="tx1"/>
                </a:solidFill>
                <a:effectLst/>
                <a:latin typeface="+mn-lt"/>
                <a:ea typeface="+mn-ea"/>
                <a:cs typeface="+mn-cs"/>
              </a:rPr>
              <a:t>The check-up creates a moment of self-recognition that the previous slides build toward. Give the 90 seconds generously. People need it.</a:t>
            </a:r>
            <a:endParaRPr lang="en-CR" sz="1200" kern="1200" dirty="0">
              <a:solidFill>
                <a:schemeClr val="tx1"/>
              </a:solidFill>
              <a:effectLst/>
              <a:latin typeface="+mn-lt"/>
              <a:ea typeface="+mn-ea"/>
              <a:cs typeface="+mn-cs"/>
            </a:endParaRPr>
          </a:p>
          <a:p>
            <a:endParaRPr lang="en-CR" dirty="0"/>
          </a:p>
        </p:txBody>
      </p:sp>
      <p:sp>
        <p:nvSpPr>
          <p:cNvPr id="4" name="Slide Number Placeholder 3"/>
          <p:cNvSpPr>
            <a:spLocks noGrp="1"/>
          </p:cNvSpPr>
          <p:nvPr>
            <p:ph type="sldNum" sz="quarter" idx="5"/>
          </p:nvPr>
        </p:nvSpPr>
        <p:spPr/>
        <p:txBody>
          <a:bodyPr/>
          <a:lstStyle/>
          <a:p>
            <a:fld id="{F4BD9F32-F9D7-574F-83D4-9AEDF4E91FB4}" type="slidenum">
              <a:rPr lang="en-CR" smtClean="0"/>
              <a:t>19</a:t>
            </a:fld>
            <a:endParaRPr lang="en-CR"/>
          </a:p>
        </p:txBody>
      </p:sp>
    </p:spTree>
    <p:extLst>
      <p:ext uri="{BB962C8B-B14F-4D97-AF65-F5344CB8AC3E}">
        <p14:creationId xmlns:p14="http://schemas.microsoft.com/office/powerpoint/2010/main" val="27240055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rtl="0"/>
            <a:r>
              <a:rPr lang="en-CR" b="1" dirty="0"/>
              <a:t>Say:</a:t>
            </a:r>
            <a:r>
              <a:rPr lang="en-CR" dirty="0"/>
              <a:t> “You have your brand number. Now, where do you sit on the path today? Be honest. This is a quiet check, not a score.”</a:t>
            </a:r>
          </a:p>
          <a:p>
            <a:pPr lvl="0" rtl="0"/>
            <a:r>
              <a:rPr lang="en-CR" b="1" dirty="0"/>
              <a:t>Launch:</a:t>
            </a:r>
            <a:r>
              <a:rPr lang="en-CR" dirty="0"/>
              <a:t> open Poll 3 and read the question and the four options aloud.</a:t>
            </a:r>
          </a:p>
          <a:p>
            <a:pPr lvl="0" rtl="0"/>
            <a:r>
              <a:rPr lang="en-CR" b="1" dirty="0"/>
              <a:t>Pause:</a:t>
            </a:r>
            <a:r>
              <a:rPr lang="en-CR" dirty="0"/>
              <a:t> give 20 seconds for votes.</a:t>
            </a:r>
          </a:p>
          <a:p>
            <a:pPr lvl="0" rtl="0"/>
            <a:r>
              <a:rPr lang="en-CR" b="1" dirty="0"/>
              <a:t>Reveal:</a:t>
            </a:r>
            <a:r>
              <a:rPr lang="en-CR" dirty="0"/>
              <a:t> share the results.</a:t>
            </a:r>
          </a:p>
          <a:p>
            <a:pPr lvl="0" rtl="0"/>
            <a:r>
              <a:rPr lang="en-CR" b="1" dirty="0"/>
              <a:t>Say:</a:t>
            </a:r>
            <a:r>
              <a:rPr lang="en-CR" dirty="0"/>
              <a:t> “If you chose A, you are doing the work well, and the next step is making that work visible. If you chose B, you are already shaping the work, so the next step is naming the next level you want. If you chose C, you are operating at the next level, so the question is who knows it. If you chose D, that is useful information. Your next 1:1 is the place to start.”</a:t>
            </a:r>
          </a:p>
          <a:p>
            <a:pPr lvl="0" rtl="0"/>
            <a:r>
              <a:rPr lang="en-CR" b="1" dirty="0"/>
              <a:t>Bridge:</a:t>
            </a:r>
            <a:r>
              <a:rPr lang="en-CR" dirty="0"/>
              <a:t> “Let’s look at what moves you from here.”</a:t>
            </a:r>
          </a:p>
          <a:p>
            <a:pPr lvl="0" rtl="0"/>
            <a:r>
              <a:rPr lang="en-CR" b="1" dirty="0"/>
              <a:t>Tip:</a:t>
            </a:r>
            <a:r>
              <a:rPr lang="en-CR" dirty="0"/>
              <a:t> don’t read the current-level table yet. It comes two slides later, and the poll answers set it up.</a:t>
            </a:r>
          </a:p>
          <a:p>
            <a:endParaRPr lang="en-CR" dirty="0"/>
          </a:p>
        </p:txBody>
      </p:sp>
      <p:sp>
        <p:nvSpPr>
          <p:cNvPr id="4" name="Slide Number Placeholder 3"/>
          <p:cNvSpPr>
            <a:spLocks noGrp="1"/>
          </p:cNvSpPr>
          <p:nvPr>
            <p:ph type="sldNum" sz="quarter" idx="5"/>
          </p:nvPr>
        </p:nvSpPr>
        <p:spPr/>
        <p:txBody>
          <a:bodyPr/>
          <a:lstStyle/>
          <a:p>
            <a:fld id="{F4BD9F32-F9D7-574F-83D4-9AEDF4E91FB4}" type="slidenum">
              <a:rPr lang="en-CR" smtClean="0"/>
              <a:t>20</a:t>
            </a:fld>
            <a:endParaRPr lang="en-CR"/>
          </a:p>
        </p:txBody>
      </p:sp>
    </p:spTree>
    <p:extLst>
      <p:ext uri="{BB962C8B-B14F-4D97-AF65-F5344CB8AC3E}">
        <p14:creationId xmlns:p14="http://schemas.microsoft.com/office/powerpoint/2010/main" val="41063872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Your career is your responsibility</a:t>
            </a:r>
            <a:r>
              <a:rPr lang="en-US" sz="1200" kern="1200" dirty="0">
                <a:solidFill>
                  <a:schemeClr val="tx1"/>
                </a:solidFill>
                <a:effectLst/>
                <a:latin typeface="+mn-lt"/>
                <a:ea typeface="+mn-ea"/>
                <a:cs typeface="+mn-cs"/>
              </a:rPr>
              <a:t>  [44 min]</a:t>
            </a:r>
            <a:endParaRPr lang="en-C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Your manager can open doors, give feedback, and create opportunities. But they cannot want your growth more than you do. That is non-transferable. And the people who wait for their manager to manage their career are the ones who have the same conversation at every annual review, wondering why nothing has changed.</a:t>
            </a:r>
            <a:endParaRPr lang="en-C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So here are three questions, ready to use. Not hypothetical. These are for your next 1:1 or your next skip level.</a:t>
            </a:r>
            <a:endParaRPr lang="en-CR" sz="1200" kern="1200" dirty="0">
              <a:solidFill>
                <a:schemeClr val="tx1"/>
              </a:solidFill>
              <a:effectLst/>
              <a:latin typeface="+mn-lt"/>
              <a:ea typeface="+mn-ea"/>
              <a:cs typeface="+mn-cs"/>
            </a:endParaRPr>
          </a:p>
          <a:p>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Question one: 'What would I need to demonstrate consistently to be recommended for the next level? I want a concrete bar, not a general one.' This removes the vagueness from most career conversations. It forces a specific answer.</a:t>
            </a:r>
            <a:endParaRPr lang="en-C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Question two: 'Who else should know about the work I am doing? I would love your help thinking about how to build visibility with the right people.' This asks for sponsorship without using the word. Most managers are happy to open doors when they know you are asking.</a:t>
            </a:r>
            <a:endParaRPr lang="en-C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Question three: 'I feel like I am executing well but not growing at the pace I want. Can we talk about what intentional development could look like for me in the next six months?' This is the unstuck question. It names what is happening without blame and asks for a path forward.</a:t>
            </a:r>
            <a:endParaRPr lang="en-C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handout has ten questions organized by situation: understanding where you stand, building visibility and sponsorship, understanding what the next level requires, and managing your own development. Take notes on the ones that feel most urgent for where you are right now.</a:t>
            </a:r>
            <a:endParaRPr lang="en-CR"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Facilitator note: </a:t>
            </a:r>
            <a:r>
              <a:rPr lang="en-US" sz="1200" i="1" kern="1200" dirty="0">
                <a:solidFill>
                  <a:schemeClr val="tx1"/>
                </a:solidFill>
                <a:effectLst/>
                <a:latin typeface="+mn-lt"/>
                <a:ea typeface="+mn-ea"/>
                <a:cs typeface="+mn-cs"/>
              </a:rPr>
              <a:t>These questions will resonate differently depending on where people are in their careers. Some people have never asked their manager anything like these. For them, this slide alone is the session</a:t>
            </a:r>
            <a:r>
              <a:rPr lang="en-CR" dirty="0">
                <a:effectLst/>
              </a:rPr>
              <a:t> </a:t>
            </a:r>
            <a:endParaRPr lang="en-CR" dirty="0"/>
          </a:p>
          <a:p>
            <a:endParaRPr lang="en-CR" dirty="0"/>
          </a:p>
        </p:txBody>
      </p:sp>
      <p:sp>
        <p:nvSpPr>
          <p:cNvPr id="4" name="Slide Number Placeholder 3"/>
          <p:cNvSpPr>
            <a:spLocks noGrp="1"/>
          </p:cNvSpPr>
          <p:nvPr>
            <p:ph type="sldNum" sz="quarter" idx="5"/>
          </p:nvPr>
        </p:nvSpPr>
        <p:spPr/>
        <p:txBody>
          <a:bodyPr/>
          <a:lstStyle/>
          <a:p>
            <a:fld id="{F4BD9F32-F9D7-574F-83D4-9AEDF4E91FB4}" type="slidenum">
              <a:rPr lang="en-CR" smtClean="0"/>
              <a:t>21</a:t>
            </a:fld>
            <a:endParaRPr lang="en-CR"/>
          </a:p>
        </p:txBody>
      </p:sp>
    </p:spTree>
    <p:extLst>
      <p:ext uri="{BB962C8B-B14F-4D97-AF65-F5344CB8AC3E}">
        <p14:creationId xmlns:p14="http://schemas.microsoft.com/office/powerpoint/2010/main" val="21375978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Current level vs. next level</a:t>
            </a:r>
            <a:r>
              <a:rPr lang="en-US" sz="1200" kern="1200" dirty="0">
                <a:solidFill>
                  <a:schemeClr val="tx1"/>
                </a:solidFill>
                <a:effectLst/>
                <a:latin typeface="+mn-lt"/>
                <a:ea typeface="+mn-ea"/>
                <a:cs typeface="+mn-cs"/>
              </a:rPr>
              <a:t>  [47 min]</a:t>
            </a:r>
            <a:endParaRPr lang="en-C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One of the most common reasons people stall is that they are doing their current job better and better while the next level requires a different kind of work entirely. These are not the same thing and the difference is not always obvious from the inside.</a:t>
            </a:r>
            <a:endParaRPr lang="en-C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Look at the two columns. On the left, what the current level rewards. On the right, what the next level requires. The shift is consistent across industries, functions, and types of roles. The left column is about execution. The right column is about definition, translation, and systems.</a:t>
            </a:r>
            <a:endParaRPr lang="en-CR"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Pause: </a:t>
            </a:r>
            <a:r>
              <a:rPr lang="en-US" sz="1200" i="1" kern="1200" dirty="0">
                <a:solidFill>
                  <a:schemeClr val="tx1"/>
                </a:solidFill>
                <a:effectLst/>
                <a:latin typeface="+mn-lt"/>
                <a:ea typeface="+mn-ea"/>
                <a:cs typeface="+mn-cs"/>
              </a:rPr>
              <a:t>Give people 20 seconds to read the table silently. Ask: which row describes where you are right now? No need to answer out loud.</a:t>
            </a:r>
            <a:endParaRPr lang="en-C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Devoted pattern and the Perfectionist both keep people stuck at the left column. The Devoted stays heads-down on execution while the clock runs on development. The Perfectionist waits until fully ready before raising their hand for the next thing. Both patterns cost time that does not come back.</a:t>
            </a:r>
            <a:endParaRPr lang="en-CR"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Facilitator note: </a:t>
            </a:r>
            <a:r>
              <a:rPr lang="en-US" sz="1200" i="1" kern="1200" dirty="0">
                <a:solidFill>
                  <a:schemeClr val="tx1"/>
                </a:solidFill>
                <a:effectLst/>
                <a:latin typeface="+mn-lt"/>
                <a:ea typeface="+mn-ea"/>
                <a:cs typeface="+mn-cs"/>
              </a:rPr>
              <a:t>This table is provocative in a good way. It often triggers recognition in people who have been frustrated with their stagnation without being able to name why. Let it breathe.</a:t>
            </a:r>
            <a:endParaRPr lang="en-CR" sz="1200" kern="1200" dirty="0">
              <a:solidFill>
                <a:schemeClr val="tx1"/>
              </a:solidFill>
              <a:effectLst/>
              <a:latin typeface="+mn-lt"/>
              <a:ea typeface="+mn-ea"/>
              <a:cs typeface="+mn-cs"/>
            </a:endParaRPr>
          </a:p>
          <a:p>
            <a:endParaRPr lang="en-CR" dirty="0"/>
          </a:p>
        </p:txBody>
      </p:sp>
      <p:sp>
        <p:nvSpPr>
          <p:cNvPr id="4" name="Slide Number Placeholder 3"/>
          <p:cNvSpPr>
            <a:spLocks noGrp="1"/>
          </p:cNvSpPr>
          <p:nvPr>
            <p:ph type="sldNum" sz="quarter" idx="5"/>
          </p:nvPr>
        </p:nvSpPr>
        <p:spPr/>
        <p:txBody>
          <a:bodyPr/>
          <a:lstStyle/>
          <a:p>
            <a:fld id="{F4BD9F32-F9D7-574F-83D4-9AEDF4E91FB4}" type="slidenum">
              <a:rPr lang="en-CR" smtClean="0"/>
              <a:t>22</a:t>
            </a:fld>
            <a:endParaRPr lang="en-CR"/>
          </a:p>
        </p:txBody>
      </p:sp>
    </p:spTree>
    <p:extLst>
      <p:ext uri="{BB962C8B-B14F-4D97-AF65-F5344CB8AC3E}">
        <p14:creationId xmlns:p14="http://schemas.microsoft.com/office/powerpoint/2010/main" val="42454603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Purpose is today. Vision is the future.</a:t>
            </a:r>
            <a:r>
              <a:rPr lang="en-US" sz="1200" kern="1200" dirty="0">
                <a:solidFill>
                  <a:schemeClr val="tx1"/>
                </a:solidFill>
                <a:effectLst/>
                <a:latin typeface="+mn-lt"/>
                <a:ea typeface="+mn-ea"/>
                <a:cs typeface="+mn-cs"/>
              </a:rPr>
              <a:t>  [49 min]</a:t>
            </a:r>
            <a:endParaRPr lang="en-C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Before we close, one more distinction that matters for career development.</a:t>
            </a:r>
            <a:endParaRPr lang="en-C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Purpose is why you do what you do. It lives in the present. It is the answer to: what drives me? Vision is what you want your career and life to look like as a result of that purpose. It looks forward. It is the answer to: what am I building toward?</a:t>
            </a:r>
            <a:endParaRPr lang="en-C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 lot of people skip the vision work because it feels too big or too rigid. But a vision does not have to be a specific job title or a five-year plan on paper. It is a picture. A sense of direction. It is what helps you know which opportunities to say yes to and which to pass.</a:t>
            </a:r>
            <a:endParaRPr lang="en-CR"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Expand: </a:t>
            </a:r>
            <a:r>
              <a:rPr lang="en-US" sz="1200" kern="1200" dirty="0">
                <a:solidFill>
                  <a:schemeClr val="tx1"/>
                </a:solidFill>
                <a:effectLst/>
                <a:latin typeface="+mn-lt"/>
                <a:ea typeface="+mn-ea"/>
                <a:cs typeface="+mn-cs"/>
              </a:rPr>
              <a:t>Click to reveal. Read the question slowly.</a:t>
            </a:r>
            <a:endParaRPr lang="en-C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Picture yourself five years from now feeling genuinely satisfied with where you are. What are you doing? What strengths are you using? What kind of people are you around? What does it feel like? And now work backwards: if that is where you want to be, what is one thing you could do differently starting next week?</a:t>
            </a:r>
            <a:endParaRPr lang="en-CR"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Expand: </a:t>
            </a:r>
            <a:r>
              <a:rPr lang="en-US" sz="1200" kern="1200" dirty="0">
                <a:solidFill>
                  <a:schemeClr val="tx1"/>
                </a:solidFill>
                <a:effectLst/>
                <a:latin typeface="+mn-lt"/>
                <a:ea typeface="+mn-ea"/>
                <a:cs typeface="+mn-cs"/>
              </a:rPr>
              <a:t>Click to reveal the rephrase. Read it.</a:t>
            </a:r>
            <a:endParaRPr lang="en-C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This exercise needs quiet time. Not a webinar moment. It needs you to sit with it, come back to it, and share it with someone you trust. The handout has the full version with prompts. Set aside 30 minutes this week to actually do it.</a:t>
            </a:r>
            <a:endParaRPr lang="en-CR"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Facilitator note: </a:t>
            </a:r>
            <a:r>
              <a:rPr lang="en-US" sz="1200" i="1" kern="1200" dirty="0">
                <a:solidFill>
                  <a:schemeClr val="tx1"/>
                </a:solidFill>
                <a:effectLst/>
                <a:latin typeface="+mn-lt"/>
                <a:ea typeface="+mn-ea"/>
                <a:cs typeface="+mn-cs"/>
              </a:rPr>
              <a:t>Be honest that vision work is hard and most people do not do it. Naming that takes the pressure off and makes it more likely people will actually try it.</a:t>
            </a:r>
            <a:endParaRPr lang="en-CR" sz="1200" kern="1200" dirty="0">
              <a:solidFill>
                <a:schemeClr val="tx1"/>
              </a:solidFill>
              <a:effectLst/>
              <a:latin typeface="+mn-lt"/>
              <a:ea typeface="+mn-ea"/>
              <a:cs typeface="+mn-cs"/>
            </a:endParaRPr>
          </a:p>
          <a:p>
            <a:endParaRPr lang="en-CR" dirty="0"/>
          </a:p>
        </p:txBody>
      </p:sp>
      <p:sp>
        <p:nvSpPr>
          <p:cNvPr id="4" name="Slide Number Placeholder 3"/>
          <p:cNvSpPr>
            <a:spLocks noGrp="1"/>
          </p:cNvSpPr>
          <p:nvPr>
            <p:ph type="sldNum" sz="quarter" idx="5"/>
          </p:nvPr>
        </p:nvSpPr>
        <p:spPr/>
        <p:txBody>
          <a:bodyPr/>
          <a:lstStyle/>
          <a:p>
            <a:fld id="{F4BD9F32-F9D7-574F-83D4-9AEDF4E91FB4}" type="slidenum">
              <a:rPr lang="en-CR" smtClean="0"/>
              <a:t>23</a:t>
            </a:fld>
            <a:endParaRPr lang="en-CR"/>
          </a:p>
        </p:txBody>
      </p:sp>
    </p:spTree>
    <p:extLst>
      <p:ext uri="{BB962C8B-B14F-4D97-AF65-F5344CB8AC3E}">
        <p14:creationId xmlns:p14="http://schemas.microsoft.com/office/powerpoint/2010/main" val="23698240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Your path does not have to be straight to be purposeful</a:t>
            </a:r>
            <a:r>
              <a:rPr lang="en-US" sz="1200" kern="1200" dirty="0">
                <a:solidFill>
                  <a:schemeClr val="tx1"/>
                </a:solidFill>
                <a:effectLst/>
                <a:latin typeface="+mn-lt"/>
                <a:ea typeface="+mn-ea"/>
                <a:cs typeface="+mn-cs"/>
              </a:rPr>
              <a:t>  [52 min]</a:t>
            </a:r>
            <a:endParaRPr lang="en-C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 want to close with the thing that connects everything we talked about today.</a:t>
            </a:r>
            <a:endParaRPr lang="en-C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Two people can hold the same title and have arrived through completely different lives, industries, detours, and decisions. That journey is not a footnote. It is the most interesting part. It is what makes your perspective irreplaceable and your experience non-replicable in exactly the way yours is.</a:t>
            </a:r>
            <a:endParaRPr lang="en-C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 have never had a straight career path. I stopped apologizing for that a long time ago. I learned by doing, studied while working full time, changed directions more than once, and discovered what I was actually good at by paying attention to what energized me versus what drained me. This session is built from that. Not from a textbook.</a:t>
            </a:r>
            <a:endParaRPr lang="en-CR" sz="1200" kern="1200" dirty="0">
              <a:solidFill>
                <a:schemeClr val="tx1"/>
              </a:solidFill>
              <a:effectLst/>
              <a:latin typeface="+mn-lt"/>
              <a:ea typeface="+mn-ea"/>
              <a:cs typeface="+mn-cs"/>
            </a:endParaRPr>
          </a:p>
          <a:p>
            <a:endParaRPr lang="en-CR" dirty="0"/>
          </a:p>
        </p:txBody>
      </p:sp>
      <p:sp>
        <p:nvSpPr>
          <p:cNvPr id="4" name="Slide Number Placeholder 3"/>
          <p:cNvSpPr>
            <a:spLocks noGrp="1"/>
          </p:cNvSpPr>
          <p:nvPr>
            <p:ph type="sldNum" sz="quarter" idx="5"/>
          </p:nvPr>
        </p:nvSpPr>
        <p:spPr/>
        <p:txBody>
          <a:bodyPr/>
          <a:lstStyle/>
          <a:p>
            <a:fld id="{F4BD9F32-F9D7-574F-83D4-9AEDF4E91FB4}" type="slidenum">
              <a:rPr lang="en-CR" smtClean="0"/>
              <a:t>24</a:t>
            </a:fld>
            <a:endParaRPr lang="en-CR"/>
          </a:p>
        </p:txBody>
      </p:sp>
    </p:spTree>
    <p:extLst>
      <p:ext uri="{BB962C8B-B14F-4D97-AF65-F5344CB8AC3E}">
        <p14:creationId xmlns:p14="http://schemas.microsoft.com/office/powerpoint/2010/main" val="236326247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Here are three things to do with what you heard today.</a:t>
            </a:r>
            <a:endParaRPr lang="en-C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Today: apply the 15-minute exercise to one past role. Not a formal job necessarily. Any role. Use the six questions in the handout. Write the raw answers first, no editing.</a:t>
            </a:r>
            <a:endParaRPr lang="en-C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This week: add 'career and growth' as a standing agenda item to your next 1:1. Five intentional minutes every two weeks compounds significantly over a quarter.</a:t>
            </a:r>
            <a:endParaRPr lang="en-C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This month: start your done list. What you completed, what changed because of it, what you learned. Update it monthly. It becomes your evidence when review time or an unexpected opportunity arrives.</a:t>
            </a:r>
            <a:endParaRPr lang="en-C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And when you have the quiet time: work through the five-year vision exercise in the handout. Set aside 30 minutes. Do it somewhere you can think.</a:t>
            </a:r>
            <a:endParaRPr lang="en-CR"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Pause: </a:t>
            </a:r>
            <a:r>
              <a:rPr lang="en-US" sz="1200" i="1" kern="1200" dirty="0">
                <a:solidFill>
                  <a:schemeClr val="tx1"/>
                </a:solidFill>
                <a:effectLst/>
                <a:latin typeface="+mn-lt"/>
                <a:ea typeface="+mn-ea"/>
                <a:cs typeface="+mn-cs"/>
              </a:rPr>
              <a:t>Read the callout line: 'No one-size-fits-all. Keep discovering. Keep moving. You have more to offer than you think.' Read it once. </a:t>
            </a:r>
            <a:r>
              <a:rPr lang="en-US" sz="1200" b="1" kern="1200" dirty="0">
                <a:solidFill>
                  <a:schemeClr val="tx1"/>
                </a:solidFill>
                <a:effectLst/>
                <a:latin typeface="+mn-lt"/>
                <a:ea typeface="+mn-ea"/>
                <a:cs typeface="+mn-cs"/>
              </a:rPr>
              <a:t>Facilitator note: </a:t>
            </a:r>
            <a:r>
              <a:rPr lang="en-US" sz="1200" i="1" kern="1200" dirty="0">
                <a:solidFill>
                  <a:schemeClr val="tx1"/>
                </a:solidFill>
                <a:effectLst/>
                <a:latin typeface="+mn-lt"/>
                <a:ea typeface="+mn-ea"/>
                <a:cs typeface="+mn-cs"/>
              </a:rPr>
              <a:t>This close should feel warm and honest, not polished. You are not wrapping up a presentation. You are ending a conversation. The personal thread about your own non-linear path lands best if you say it in your own words rather than reading it.</a:t>
            </a:r>
            <a:endParaRPr lang="en-CR"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br>
              <a:rPr lang="en-US" sz="1200" kern="1200" dirty="0">
                <a:solidFill>
                  <a:schemeClr val="tx1"/>
                </a:solidFill>
                <a:effectLst/>
                <a:latin typeface="+mn-lt"/>
                <a:ea typeface="+mn-ea"/>
                <a:cs typeface="+mn-cs"/>
              </a:rPr>
            </a:b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The handout link is in the chat. Everything we covered today is inside: the exercises, the corporate language toolkit, the action verbs, the 10 career ownership questions, the book list, the CIPS self-assessment, and the full vision exercise.</a:t>
            </a:r>
            <a:endParaRPr lang="en-CR" sz="1200" kern="1200" dirty="0">
              <a:solidFill>
                <a:schemeClr val="tx1"/>
              </a:solidFill>
              <a:effectLst/>
              <a:latin typeface="+mn-lt"/>
              <a:ea typeface="+mn-ea"/>
              <a:cs typeface="+mn-cs"/>
            </a:endParaRPr>
          </a:p>
          <a:p>
            <a:endParaRPr lang="en-CR" dirty="0"/>
          </a:p>
        </p:txBody>
      </p:sp>
      <p:sp>
        <p:nvSpPr>
          <p:cNvPr id="4" name="Slide Number Placeholder 3"/>
          <p:cNvSpPr>
            <a:spLocks noGrp="1"/>
          </p:cNvSpPr>
          <p:nvPr>
            <p:ph type="sldNum" sz="quarter" idx="5"/>
          </p:nvPr>
        </p:nvSpPr>
        <p:spPr/>
        <p:txBody>
          <a:bodyPr/>
          <a:lstStyle/>
          <a:p>
            <a:fld id="{F4BD9F32-F9D7-574F-83D4-9AEDF4E91FB4}" type="slidenum">
              <a:rPr lang="en-CR" smtClean="0"/>
              <a:t>25</a:t>
            </a:fld>
            <a:endParaRPr lang="en-CR"/>
          </a:p>
        </p:txBody>
      </p:sp>
    </p:spTree>
    <p:extLst>
      <p:ext uri="{BB962C8B-B14F-4D97-AF65-F5344CB8AC3E}">
        <p14:creationId xmlns:p14="http://schemas.microsoft.com/office/powerpoint/2010/main" val="7662060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10/27/26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10/27/26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10/27/26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10/27/26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10/27/26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10/27/26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10/27/26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hyperlink" Target="https://learning.servicenow.com/lxp/en/craft-an-impactful-resume-and-cover-letter?id=learning_course_prev&amp;course_id=84979a84932ea2105402393d6cba1031" TargetMode="External"/><Relationship Id="rId2" Type="http://schemas.openxmlformats.org/officeDocument/2006/relationships/hyperlink" Target="https://learning.servicenow.com/lxp/en/create-an-elevator-pitch-for-the-servicenow-ecosystem?id=learning_course_prev&amp;course_id=36275a8097aea610e7b47b70f053af90" TargetMode="External"/><Relationship Id="rId1" Type="http://schemas.openxmlformats.org/officeDocument/2006/relationships/slideLayout" Target="../slideLayouts/slideLayout7.xml"/><Relationship Id="rId4" Type="http://schemas.openxmlformats.org/officeDocument/2006/relationships/hyperlink" Target="https://learning.servicenow.com/lxp/en/pages/career-journey?id=journey"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32D42"/>
        </a:solidFill>
        <a:effectLst/>
      </p:bgPr>
    </p:bg>
    <p:spTree>
      <p:nvGrpSpPr>
        <p:cNvPr id="1" name=""/>
        <p:cNvGrpSpPr/>
        <p:nvPr/>
      </p:nvGrpSpPr>
      <p:grpSpPr>
        <a:xfrm>
          <a:off x="0" y="0"/>
          <a:ext cx="0" cy="0"/>
          <a:chOff x="0" y="0"/>
          <a:chExt cx="0" cy="0"/>
        </a:xfrm>
      </p:grpSpPr>
      <p:sp>
        <p:nvSpPr>
          <p:cNvPr id="2" name="static"/>
          <p:cNvSpPr/>
          <p:nvPr/>
        </p:nvSpPr>
        <p:spPr>
          <a:xfrm>
            <a:off x="8046720" y="-1097280"/>
            <a:ext cx="5029200" cy="5029200"/>
          </a:xfrm>
          <a:prstGeom prst="ellipse">
            <a:avLst/>
          </a:prstGeom>
          <a:solidFill>
            <a:srgbClr val="0D3A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static"/>
          <p:cNvSpPr/>
          <p:nvPr/>
        </p:nvSpPr>
        <p:spPr>
          <a:xfrm>
            <a:off x="9326880" y="4114800"/>
            <a:ext cx="2560320" cy="2560320"/>
          </a:xfrm>
          <a:prstGeom prst="ellipse">
            <a:avLst/>
          </a:prstGeom>
          <a:solidFill>
            <a:srgbClr val="0833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static"/>
          <p:cNvSpPr txBox="1"/>
          <p:nvPr/>
        </p:nvSpPr>
        <p:spPr>
          <a:xfrm>
            <a:off x="502920" y="1280160"/>
            <a:ext cx="8229600" cy="274320"/>
          </a:xfrm>
          <a:prstGeom prst="rect">
            <a:avLst/>
          </a:prstGeom>
          <a:noFill/>
        </p:spPr>
        <p:txBody>
          <a:bodyPr wrap="square" lIns="45720" tIns="27432" rIns="45720" bIns="27432" anchor="t">
            <a:spAutoFit/>
          </a:bodyPr>
          <a:lstStyle/>
          <a:p>
            <a:pPr algn="l">
              <a:spcAft>
                <a:spcPts val="600"/>
              </a:spcAft>
            </a:pPr>
            <a:r>
              <a:rPr sz="900" b="1" i="0">
                <a:solidFill>
                  <a:srgbClr val="63DF4E"/>
                </a:solidFill>
                <a:latin typeface="Arial"/>
              </a:rPr>
              <a:t>COMMUNITY SESSION · OCTOBER 2026</a:t>
            </a:r>
          </a:p>
        </p:txBody>
      </p:sp>
      <p:sp>
        <p:nvSpPr>
          <p:cNvPr id="5" name="static"/>
          <p:cNvSpPr txBox="1"/>
          <p:nvPr/>
        </p:nvSpPr>
        <p:spPr>
          <a:xfrm>
            <a:off x="502920" y="2084558"/>
            <a:ext cx="8686800" cy="1317284"/>
          </a:xfrm>
          <a:prstGeom prst="rect">
            <a:avLst/>
          </a:prstGeom>
          <a:noFill/>
        </p:spPr>
        <p:txBody>
          <a:bodyPr wrap="square" lIns="45720" tIns="27432" rIns="45720" bIns="27432" anchor="t">
            <a:spAutoFit/>
          </a:bodyPr>
          <a:lstStyle/>
          <a:p>
            <a:pPr algn="l">
              <a:spcAft>
                <a:spcPts val="600"/>
              </a:spcAft>
            </a:pPr>
            <a:r>
              <a:rPr lang="en-US" sz="4600" b="1" i="0" dirty="0">
                <a:solidFill>
                  <a:srgbClr val="FFFFFF"/>
                </a:solidFill>
                <a:latin typeface="Arial"/>
              </a:rPr>
              <a:t>Owning Your Story</a:t>
            </a:r>
            <a:br>
              <a:rPr lang="en-US" sz="3600" b="1" i="0" dirty="0">
                <a:solidFill>
                  <a:srgbClr val="FFFFFF"/>
                </a:solidFill>
                <a:latin typeface="Arial"/>
              </a:rPr>
            </a:br>
            <a:r>
              <a:rPr lang="en-US" sz="3600" b="1" i="0" dirty="0">
                <a:solidFill>
                  <a:srgbClr val="FFFFFF"/>
                </a:solidFill>
                <a:latin typeface="Arial"/>
              </a:rPr>
              <a:t>Your</a:t>
            </a:r>
            <a:r>
              <a:rPr lang="en-CR" sz="3600" b="1" i="0" dirty="0">
                <a:solidFill>
                  <a:srgbClr val="FFFFFF"/>
                </a:solidFill>
                <a:latin typeface="Arial"/>
              </a:rPr>
              <a:t> </a:t>
            </a:r>
            <a:r>
              <a:rPr lang="en-US" sz="3600" b="1" i="0" dirty="0">
                <a:solidFill>
                  <a:srgbClr val="FFFFFF"/>
                </a:solidFill>
                <a:latin typeface="Arial"/>
              </a:rPr>
              <a:t>Background Is Your Superpower</a:t>
            </a:r>
            <a:endParaRPr lang="en-US" sz="4600" b="1" i="0" dirty="0">
              <a:solidFill>
                <a:srgbClr val="FFFFFF"/>
              </a:solidFill>
              <a:latin typeface="Arial"/>
            </a:endParaRPr>
          </a:p>
        </p:txBody>
      </p:sp>
      <p:sp>
        <p:nvSpPr>
          <p:cNvPr id="6" name="static"/>
          <p:cNvSpPr txBox="1"/>
          <p:nvPr/>
        </p:nvSpPr>
        <p:spPr>
          <a:xfrm>
            <a:off x="502920" y="4343400"/>
            <a:ext cx="8686800" cy="332399"/>
          </a:xfrm>
          <a:prstGeom prst="rect">
            <a:avLst/>
          </a:prstGeom>
          <a:noFill/>
        </p:spPr>
        <p:txBody>
          <a:bodyPr wrap="square" lIns="45720" tIns="27432" rIns="45720" bIns="27432" anchor="t">
            <a:spAutoFit/>
          </a:bodyPr>
          <a:lstStyle/>
          <a:p>
            <a:pPr algn="l">
              <a:spcAft>
                <a:spcPts val="600"/>
              </a:spcAft>
            </a:pPr>
            <a:r>
              <a:rPr sz="1800" b="0" i="0" dirty="0">
                <a:solidFill>
                  <a:srgbClr val="7AACCC"/>
                </a:solidFill>
                <a:latin typeface="Arial"/>
              </a:rPr>
              <a:t>Career development, impostor syndrome,</a:t>
            </a:r>
            <a:r>
              <a:rPr lang="en-US" sz="1800" b="0" i="0" dirty="0">
                <a:solidFill>
                  <a:srgbClr val="7AACCC"/>
                </a:solidFill>
                <a:latin typeface="Arial"/>
              </a:rPr>
              <a:t> </a:t>
            </a:r>
            <a:r>
              <a:rPr sz="1800" b="0" i="0" dirty="0">
                <a:solidFill>
                  <a:srgbClr val="7AACCC"/>
                </a:solidFill>
                <a:latin typeface="Arial"/>
              </a:rPr>
              <a:t>and </a:t>
            </a:r>
            <a:r>
              <a:rPr dirty="0">
                <a:solidFill>
                  <a:srgbClr val="7AACCC"/>
                </a:solidFill>
                <a:latin typeface="Arial"/>
              </a:rPr>
              <a:t>transferable skills</a:t>
            </a:r>
            <a:r>
              <a:rPr lang="en-US" dirty="0">
                <a:solidFill>
                  <a:srgbClr val="7AACCC"/>
                </a:solidFill>
                <a:latin typeface="Arial"/>
              </a:rPr>
              <a:t> | Webinar</a:t>
            </a:r>
            <a:endParaRPr dirty="0">
              <a:solidFill>
                <a:srgbClr val="7AACCC"/>
              </a:solidFill>
              <a:latin typeface="Arial"/>
            </a:endParaRPr>
          </a:p>
        </p:txBody>
      </p:sp>
      <p:sp>
        <p:nvSpPr>
          <p:cNvPr id="7" name="static"/>
          <p:cNvSpPr txBox="1"/>
          <p:nvPr/>
        </p:nvSpPr>
        <p:spPr>
          <a:xfrm>
            <a:off x="502920" y="4721519"/>
            <a:ext cx="8686800" cy="240066"/>
          </a:xfrm>
          <a:prstGeom prst="rect">
            <a:avLst/>
          </a:prstGeom>
          <a:noFill/>
        </p:spPr>
        <p:txBody>
          <a:bodyPr wrap="square" lIns="45720" tIns="27432" rIns="45720" bIns="27432" anchor="t">
            <a:spAutoFit/>
          </a:bodyPr>
          <a:lstStyle/>
          <a:p>
            <a:pPr algn="l">
              <a:spcAft>
                <a:spcPts val="600"/>
              </a:spcAft>
            </a:pPr>
            <a:r>
              <a:rPr sz="1200" b="0" i="0" dirty="0">
                <a:solidFill>
                  <a:srgbClr val="4A7A94"/>
                </a:solidFill>
                <a:latin typeface="Arial"/>
              </a:rPr>
              <a:t>Poly Sancho  |  Senior Staff, Technical Program Manager, ServiceNow</a:t>
            </a:r>
          </a:p>
        </p:txBody>
      </p:sp>
      <p:sp>
        <p:nvSpPr>
          <p:cNvPr id="8" name="static"/>
          <p:cNvSpPr txBox="1"/>
          <p:nvPr/>
        </p:nvSpPr>
        <p:spPr>
          <a:xfrm>
            <a:off x="365760" y="6446520"/>
            <a:ext cx="6400800" cy="274320"/>
          </a:xfrm>
          <a:prstGeom prst="rect">
            <a:avLst/>
          </a:prstGeom>
          <a:noFill/>
        </p:spPr>
        <p:txBody>
          <a:bodyPr wrap="square" lIns="45720" tIns="27432" rIns="45720" bIns="27432" anchor="t">
            <a:spAutoFit/>
          </a:bodyPr>
          <a:lstStyle/>
          <a:p>
            <a:pPr algn="l">
              <a:spcAft>
                <a:spcPts val="600"/>
              </a:spcAft>
            </a:pPr>
            <a:r>
              <a:rPr sz="900" b="0" i="0">
                <a:solidFill>
                  <a:srgbClr val="4A6070"/>
                </a:solidFill>
                <a:latin typeface="Arial"/>
              </a:rPr>
              <a:t>Your Background Is Your Superpower</a:t>
            </a:r>
          </a:p>
        </p:txBody>
      </p:sp>
      <p:sp>
        <p:nvSpPr>
          <p:cNvPr id="9" name="static"/>
          <p:cNvSpPr txBox="1"/>
          <p:nvPr/>
        </p:nvSpPr>
        <p:spPr>
          <a:xfrm>
            <a:off x="10789920" y="6446520"/>
            <a:ext cx="1188720" cy="274320"/>
          </a:xfrm>
          <a:prstGeom prst="rect">
            <a:avLst/>
          </a:prstGeom>
          <a:noFill/>
        </p:spPr>
        <p:txBody>
          <a:bodyPr wrap="square" lIns="45720" tIns="27432" rIns="45720" bIns="27432" anchor="t">
            <a:spAutoFit/>
          </a:bodyPr>
          <a:lstStyle/>
          <a:p>
            <a:pPr algn="r">
              <a:spcAft>
                <a:spcPts val="600"/>
              </a:spcAft>
            </a:pPr>
            <a:r>
              <a:rPr sz="900" b="1" i="0">
                <a:solidFill>
                  <a:srgbClr val="63DF4E"/>
                </a:solidFill>
                <a:latin typeface="Arial"/>
              </a:rPr>
              <a:t>1 / 28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32D42"/>
        </a:solidFill>
        <a:effectLst/>
      </p:bgPr>
    </p:bg>
    <p:spTree>
      <p:nvGrpSpPr>
        <p:cNvPr id="1" name=""/>
        <p:cNvGrpSpPr/>
        <p:nvPr/>
      </p:nvGrpSpPr>
      <p:grpSpPr>
        <a:xfrm>
          <a:off x="0" y="0"/>
          <a:ext cx="0" cy="0"/>
          <a:chOff x="0" y="0"/>
          <a:chExt cx="0" cy="0"/>
        </a:xfrm>
      </p:grpSpPr>
      <p:sp>
        <p:nvSpPr>
          <p:cNvPr id="2" name="static"/>
          <p:cNvSpPr txBox="1"/>
          <p:nvPr/>
        </p:nvSpPr>
        <p:spPr>
          <a:xfrm>
            <a:off x="502920" y="347472"/>
            <a:ext cx="11155680" cy="228600"/>
          </a:xfrm>
          <a:prstGeom prst="rect">
            <a:avLst/>
          </a:prstGeom>
          <a:noFill/>
        </p:spPr>
        <p:txBody>
          <a:bodyPr wrap="square" lIns="45720" tIns="27432" rIns="45720" bIns="27432" anchor="t">
            <a:spAutoFit/>
          </a:bodyPr>
          <a:lstStyle/>
          <a:p>
            <a:pPr algn="l">
              <a:spcAft>
                <a:spcPts val="600"/>
              </a:spcAft>
            </a:pPr>
            <a:r>
              <a:rPr sz="900" b="1" i="0">
                <a:solidFill>
                  <a:srgbClr val="63DF4E"/>
                </a:solidFill>
                <a:latin typeface="Arial"/>
              </a:rPr>
              <a:t>TODAY'S SESSION</a:t>
            </a:r>
          </a:p>
        </p:txBody>
      </p:sp>
      <p:sp>
        <p:nvSpPr>
          <p:cNvPr id="3" name="static"/>
          <p:cNvSpPr txBox="1"/>
          <p:nvPr/>
        </p:nvSpPr>
        <p:spPr>
          <a:xfrm>
            <a:off x="457200" y="566928"/>
            <a:ext cx="11247120" cy="685800"/>
          </a:xfrm>
          <a:prstGeom prst="rect">
            <a:avLst/>
          </a:prstGeom>
          <a:noFill/>
        </p:spPr>
        <p:txBody>
          <a:bodyPr wrap="square" lIns="45720" tIns="27432" rIns="45720" bIns="27432" anchor="t">
            <a:spAutoFit/>
          </a:bodyPr>
          <a:lstStyle/>
          <a:p>
            <a:pPr algn="l">
              <a:spcAft>
                <a:spcPts val="600"/>
              </a:spcAft>
            </a:pPr>
            <a:r>
              <a:rPr sz="2800" b="1" i="0">
                <a:solidFill>
                  <a:srgbClr val="FFFFFF"/>
                </a:solidFill>
                <a:latin typeface="Arial"/>
              </a:rPr>
              <a:t>What we will cover</a:t>
            </a:r>
          </a:p>
        </p:txBody>
      </p:sp>
      <p:sp>
        <p:nvSpPr>
          <p:cNvPr id="4" name="static"/>
          <p:cNvSpPr txBox="1"/>
          <p:nvPr/>
        </p:nvSpPr>
        <p:spPr>
          <a:xfrm>
            <a:off x="365760" y="6446520"/>
            <a:ext cx="6400800" cy="274320"/>
          </a:xfrm>
          <a:prstGeom prst="rect">
            <a:avLst/>
          </a:prstGeom>
          <a:noFill/>
        </p:spPr>
        <p:txBody>
          <a:bodyPr wrap="square" lIns="45720" tIns="27432" rIns="45720" bIns="27432" anchor="t">
            <a:spAutoFit/>
          </a:bodyPr>
          <a:lstStyle/>
          <a:p>
            <a:pPr algn="l">
              <a:spcAft>
                <a:spcPts val="600"/>
              </a:spcAft>
            </a:pPr>
            <a:r>
              <a:rPr sz="900" b="0" i="0">
                <a:solidFill>
                  <a:srgbClr val="4A6070"/>
                </a:solidFill>
                <a:latin typeface="Arial"/>
              </a:rPr>
              <a:t>Your Background Is Your Superpower</a:t>
            </a:r>
          </a:p>
        </p:txBody>
      </p:sp>
      <p:sp>
        <p:nvSpPr>
          <p:cNvPr id="5" name="static"/>
          <p:cNvSpPr txBox="1"/>
          <p:nvPr/>
        </p:nvSpPr>
        <p:spPr>
          <a:xfrm>
            <a:off x="10789920" y="6446520"/>
            <a:ext cx="1188720" cy="274320"/>
          </a:xfrm>
          <a:prstGeom prst="rect">
            <a:avLst/>
          </a:prstGeom>
          <a:noFill/>
        </p:spPr>
        <p:txBody>
          <a:bodyPr wrap="square" lIns="45720" tIns="27432" rIns="45720" bIns="27432" anchor="t">
            <a:spAutoFit/>
          </a:bodyPr>
          <a:lstStyle/>
          <a:p>
            <a:pPr algn="r">
              <a:spcAft>
                <a:spcPts val="600"/>
              </a:spcAft>
            </a:pPr>
            <a:r>
              <a:rPr sz="900" b="1" i="0">
                <a:solidFill>
                  <a:srgbClr val="63DF4E"/>
                </a:solidFill>
                <a:latin typeface="Arial"/>
              </a:rPr>
              <a:t>2 / 28</a:t>
            </a:r>
          </a:p>
        </p:txBody>
      </p:sp>
      <p:sp>
        <p:nvSpPr>
          <p:cNvPr id="6" name="S"/>
          <p:cNvSpPr/>
          <p:nvPr/>
        </p:nvSpPr>
        <p:spPr>
          <a:xfrm>
            <a:off x="457200" y="1919176"/>
            <a:ext cx="11247120" cy="768096"/>
          </a:xfrm>
          <a:prstGeom prst="roundRect">
            <a:avLst>
              <a:gd name="adj" fmla="val 6000"/>
            </a:avLst>
          </a:prstGeom>
          <a:solidFill>
            <a:srgbClr val="0A3D56"/>
          </a:solidFill>
          <a:ln w="12700">
            <a:solidFill>
              <a:srgbClr val="0D5070"/>
            </a:solidFill>
          </a:ln>
          <a:effectLst/>
        </p:spPr>
        <p:style>
          <a:lnRef idx="1">
            <a:schemeClr val="accent1"/>
          </a:lnRef>
          <a:fillRef idx="3">
            <a:schemeClr val="accent1"/>
          </a:fillRef>
          <a:effectRef idx="2">
            <a:schemeClr val="accent1"/>
          </a:effectRef>
          <a:fontRef idx="minor">
            <a:schemeClr val="lt1"/>
          </a:fontRef>
        </p:style>
        <p:txBody>
          <a:bodyPr wrap="square" lIns="182880" tIns="109728" rIns="182880" bIns="109728" rtlCol="0" anchor="ctr"/>
          <a:lstStyle/>
          <a:p>
            <a:pPr algn="l">
              <a:spcAft>
                <a:spcPts val="200"/>
              </a:spcAft>
            </a:pPr>
            <a:r>
              <a:rPr sz="1100" b="1" i="0">
                <a:solidFill>
                  <a:srgbClr val="63DF4E"/>
                </a:solidFill>
                <a:latin typeface="Arial"/>
              </a:rPr>
              <a:t>0-5 min</a:t>
            </a:r>
          </a:p>
        </p:txBody>
      </p:sp>
      <p:sp>
        <p:nvSpPr>
          <p:cNvPr id="7" name="S"/>
          <p:cNvSpPr txBox="1"/>
          <p:nvPr/>
        </p:nvSpPr>
        <p:spPr>
          <a:xfrm>
            <a:off x="2194560" y="2047192"/>
            <a:ext cx="9144000" cy="270843"/>
          </a:xfrm>
          <a:prstGeom prst="rect">
            <a:avLst/>
          </a:prstGeom>
          <a:noFill/>
        </p:spPr>
        <p:txBody>
          <a:bodyPr wrap="square" lIns="45720" tIns="27432" rIns="45720" bIns="27432" anchor="t">
            <a:spAutoFit/>
          </a:bodyPr>
          <a:lstStyle/>
          <a:p>
            <a:pPr algn="l">
              <a:spcAft>
                <a:spcPts val="600"/>
              </a:spcAft>
            </a:pPr>
            <a:r>
              <a:rPr lang="en-US" sz="1400" b="1" i="0" dirty="0">
                <a:solidFill>
                  <a:srgbClr val="FFFFFF"/>
                </a:solidFill>
                <a:latin typeface="Arial"/>
              </a:rPr>
              <a:t>The </a:t>
            </a:r>
            <a:r>
              <a:rPr sz="1400" b="1" i="0" dirty="0">
                <a:solidFill>
                  <a:srgbClr val="FFFFFF"/>
                </a:solidFill>
                <a:latin typeface="Arial"/>
              </a:rPr>
              <a:t>engagement selfie</a:t>
            </a:r>
          </a:p>
        </p:txBody>
      </p:sp>
      <p:sp>
        <p:nvSpPr>
          <p:cNvPr id="8" name="S"/>
          <p:cNvSpPr txBox="1"/>
          <p:nvPr/>
        </p:nvSpPr>
        <p:spPr>
          <a:xfrm>
            <a:off x="2194560" y="2339800"/>
            <a:ext cx="9144000" cy="274320"/>
          </a:xfrm>
          <a:prstGeom prst="rect">
            <a:avLst/>
          </a:prstGeom>
          <a:noFill/>
        </p:spPr>
        <p:txBody>
          <a:bodyPr wrap="square" lIns="45720" tIns="27432" rIns="45720" bIns="27432" anchor="t">
            <a:spAutoFit/>
          </a:bodyPr>
          <a:lstStyle/>
          <a:p>
            <a:pPr algn="l">
              <a:spcAft>
                <a:spcPts val="600"/>
              </a:spcAft>
            </a:pPr>
            <a:r>
              <a:rPr sz="1100" b="0" i="0">
                <a:solidFill>
                  <a:srgbClr val="4A8AAA"/>
                </a:solidFill>
                <a:latin typeface="Arial"/>
              </a:rPr>
              <a:t>One question that sets the tone</a:t>
            </a:r>
          </a:p>
        </p:txBody>
      </p:sp>
      <p:sp>
        <p:nvSpPr>
          <p:cNvPr id="9" name="S"/>
          <p:cNvSpPr/>
          <p:nvPr/>
        </p:nvSpPr>
        <p:spPr>
          <a:xfrm>
            <a:off x="457200" y="2815288"/>
            <a:ext cx="11247120" cy="768096"/>
          </a:xfrm>
          <a:prstGeom prst="roundRect">
            <a:avLst>
              <a:gd name="adj" fmla="val 6000"/>
            </a:avLst>
          </a:prstGeom>
          <a:solidFill>
            <a:srgbClr val="0A3D56"/>
          </a:solidFill>
          <a:ln w="12700">
            <a:solidFill>
              <a:srgbClr val="0D5070"/>
            </a:solidFill>
          </a:ln>
          <a:effectLst/>
        </p:spPr>
        <p:style>
          <a:lnRef idx="1">
            <a:schemeClr val="accent1"/>
          </a:lnRef>
          <a:fillRef idx="3">
            <a:schemeClr val="accent1"/>
          </a:fillRef>
          <a:effectRef idx="2">
            <a:schemeClr val="accent1"/>
          </a:effectRef>
          <a:fontRef idx="minor">
            <a:schemeClr val="lt1"/>
          </a:fontRef>
        </p:style>
        <p:txBody>
          <a:bodyPr wrap="square" lIns="182880" tIns="109728" rIns="182880" bIns="109728" rtlCol="0" anchor="ctr"/>
          <a:lstStyle/>
          <a:p>
            <a:pPr algn="l">
              <a:spcAft>
                <a:spcPts val="200"/>
              </a:spcAft>
            </a:pPr>
            <a:r>
              <a:rPr sz="1100" b="1" i="0">
                <a:solidFill>
                  <a:srgbClr val="63DF4E"/>
                </a:solidFill>
                <a:latin typeface="Arial"/>
              </a:rPr>
              <a:t>5-20 min</a:t>
            </a:r>
          </a:p>
        </p:txBody>
      </p:sp>
      <p:sp>
        <p:nvSpPr>
          <p:cNvPr id="10" name="S"/>
          <p:cNvSpPr txBox="1"/>
          <p:nvPr/>
        </p:nvSpPr>
        <p:spPr>
          <a:xfrm>
            <a:off x="2194560" y="2943304"/>
            <a:ext cx="9144000" cy="270843"/>
          </a:xfrm>
          <a:prstGeom prst="rect">
            <a:avLst/>
          </a:prstGeom>
          <a:noFill/>
        </p:spPr>
        <p:txBody>
          <a:bodyPr wrap="square" lIns="45720" tIns="27432" rIns="45720" bIns="27432" anchor="t">
            <a:spAutoFit/>
          </a:bodyPr>
          <a:lstStyle/>
          <a:p>
            <a:pPr algn="l">
              <a:spcAft>
                <a:spcPts val="600"/>
              </a:spcAft>
            </a:pPr>
            <a:r>
              <a:rPr sz="1400" b="1" i="0" dirty="0">
                <a:solidFill>
                  <a:srgbClr val="FFFFFF"/>
                </a:solidFill>
                <a:latin typeface="Arial"/>
              </a:rPr>
              <a:t>Fear and impostor syndrome</a:t>
            </a:r>
          </a:p>
        </p:txBody>
      </p:sp>
      <p:sp>
        <p:nvSpPr>
          <p:cNvPr id="11" name="S"/>
          <p:cNvSpPr txBox="1"/>
          <p:nvPr/>
        </p:nvSpPr>
        <p:spPr>
          <a:xfrm>
            <a:off x="2194560" y="3235912"/>
            <a:ext cx="9144000" cy="274320"/>
          </a:xfrm>
          <a:prstGeom prst="rect">
            <a:avLst/>
          </a:prstGeom>
          <a:noFill/>
        </p:spPr>
        <p:txBody>
          <a:bodyPr wrap="square" lIns="45720" tIns="27432" rIns="45720" bIns="27432" anchor="t">
            <a:spAutoFit/>
          </a:bodyPr>
          <a:lstStyle/>
          <a:p>
            <a:pPr algn="l">
              <a:spcAft>
                <a:spcPts val="600"/>
              </a:spcAft>
            </a:pPr>
            <a:r>
              <a:rPr sz="1100" b="0" i="0">
                <a:solidFill>
                  <a:srgbClr val="4A8AAA"/>
                </a:solidFill>
                <a:latin typeface="Arial"/>
              </a:rPr>
              <a:t>7 patterns, 3 pillars, the narrative questions</a:t>
            </a:r>
          </a:p>
        </p:txBody>
      </p:sp>
      <p:sp>
        <p:nvSpPr>
          <p:cNvPr id="12" name="S"/>
          <p:cNvSpPr/>
          <p:nvPr/>
        </p:nvSpPr>
        <p:spPr>
          <a:xfrm>
            <a:off x="457200" y="3711400"/>
            <a:ext cx="11247120" cy="768096"/>
          </a:xfrm>
          <a:prstGeom prst="roundRect">
            <a:avLst>
              <a:gd name="adj" fmla="val 6000"/>
            </a:avLst>
          </a:prstGeom>
          <a:solidFill>
            <a:srgbClr val="0A3D56"/>
          </a:solidFill>
          <a:ln w="12700">
            <a:solidFill>
              <a:srgbClr val="0D5070"/>
            </a:solidFill>
          </a:ln>
          <a:effectLst/>
        </p:spPr>
        <p:style>
          <a:lnRef idx="1">
            <a:schemeClr val="accent1"/>
          </a:lnRef>
          <a:fillRef idx="3">
            <a:schemeClr val="accent1"/>
          </a:fillRef>
          <a:effectRef idx="2">
            <a:schemeClr val="accent1"/>
          </a:effectRef>
          <a:fontRef idx="minor">
            <a:schemeClr val="lt1"/>
          </a:fontRef>
        </p:style>
        <p:txBody>
          <a:bodyPr wrap="square" lIns="182880" tIns="109728" rIns="182880" bIns="109728" rtlCol="0" anchor="ctr"/>
          <a:lstStyle/>
          <a:p>
            <a:pPr algn="l">
              <a:spcAft>
                <a:spcPts val="200"/>
              </a:spcAft>
            </a:pPr>
            <a:r>
              <a:rPr sz="1100" b="1" i="0">
                <a:solidFill>
                  <a:srgbClr val="63DF4E"/>
                </a:solidFill>
                <a:latin typeface="Arial"/>
              </a:rPr>
              <a:t>20-35 min</a:t>
            </a:r>
          </a:p>
        </p:txBody>
      </p:sp>
      <p:sp>
        <p:nvSpPr>
          <p:cNvPr id="13" name="S"/>
          <p:cNvSpPr txBox="1"/>
          <p:nvPr/>
        </p:nvSpPr>
        <p:spPr>
          <a:xfrm>
            <a:off x="2194560" y="3839416"/>
            <a:ext cx="9144000" cy="270843"/>
          </a:xfrm>
          <a:prstGeom prst="rect">
            <a:avLst/>
          </a:prstGeom>
          <a:noFill/>
        </p:spPr>
        <p:txBody>
          <a:bodyPr wrap="square" lIns="45720" tIns="27432" rIns="45720" bIns="27432" anchor="t">
            <a:spAutoFit/>
          </a:bodyPr>
          <a:lstStyle/>
          <a:p>
            <a:pPr algn="l">
              <a:spcAft>
                <a:spcPts val="600"/>
              </a:spcAft>
            </a:pPr>
            <a:r>
              <a:rPr sz="1400" b="1" i="0" dirty="0">
                <a:solidFill>
                  <a:srgbClr val="FFFFFF"/>
                </a:solidFill>
                <a:latin typeface="Arial"/>
              </a:rPr>
              <a:t>Transferable skills</a:t>
            </a:r>
          </a:p>
        </p:txBody>
      </p:sp>
      <p:sp>
        <p:nvSpPr>
          <p:cNvPr id="14" name="S"/>
          <p:cNvSpPr txBox="1"/>
          <p:nvPr/>
        </p:nvSpPr>
        <p:spPr>
          <a:xfrm>
            <a:off x="2194560" y="4132024"/>
            <a:ext cx="9144000" cy="274320"/>
          </a:xfrm>
          <a:prstGeom prst="rect">
            <a:avLst/>
          </a:prstGeom>
          <a:noFill/>
        </p:spPr>
        <p:txBody>
          <a:bodyPr wrap="square" lIns="45720" tIns="27432" rIns="45720" bIns="27432" anchor="t">
            <a:spAutoFit/>
          </a:bodyPr>
          <a:lstStyle/>
          <a:p>
            <a:pPr algn="l">
              <a:spcAft>
                <a:spcPts val="600"/>
              </a:spcAft>
            </a:pPr>
            <a:r>
              <a:rPr sz="1100" b="0" i="0">
                <a:solidFill>
                  <a:srgbClr val="4A8AAA"/>
                </a:solidFill>
                <a:latin typeface="Arial"/>
              </a:rPr>
              <a:t>The three-lens framework and real scenarios</a:t>
            </a:r>
          </a:p>
        </p:txBody>
      </p:sp>
      <p:sp>
        <p:nvSpPr>
          <p:cNvPr id="15" name="S"/>
          <p:cNvSpPr/>
          <p:nvPr/>
        </p:nvSpPr>
        <p:spPr>
          <a:xfrm>
            <a:off x="457200" y="4607512"/>
            <a:ext cx="11247120" cy="768096"/>
          </a:xfrm>
          <a:prstGeom prst="roundRect">
            <a:avLst>
              <a:gd name="adj" fmla="val 6000"/>
            </a:avLst>
          </a:prstGeom>
          <a:solidFill>
            <a:srgbClr val="0A3D56"/>
          </a:solidFill>
          <a:ln w="12700">
            <a:solidFill>
              <a:srgbClr val="0D5070"/>
            </a:solidFill>
          </a:ln>
          <a:effectLst/>
        </p:spPr>
        <p:style>
          <a:lnRef idx="1">
            <a:schemeClr val="accent1"/>
          </a:lnRef>
          <a:fillRef idx="3">
            <a:schemeClr val="accent1"/>
          </a:fillRef>
          <a:effectRef idx="2">
            <a:schemeClr val="accent1"/>
          </a:effectRef>
          <a:fontRef idx="minor">
            <a:schemeClr val="lt1"/>
          </a:fontRef>
        </p:style>
        <p:txBody>
          <a:bodyPr wrap="square" lIns="182880" tIns="109728" rIns="182880" bIns="109728" rtlCol="0" anchor="ctr"/>
          <a:lstStyle/>
          <a:p>
            <a:pPr algn="l">
              <a:spcAft>
                <a:spcPts val="200"/>
              </a:spcAft>
            </a:pPr>
            <a:r>
              <a:rPr sz="1100" b="1" i="0">
                <a:solidFill>
                  <a:srgbClr val="63DF4E"/>
                </a:solidFill>
                <a:latin typeface="Arial"/>
              </a:rPr>
              <a:t>35-50 min</a:t>
            </a:r>
          </a:p>
        </p:txBody>
      </p:sp>
      <p:sp>
        <p:nvSpPr>
          <p:cNvPr id="16" name="S"/>
          <p:cNvSpPr txBox="1"/>
          <p:nvPr/>
        </p:nvSpPr>
        <p:spPr>
          <a:xfrm>
            <a:off x="2194560" y="4735527"/>
            <a:ext cx="9144000" cy="270843"/>
          </a:xfrm>
          <a:prstGeom prst="rect">
            <a:avLst/>
          </a:prstGeom>
          <a:noFill/>
        </p:spPr>
        <p:txBody>
          <a:bodyPr wrap="square" lIns="45720" tIns="27432" rIns="45720" bIns="27432" anchor="t">
            <a:spAutoFit/>
          </a:bodyPr>
          <a:lstStyle/>
          <a:p>
            <a:pPr algn="l">
              <a:spcAft>
                <a:spcPts val="600"/>
              </a:spcAft>
            </a:pPr>
            <a:r>
              <a:rPr sz="1400" b="1" i="0" dirty="0">
                <a:solidFill>
                  <a:srgbClr val="FFFFFF"/>
                </a:solidFill>
                <a:latin typeface="Arial"/>
              </a:rPr>
              <a:t>Career development and ownership</a:t>
            </a:r>
          </a:p>
        </p:txBody>
      </p:sp>
      <p:sp>
        <p:nvSpPr>
          <p:cNvPr id="17" name="S"/>
          <p:cNvSpPr txBox="1"/>
          <p:nvPr/>
        </p:nvSpPr>
        <p:spPr>
          <a:xfrm>
            <a:off x="2194560" y="5028135"/>
            <a:ext cx="9144000" cy="274320"/>
          </a:xfrm>
          <a:prstGeom prst="rect">
            <a:avLst/>
          </a:prstGeom>
          <a:noFill/>
        </p:spPr>
        <p:txBody>
          <a:bodyPr wrap="square" lIns="45720" tIns="27432" rIns="45720" bIns="27432" anchor="t">
            <a:spAutoFit/>
          </a:bodyPr>
          <a:lstStyle/>
          <a:p>
            <a:pPr algn="l">
              <a:spcAft>
                <a:spcPts val="600"/>
              </a:spcAft>
            </a:pPr>
            <a:r>
              <a:rPr sz="1100" b="0" i="0">
                <a:solidFill>
                  <a:srgbClr val="4A8AAA"/>
                </a:solidFill>
                <a:latin typeface="Arial"/>
              </a:rPr>
              <a:t>Values, brand, questions to ask, owning your path</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5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500"/>
                                        <p:tgtEl>
                                          <p:spTgt spid="14"/>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fade">
                                      <p:cBhvr>
                                        <p:cTn id="52" dur="500"/>
                                        <p:tgtEl>
                                          <p:spTgt spid="15"/>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fade">
                                      <p:cBhvr>
                                        <p:cTn id="57" dur="500"/>
                                        <p:tgtEl>
                                          <p:spTgt spid="16"/>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17"/>
                                        </p:tgtEl>
                                        <p:attrNameLst>
                                          <p:attrName>style.visibility</p:attrName>
                                        </p:attrNameLst>
                                      </p:cBhvr>
                                      <p:to>
                                        <p:strVal val="visible"/>
                                      </p:to>
                                    </p:set>
                                    <p:animEffect transition="in" filter="fade">
                                      <p:cBhvr>
                                        <p:cTn id="6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32D42"/>
        </a:solidFill>
        <a:effectLst/>
      </p:bgPr>
    </p:bg>
    <p:spTree>
      <p:nvGrpSpPr>
        <p:cNvPr id="1" name=""/>
        <p:cNvGrpSpPr/>
        <p:nvPr/>
      </p:nvGrpSpPr>
      <p:grpSpPr>
        <a:xfrm>
          <a:off x="0" y="0"/>
          <a:ext cx="0" cy="0"/>
          <a:chOff x="0" y="0"/>
          <a:chExt cx="0" cy="0"/>
        </a:xfrm>
      </p:grpSpPr>
      <p:sp>
        <p:nvSpPr>
          <p:cNvPr id="2" name="static"/>
          <p:cNvSpPr txBox="1"/>
          <p:nvPr/>
        </p:nvSpPr>
        <p:spPr>
          <a:xfrm>
            <a:off x="502920" y="347472"/>
            <a:ext cx="11155680" cy="228600"/>
          </a:xfrm>
          <a:prstGeom prst="rect">
            <a:avLst/>
          </a:prstGeom>
          <a:noFill/>
        </p:spPr>
        <p:txBody>
          <a:bodyPr wrap="square" lIns="45720" tIns="27432" rIns="45720" bIns="27432" anchor="t">
            <a:spAutoFit/>
          </a:bodyPr>
          <a:lstStyle/>
          <a:p>
            <a:pPr algn="l">
              <a:spcAft>
                <a:spcPts val="600"/>
              </a:spcAft>
            </a:pPr>
            <a:r>
              <a:rPr sz="900" b="1" i="0">
                <a:solidFill>
                  <a:srgbClr val="63DF4E"/>
                </a:solidFill>
                <a:latin typeface="Arial"/>
              </a:rPr>
              <a:t>OPENING</a:t>
            </a:r>
          </a:p>
        </p:txBody>
      </p:sp>
      <p:sp>
        <p:nvSpPr>
          <p:cNvPr id="3" name="static"/>
          <p:cNvSpPr txBox="1"/>
          <p:nvPr/>
        </p:nvSpPr>
        <p:spPr>
          <a:xfrm>
            <a:off x="457200" y="566928"/>
            <a:ext cx="11247120" cy="685800"/>
          </a:xfrm>
          <a:prstGeom prst="rect">
            <a:avLst/>
          </a:prstGeom>
          <a:noFill/>
        </p:spPr>
        <p:txBody>
          <a:bodyPr wrap="square" lIns="45720" tIns="27432" rIns="45720" bIns="27432" anchor="t">
            <a:spAutoFit/>
          </a:bodyPr>
          <a:lstStyle/>
          <a:p>
            <a:pPr algn="l">
              <a:spcAft>
                <a:spcPts val="600"/>
              </a:spcAft>
            </a:pPr>
            <a:r>
              <a:rPr sz="2800" b="1" i="0">
                <a:solidFill>
                  <a:srgbClr val="FFFFFF"/>
                </a:solidFill>
                <a:latin typeface="Arial"/>
              </a:rPr>
              <a:t>Take an engagement selfie</a:t>
            </a:r>
          </a:p>
        </p:txBody>
      </p:sp>
      <p:sp>
        <p:nvSpPr>
          <p:cNvPr id="4" name="static"/>
          <p:cNvSpPr txBox="1"/>
          <p:nvPr/>
        </p:nvSpPr>
        <p:spPr>
          <a:xfrm>
            <a:off x="502920" y="1207008"/>
            <a:ext cx="11155680" cy="365760"/>
          </a:xfrm>
          <a:prstGeom prst="rect">
            <a:avLst/>
          </a:prstGeom>
          <a:noFill/>
        </p:spPr>
        <p:txBody>
          <a:bodyPr wrap="square" lIns="45720" tIns="27432" rIns="45720" bIns="27432" anchor="t">
            <a:spAutoFit/>
          </a:bodyPr>
          <a:lstStyle/>
          <a:p>
            <a:pPr algn="l">
              <a:spcAft>
                <a:spcPts val="600"/>
              </a:spcAft>
            </a:pPr>
            <a:r>
              <a:rPr sz="1300" b="0" i="0">
                <a:solidFill>
                  <a:srgbClr val="9ABCCC"/>
                </a:solidFill>
                <a:latin typeface="Arial"/>
              </a:rPr>
              <a:t>Reflect quietly. Nothing to share.</a:t>
            </a:r>
          </a:p>
        </p:txBody>
      </p:sp>
      <p:sp>
        <p:nvSpPr>
          <p:cNvPr id="5" name="static"/>
          <p:cNvSpPr txBox="1"/>
          <p:nvPr/>
        </p:nvSpPr>
        <p:spPr>
          <a:xfrm>
            <a:off x="365760" y="6446520"/>
            <a:ext cx="6400800" cy="274320"/>
          </a:xfrm>
          <a:prstGeom prst="rect">
            <a:avLst/>
          </a:prstGeom>
          <a:noFill/>
        </p:spPr>
        <p:txBody>
          <a:bodyPr wrap="square" lIns="45720" tIns="27432" rIns="45720" bIns="27432" anchor="t">
            <a:spAutoFit/>
          </a:bodyPr>
          <a:lstStyle/>
          <a:p>
            <a:pPr algn="l">
              <a:spcAft>
                <a:spcPts val="600"/>
              </a:spcAft>
            </a:pPr>
            <a:r>
              <a:rPr sz="900" b="0" i="0">
                <a:solidFill>
                  <a:srgbClr val="4A6070"/>
                </a:solidFill>
                <a:latin typeface="Arial"/>
              </a:rPr>
              <a:t>Your Background Is Your Superpower</a:t>
            </a:r>
          </a:p>
        </p:txBody>
      </p:sp>
      <p:sp>
        <p:nvSpPr>
          <p:cNvPr id="6" name="static"/>
          <p:cNvSpPr txBox="1"/>
          <p:nvPr/>
        </p:nvSpPr>
        <p:spPr>
          <a:xfrm>
            <a:off x="10789920" y="6446520"/>
            <a:ext cx="1188720" cy="274320"/>
          </a:xfrm>
          <a:prstGeom prst="rect">
            <a:avLst/>
          </a:prstGeom>
          <a:noFill/>
        </p:spPr>
        <p:txBody>
          <a:bodyPr wrap="square" lIns="45720" tIns="27432" rIns="45720" bIns="27432" anchor="t">
            <a:spAutoFit/>
          </a:bodyPr>
          <a:lstStyle/>
          <a:p>
            <a:pPr algn="r">
              <a:spcAft>
                <a:spcPts val="600"/>
              </a:spcAft>
            </a:pPr>
            <a:r>
              <a:rPr sz="900" b="1" i="0">
                <a:solidFill>
                  <a:srgbClr val="63DF4E"/>
                </a:solidFill>
                <a:latin typeface="Arial"/>
              </a:rPr>
              <a:t>3 / 28</a:t>
            </a:r>
          </a:p>
        </p:txBody>
      </p:sp>
      <p:sp>
        <p:nvSpPr>
          <p:cNvPr id="7" name="S"/>
          <p:cNvSpPr/>
          <p:nvPr/>
        </p:nvSpPr>
        <p:spPr>
          <a:xfrm>
            <a:off x="548640" y="2011680"/>
            <a:ext cx="3566160" cy="2377440"/>
          </a:xfrm>
          <a:prstGeom prst="roundRect">
            <a:avLst>
              <a:gd name="adj" fmla="val 6000"/>
            </a:avLst>
          </a:prstGeom>
          <a:solidFill>
            <a:srgbClr val="0A3D56"/>
          </a:solidFill>
          <a:ln w="12700">
            <a:solidFill>
              <a:srgbClr val="0D5070"/>
            </a:solidFill>
          </a:ln>
          <a:effectLst/>
        </p:spPr>
        <p:style>
          <a:lnRef idx="1">
            <a:schemeClr val="accent1"/>
          </a:lnRef>
          <a:fillRef idx="3">
            <a:schemeClr val="accent1"/>
          </a:fillRef>
          <a:effectRef idx="2">
            <a:schemeClr val="accent1"/>
          </a:effectRef>
          <a:fontRef idx="minor">
            <a:schemeClr val="lt1"/>
          </a:fontRef>
        </p:style>
        <p:txBody>
          <a:bodyPr wrap="square" lIns="201168" tIns="109728" rIns="201168" bIns="109728" rtlCol="0" anchor="t"/>
          <a:lstStyle/>
          <a:p>
            <a:pPr algn="l">
              <a:spcAft>
                <a:spcPts val="1000"/>
              </a:spcAft>
            </a:pPr>
            <a:r>
              <a:rPr sz="1100" b="1" i="0" dirty="0">
                <a:solidFill>
                  <a:srgbClr val="63DF4E"/>
                </a:solidFill>
                <a:latin typeface="Arial"/>
              </a:rPr>
              <a:t>01</a:t>
            </a:r>
          </a:p>
          <a:p>
            <a:pPr algn="l">
              <a:spcAft>
                <a:spcPts val="600"/>
              </a:spcAft>
            </a:pPr>
            <a:r>
              <a:rPr sz="1600" b="1" i="0" dirty="0">
                <a:solidFill>
                  <a:srgbClr val="FFFFFF"/>
                </a:solidFill>
                <a:latin typeface="Arial"/>
              </a:rPr>
              <a:t>Am I as energized and connected this week as I normally am?</a:t>
            </a:r>
          </a:p>
        </p:txBody>
      </p:sp>
      <p:sp>
        <p:nvSpPr>
          <p:cNvPr id="8" name="S"/>
          <p:cNvSpPr/>
          <p:nvPr/>
        </p:nvSpPr>
        <p:spPr>
          <a:xfrm>
            <a:off x="4297679" y="2011680"/>
            <a:ext cx="3566160" cy="2377440"/>
          </a:xfrm>
          <a:prstGeom prst="roundRect">
            <a:avLst>
              <a:gd name="adj" fmla="val 6000"/>
            </a:avLst>
          </a:prstGeom>
          <a:solidFill>
            <a:srgbClr val="0A3D56"/>
          </a:solidFill>
          <a:ln w="12700">
            <a:solidFill>
              <a:srgbClr val="0D5070"/>
            </a:solidFill>
          </a:ln>
          <a:effectLst/>
        </p:spPr>
        <p:style>
          <a:lnRef idx="1">
            <a:schemeClr val="accent1"/>
          </a:lnRef>
          <a:fillRef idx="3">
            <a:schemeClr val="accent1"/>
          </a:fillRef>
          <a:effectRef idx="2">
            <a:schemeClr val="accent1"/>
          </a:effectRef>
          <a:fontRef idx="minor">
            <a:schemeClr val="lt1"/>
          </a:fontRef>
        </p:style>
        <p:txBody>
          <a:bodyPr wrap="square" lIns="201168" tIns="109728" rIns="201168" bIns="109728" rtlCol="0" anchor="t"/>
          <a:lstStyle/>
          <a:p>
            <a:pPr algn="l">
              <a:spcAft>
                <a:spcPts val="1000"/>
              </a:spcAft>
            </a:pPr>
            <a:r>
              <a:rPr sz="1100" b="1" i="0">
                <a:solidFill>
                  <a:srgbClr val="63DF4E"/>
                </a:solidFill>
                <a:latin typeface="Arial"/>
              </a:rPr>
              <a:t>02</a:t>
            </a:r>
          </a:p>
          <a:p>
            <a:pPr algn="l">
              <a:spcAft>
                <a:spcPts val="600"/>
              </a:spcAft>
            </a:pPr>
            <a:r>
              <a:rPr sz="1600" b="1" i="0">
                <a:solidFill>
                  <a:srgbClr val="FFFFFF"/>
                </a:solidFill>
                <a:latin typeface="Arial"/>
              </a:rPr>
              <a:t>What is one thing at work that makes me lean forward?</a:t>
            </a:r>
          </a:p>
        </p:txBody>
      </p:sp>
      <p:sp>
        <p:nvSpPr>
          <p:cNvPr id="9" name="S"/>
          <p:cNvSpPr/>
          <p:nvPr/>
        </p:nvSpPr>
        <p:spPr>
          <a:xfrm>
            <a:off x="8046719" y="2011680"/>
            <a:ext cx="3566160" cy="2377440"/>
          </a:xfrm>
          <a:prstGeom prst="roundRect">
            <a:avLst>
              <a:gd name="adj" fmla="val 6000"/>
            </a:avLst>
          </a:prstGeom>
          <a:solidFill>
            <a:srgbClr val="0A3D56"/>
          </a:solidFill>
          <a:ln w="12700">
            <a:solidFill>
              <a:srgbClr val="0D5070"/>
            </a:solidFill>
          </a:ln>
          <a:effectLst/>
        </p:spPr>
        <p:style>
          <a:lnRef idx="1">
            <a:schemeClr val="accent1"/>
          </a:lnRef>
          <a:fillRef idx="3">
            <a:schemeClr val="accent1"/>
          </a:fillRef>
          <a:effectRef idx="2">
            <a:schemeClr val="accent1"/>
          </a:effectRef>
          <a:fontRef idx="minor">
            <a:schemeClr val="lt1"/>
          </a:fontRef>
        </p:style>
        <p:txBody>
          <a:bodyPr wrap="square" lIns="201168" tIns="109728" rIns="201168" bIns="109728" rtlCol="0" anchor="t"/>
          <a:lstStyle/>
          <a:p>
            <a:pPr algn="l">
              <a:spcAft>
                <a:spcPts val="1000"/>
              </a:spcAft>
            </a:pPr>
            <a:r>
              <a:rPr sz="1100" b="1" i="0">
                <a:solidFill>
                  <a:srgbClr val="63DF4E"/>
                </a:solidFill>
                <a:latin typeface="Arial"/>
              </a:rPr>
              <a:t>03</a:t>
            </a:r>
          </a:p>
          <a:p>
            <a:pPr algn="l">
              <a:spcAft>
                <a:spcPts val="600"/>
              </a:spcAft>
            </a:pPr>
            <a:r>
              <a:rPr sz="1600" b="1" i="0">
                <a:solidFill>
                  <a:srgbClr val="FFFFFF"/>
                </a:solidFill>
                <a:latin typeface="Arial"/>
              </a:rPr>
              <a:t>What is one thing draining me that I could act on?</a:t>
            </a:r>
          </a:p>
        </p:txBody>
      </p:sp>
      <p:sp>
        <p:nvSpPr>
          <p:cNvPr id="10" name="S"/>
          <p:cNvSpPr/>
          <p:nvPr/>
        </p:nvSpPr>
        <p:spPr>
          <a:xfrm>
            <a:off x="548640" y="4754880"/>
            <a:ext cx="11064240" cy="914400"/>
          </a:xfrm>
          <a:prstGeom prst="roundRect">
            <a:avLst>
              <a:gd name="adj" fmla="val 6000"/>
            </a:avLst>
          </a:prstGeom>
          <a:solidFill>
            <a:srgbClr val="083A2A"/>
          </a:solidFill>
          <a:ln w="12700">
            <a:solidFill>
              <a:srgbClr val="63DF4E"/>
            </a:solidFill>
          </a:ln>
          <a:effectLst/>
        </p:spPr>
        <p:style>
          <a:lnRef idx="1">
            <a:schemeClr val="accent1"/>
          </a:lnRef>
          <a:fillRef idx="3">
            <a:schemeClr val="accent1"/>
          </a:fillRef>
          <a:effectRef idx="2">
            <a:schemeClr val="accent1"/>
          </a:effectRef>
          <a:fontRef idx="minor">
            <a:schemeClr val="lt1"/>
          </a:fontRef>
        </p:style>
        <p:txBody>
          <a:bodyPr wrap="square" lIns="274320" tIns="109728" rIns="274320" bIns="109728" rtlCol="0" anchor="ctr"/>
          <a:lstStyle/>
          <a:p>
            <a:pPr algn="l">
              <a:spcAft>
                <a:spcPts val="600"/>
              </a:spcAft>
            </a:pPr>
            <a:r>
              <a:rPr sz="1300" b="0" i="1">
                <a:solidFill>
                  <a:srgbClr val="63DF4E"/>
                </a:solidFill>
                <a:latin typeface="Arial"/>
              </a:rPr>
              <a:t>This is a career awareness habit, not a productivity exercise. The most intentional people check in on themselves first.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21F2F"/>
        </a:solidFill>
        <a:effectLst/>
      </p:bgPr>
    </p:bg>
    <p:spTree>
      <p:nvGrpSpPr>
        <p:cNvPr id="1" name=""/>
        <p:cNvGrpSpPr/>
        <p:nvPr/>
      </p:nvGrpSpPr>
      <p:grpSpPr>
        <a:xfrm>
          <a:off x="0" y="0"/>
          <a:ext cx="0" cy="0"/>
          <a:chOff x="0" y="0"/>
          <a:chExt cx="0" cy="0"/>
        </a:xfrm>
      </p:grpSpPr>
      <p:sp>
        <p:nvSpPr>
          <p:cNvPr id="2" name="static"/>
          <p:cNvSpPr txBox="1"/>
          <p:nvPr/>
        </p:nvSpPr>
        <p:spPr>
          <a:xfrm>
            <a:off x="365760" y="548640"/>
            <a:ext cx="5486400" cy="2286000"/>
          </a:xfrm>
          <a:prstGeom prst="rect">
            <a:avLst/>
          </a:prstGeom>
          <a:noFill/>
        </p:spPr>
        <p:txBody>
          <a:bodyPr wrap="square" lIns="45720" tIns="27432" rIns="45720" bIns="27432" anchor="t">
            <a:spAutoFit/>
          </a:bodyPr>
          <a:lstStyle/>
          <a:p>
            <a:pPr algn="l">
              <a:spcAft>
                <a:spcPts val="600"/>
              </a:spcAft>
            </a:pPr>
            <a:r>
              <a:rPr sz="9600" b="1" i="0">
                <a:solidFill>
                  <a:srgbClr val="0D4A6A"/>
                </a:solidFill>
                <a:latin typeface="Arial"/>
              </a:rPr>
              <a:t>01</a:t>
            </a:r>
          </a:p>
        </p:txBody>
      </p:sp>
      <p:sp>
        <p:nvSpPr>
          <p:cNvPr id="3" name="static"/>
          <p:cNvSpPr txBox="1"/>
          <p:nvPr/>
        </p:nvSpPr>
        <p:spPr>
          <a:xfrm>
            <a:off x="502920" y="2560320"/>
            <a:ext cx="10058400" cy="193899"/>
          </a:xfrm>
          <a:prstGeom prst="rect">
            <a:avLst/>
          </a:prstGeom>
          <a:noFill/>
        </p:spPr>
        <p:txBody>
          <a:bodyPr wrap="square" lIns="45720" tIns="27432" rIns="45720" bIns="27432" anchor="t">
            <a:spAutoFit/>
          </a:bodyPr>
          <a:lstStyle/>
          <a:p>
            <a:pPr algn="l">
              <a:spcAft>
                <a:spcPts val="600"/>
              </a:spcAft>
            </a:pPr>
            <a:r>
              <a:rPr sz="900" b="1" i="0" dirty="0">
                <a:solidFill>
                  <a:srgbClr val="63DF4E"/>
                </a:solidFill>
                <a:latin typeface="Arial"/>
              </a:rPr>
              <a:t>PART 1</a:t>
            </a:r>
          </a:p>
        </p:txBody>
      </p:sp>
      <p:sp>
        <p:nvSpPr>
          <p:cNvPr id="4" name="static"/>
          <p:cNvSpPr txBox="1"/>
          <p:nvPr/>
        </p:nvSpPr>
        <p:spPr>
          <a:xfrm>
            <a:off x="502920" y="2880360"/>
            <a:ext cx="10515600" cy="1463040"/>
          </a:xfrm>
          <a:prstGeom prst="rect">
            <a:avLst/>
          </a:prstGeom>
          <a:noFill/>
        </p:spPr>
        <p:txBody>
          <a:bodyPr wrap="square" lIns="45720" tIns="27432" rIns="45720" bIns="27432" anchor="t">
            <a:spAutoFit/>
          </a:bodyPr>
          <a:lstStyle/>
          <a:p>
            <a:pPr algn="l">
              <a:spcAft>
                <a:spcPts val="600"/>
              </a:spcAft>
            </a:pPr>
            <a:r>
              <a:rPr sz="3600" b="1" i="0">
                <a:solidFill>
                  <a:srgbClr val="FFFFFF"/>
                </a:solidFill>
                <a:latin typeface="Arial"/>
              </a:rPr>
              <a:t>Fear and impostor syndrome</a:t>
            </a:r>
          </a:p>
        </p:txBody>
      </p:sp>
      <p:sp>
        <p:nvSpPr>
          <p:cNvPr id="5" name="static"/>
          <p:cNvSpPr txBox="1"/>
          <p:nvPr/>
        </p:nvSpPr>
        <p:spPr>
          <a:xfrm>
            <a:off x="365760" y="6446520"/>
            <a:ext cx="6400800" cy="274320"/>
          </a:xfrm>
          <a:prstGeom prst="rect">
            <a:avLst/>
          </a:prstGeom>
          <a:noFill/>
        </p:spPr>
        <p:txBody>
          <a:bodyPr wrap="square" lIns="45720" tIns="27432" rIns="45720" bIns="27432" anchor="t">
            <a:spAutoFit/>
          </a:bodyPr>
          <a:lstStyle/>
          <a:p>
            <a:pPr algn="l">
              <a:spcAft>
                <a:spcPts val="600"/>
              </a:spcAft>
            </a:pPr>
            <a:r>
              <a:rPr sz="900" b="0" i="0">
                <a:solidFill>
                  <a:srgbClr val="4A6070"/>
                </a:solidFill>
                <a:latin typeface="Arial"/>
              </a:rPr>
              <a:t>Your Background Is Your Superpower</a:t>
            </a:r>
          </a:p>
        </p:txBody>
      </p:sp>
      <p:sp>
        <p:nvSpPr>
          <p:cNvPr id="6" name="static"/>
          <p:cNvSpPr txBox="1"/>
          <p:nvPr/>
        </p:nvSpPr>
        <p:spPr>
          <a:xfrm>
            <a:off x="10789920" y="6446520"/>
            <a:ext cx="1188720" cy="274320"/>
          </a:xfrm>
          <a:prstGeom prst="rect">
            <a:avLst/>
          </a:prstGeom>
          <a:noFill/>
        </p:spPr>
        <p:txBody>
          <a:bodyPr wrap="square" lIns="45720" tIns="27432" rIns="45720" bIns="27432" anchor="t">
            <a:spAutoFit/>
          </a:bodyPr>
          <a:lstStyle/>
          <a:p>
            <a:pPr algn="r">
              <a:spcAft>
                <a:spcPts val="600"/>
              </a:spcAft>
            </a:pPr>
            <a:r>
              <a:rPr sz="900" b="1" i="0">
                <a:solidFill>
                  <a:srgbClr val="63DF4E"/>
                </a:solidFill>
                <a:latin typeface="Arial"/>
              </a:rPr>
              <a:t>4 / 28</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32D42"/>
        </a:solidFill>
        <a:effectLst/>
      </p:bgPr>
    </p:bg>
    <p:spTree>
      <p:nvGrpSpPr>
        <p:cNvPr id="1" name=""/>
        <p:cNvGrpSpPr/>
        <p:nvPr/>
      </p:nvGrpSpPr>
      <p:grpSpPr>
        <a:xfrm>
          <a:off x="0" y="0"/>
          <a:ext cx="0" cy="0"/>
          <a:chOff x="0" y="0"/>
          <a:chExt cx="0" cy="0"/>
        </a:xfrm>
      </p:grpSpPr>
      <p:sp>
        <p:nvSpPr>
          <p:cNvPr id="2" name="static"/>
          <p:cNvSpPr txBox="1"/>
          <p:nvPr/>
        </p:nvSpPr>
        <p:spPr>
          <a:xfrm>
            <a:off x="502920" y="347472"/>
            <a:ext cx="11155680" cy="228600"/>
          </a:xfrm>
          <a:prstGeom prst="rect">
            <a:avLst/>
          </a:prstGeom>
          <a:noFill/>
        </p:spPr>
        <p:txBody>
          <a:bodyPr wrap="square" lIns="45720" tIns="27432" rIns="45720" bIns="27432" anchor="t">
            <a:spAutoFit/>
          </a:bodyPr>
          <a:lstStyle/>
          <a:p>
            <a:pPr algn="l">
              <a:spcAft>
                <a:spcPts val="600"/>
              </a:spcAft>
            </a:pPr>
            <a:r>
              <a:rPr sz="900" b="1" i="0">
                <a:solidFill>
                  <a:srgbClr val="63DF4E"/>
                </a:solidFill>
                <a:latin typeface="Arial"/>
              </a:rPr>
              <a:t>PART 1</a:t>
            </a:r>
          </a:p>
        </p:txBody>
      </p:sp>
      <p:sp>
        <p:nvSpPr>
          <p:cNvPr id="3" name="static"/>
          <p:cNvSpPr txBox="1"/>
          <p:nvPr/>
        </p:nvSpPr>
        <p:spPr>
          <a:xfrm>
            <a:off x="457200" y="566928"/>
            <a:ext cx="11247120" cy="685800"/>
          </a:xfrm>
          <a:prstGeom prst="rect">
            <a:avLst/>
          </a:prstGeom>
          <a:noFill/>
        </p:spPr>
        <p:txBody>
          <a:bodyPr wrap="square" lIns="45720" tIns="27432" rIns="45720" bIns="27432" anchor="t">
            <a:spAutoFit/>
          </a:bodyPr>
          <a:lstStyle/>
          <a:p>
            <a:pPr algn="l">
              <a:spcAft>
                <a:spcPts val="600"/>
              </a:spcAft>
            </a:pPr>
            <a:r>
              <a:rPr sz="2800" b="1" i="0">
                <a:solidFill>
                  <a:srgbClr val="FFFFFF"/>
                </a:solidFill>
                <a:latin typeface="Arial"/>
              </a:rPr>
              <a:t>Fear is a signal, not a flaw</a:t>
            </a:r>
          </a:p>
        </p:txBody>
      </p:sp>
      <p:sp>
        <p:nvSpPr>
          <p:cNvPr id="4" name="static"/>
          <p:cNvSpPr txBox="1"/>
          <p:nvPr/>
        </p:nvSpPr>
        <p:spPr>
          <a:xfrm>
            <a:off x="365760" y="6446520"/>
            <a:ext cx="6400800" cy="274320"/>
          </a:xfrm>
          <a:prstGeom prst="rect">
            <a:avLst/>
          </a:prstGeom>
          <a:noFill/>
        </p:spPr>
        <p:txBody>
          <a:bodyPr wrap="square" lIns="45720" tIns="27432" rIns="45720" bIns="27432" anchor="t">
            <a:spAutoFit/>
          </a:bodyPr>
          <a:lstStyle/>
          <a:p>
            <a:pPr algn="l">
              <a:spcAft>
                <a:spcPts val="600"/>
              </a:spcAft>
            </a:pPr>
            <a:r>
              <a:rPr sz="900" b="0" i="0">
                <a:solidFill>
                  <a:srgbClr val="4A6070"/>
                </a:solidFill>
                <a:latin typeface="Arial"/>
              </a:rPr>
              <a:t>Your Background Is Your Superpower</a:t>
            </a:r>
          </a:p>
        </p:txBody>
      </p:sp>
      <p:sp>
        <p:nvSpPr>
          <p:cNvPr id="5" name="static"/>
          <p:cNvSpPr txBox="1"/>
          <p:nvPr/>
        </p:nvSpPr>
        <p:spPr>
          <a:xfrm>
            <a:off x="10789920" y="6446520"/>
            <a:ext cx="1188720" cy="274320"/>
          </a:xfrm>
          <a:prstGeom prst="rect">
            <a:avLst/>
          </a:prstGeom>
          <a:noFill/>
        </p:spPr>
        <p:txBody>
          <a:bodyPr wrap="square" lIns="45720" tIns="27432" rIns="45720" bIns="27432" anchor="t">
            <a:spAutoFit/>
          </a:bodyPr>
          <a:lstStyle/>
          <a:p>
            <a:pPr algn="r">
              <a:spcAft>
                <a:spcPts val="600"/>
              </a:spcAft>
            </a:pPr>
            <a:r>
              <a:rPr sz="900" b="1" i="0">
                <a:solidFill>
                  <a:srgbClr val="63DF4E"/>
                </a:solidFill>
                <a:latin typeface="Arial"/>
              </a:rPr>
              <a:t>5 / 28</a:t>
            </a:r>
          </a:p>
        </p:txBody>
      </p:sp>
      <p:sp>
        <p:nvSpPr>
          <p:cNvPr id="6" name="P"/>
          <p:cNvSpPr txBox="1"/>
          <p:nvPr/>
        </p:nvSpPr>
        <p:spPr>
          <a:xfrm>
            <a:off x="548640" y="1900938"/>
            <a:ext cx="10972800" cy="1260858"/>
          </a:xfrm>
          <a:prstGeom prst="rect">
            <a:avLst/>
          </a:prstGeom>
          <a:noFill/>
        </p:spPr>
        <p:txBody>
          <a:bodyPr wrap="square" lIns="45720" tIns="27432" rIns="45720" bIns="27432" anchor="t">
            <a:spAutoFit/>
          </a:bodyPr>
          <a:lstStyle/>
          <a:p>
            <a:pPr algn="l">
              <a:spcAft>
                <a:spcPts val="1200"/>
              </a:spcAft>
            </a:pPr>
            <a:r>
              <a:rPr sz="2000" b="0" i="0" dirty="0">
                <a:solidFill>
                  <a:srgbClr val="FFFFFF"/>
                </a:solidFill>
                <a:latin typeface="Arial"/>
              </a:rPr>
              <a:t>Fear is a survival response. The brain treats a work presentation much like a real threat.</a:t>
            </a:r>
          </a:p>
          <a:p>
            <a:pPr algn="l">
              <a:spcAft>
                <a:spcPts val="1000"/>
              </a:spcAft>
            </a:pPr>
            <a:r>
              <a:rPr sz="2000" b="0" i="0" dirty="0">
                <a:solidFill>
                  <a:srgbClr val="9ABCCC"/>
                </a:solidFill>
                <a:latin typeface="Arial"/>
              </a:rPr>
              <a:t>The less we acknowledge a feeling, the louder it gets.</a:t>
            </a:r>
          </a:p>
          <a:p>
            <a:pPr algn="l">
              <a:spcAft>
                <a:spcPts val="1000"/>
              </a:spcAft>
            </a:pPr>
            <a:r>
              <a:rPr sz="2000" b="0" i="0" dirty="0">
                <a:solidFill>
                  <a:srgbClr val="9ABCCC"/>
                </a:solidFill>
                <a:latin typeface="Arial"/>
              </a:rPr>
              <a:t>Naming it reduces its power. Try it: say 'I am nervous.'</a:t>
            </a:r>
          </a:p>
        </p:txBody>
      </p:sp>
      <p:sp>
        <p:nvSpPr>
          <p:cNvPr id="7" name="S"/>
          <p:cNvSpPr/>
          <p:nvPr/>
        </p:nvSpPr>
        <p:spPr>
          <a:xfrm>
            <a:off x="548640" y="4206240"/>
            <a:ext cx="11064240" cy="1097280"/>
          </a:xfrm>
          <a:prstGeom prst="roundRect">
            <a:avLst>
              <a:gd name="adj" fmla="val 6000"/>
            </a:avLst>
          </a:prstGeom>
          <a:solidFill>
            <a:srgbClr val="083A2A"/>
          </a:solidFill>
          <a:ln w="12700">
            <a:solidFill>
              <a:srgbClr val="63DF4E"/>
            </a:solidFill>
          </a:ln>
          <a:effectLst/>
        </p:spPr>
        <p:style>
          <a:lnRef idx="1">
            <a:schemeClr val="accent1"/>
          </a:lnRef>
          <a:fillRef idx="3">
            <a:schemeClr val="accent1"/>
          </a:fillRef>
          <a:effectRef idx="2">
            <a:schemeClr val="accent1"/>
          </a:effectRef>
          <a:fontRef idx="minor">
            <a:schemeClr val="lt1"/>
          </a:fontRef>
        </p:style>
        <p:txBody>
          <a:bodyPr wrap="square" lIns="274320" tIns="109728" rIns="274320" bIns="109728" rtlCol="0" anchor="ctr"/>
          <a:lstStyle/>
          <a:p>
            <a:pPr algn="l">
              <a:spcAft>
                <a:spcPts val="600"/>
              </a:spcAft>
            </a:pPr>
            <a:r>
              <a:rPr sz="1500" b="0" i="1">
                <a:solidFill>
                  <a:srgbClr val="63DF4E"/>
                </a:solidFill>
                <a:latin typeface="Arial"/>
              </a:rPr>
              <a:t>Courage is not the absence of fear. It is acting aligned with your values, despite the fear.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1"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animBg="1"/>
      <p:bldP spid="7" grpId="1"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32D42"/>
        </a:solidFill>
        <a:effectLst/>
      </p:bgPr>
    </p:bg>
    <p:spTree>
      <p:nvGrpSpPr>
        <p:cNvPr id="1" name=""/>
        <p:cNvGrpSpPr/>
        <p:nvPr/>
      </p:nvGrpSpPr>
      <p:grpSpPr>
        <a:xfrm>
          <a:off x="0" y="0"/>
          <a:ext cx="0" cy="0"/>
          <a:chOff x="0" y="0"/>
          <a:chExt cx="0" cy="0"/>
        </a:xfrm>
      </p:grpSpPr>
      <p:sp>
        <p:nvSpPr>
          <p:cNvPr id="2" name="static"/>
          <p:cNvSpPr txBox="1"/>
          <p:nvPr/>
        </p:nvSpPr>
        <p:spPr>
          <a:xfrm>
            <a:off x="502920" y="347472"/>
            <a:ext cx="11155680" cy="228600"/>
          </a:xfrm>
          <a:prstGeom prst="rect">
            <a:avLst/>
          </a:prstGeom>
          <a:noFill/>
        </p:spPr>
        <p:txBody>
          <a:bodyPr wrap="square" lIns="45720" tIns="27432" rIns="45720" bIns="27432" anchor="t">
            <a:spAutoFit/>
          </a:bodyPr>
          <a:lstStyle/>
          <a:p>
            <a:pPr algn="l">
              <a:spcAft>
                <a:spcPts val="600"/>
              </a:spcAft>
            </a:pPr>
            <a:r>
              <a:rPr sz="900" b="1" i="0">
                <a:solidFill>
                  <a:srgbClr val="63DF4E"/>
                </a:solidFill>
                <a:latin typeface="Arial"/>
              </a:rPr>
              <a:t>PART 1</a:t>
            </a:r>
          </a:p>
        </p:txBody>
      </p:sp>
      <p:sp>
        <p:nvSpPr>
          <p:cNvPr id="3" name="static"/>
          <p:cNvSpPr txBox="1"/>
          <p:nvPr/>
        </p:nvSpPr>
        <p:spPr>
          <a:xfrm>
            <a:off x="457200" y="566928"/>
            <a:ext cx="11247120" cy="685800"/>
          </a:xfrm>
          <a:prstGeom prst="rect">
            <a:avLst/>
          </a:prstGeom>
          <a:noFill/>
        </p:spPr>
        <p:txBody>
          <a:bodyPr wrap="square" lIns="45720" tIns="27432" rIns="45720" bIns="27432" anchor="t">
            <a:spAutoFit/>
          </a:bodyPr>
          <a:lstStyle/>
          <a:p>
            <a:pPr algn="l">
              <a:spcAft>
                <a:spcPts val="600"/>
              </a:spcAft>
            </a:pPr>
            <a:r>
              <a:rPr sz="2800" b="1" i="0">
                <a:solidFill>
                  <a:srgbClr val="FFFFFF"/>
                </a:solidFill>
                <a:latin typeface="Arial"/>
              </a:rPr>
              <a:t>Impostor syndrome, defined</a:t>
            </a:r>
          </a:p>
        </p:txBody>
      </p:sp>
      <p:sp>
        <p:nvSpPr>
          <p:cNvPr id="4" name="static"/>
          <p:cNvSpPr txBox="1"/>
          <p:nvPr/>
        </p:nvSpPr>
        <p:spPr>
          <a:xfrm>
            <a:off x="502920" y="1207008"/>
            <a:ext cx="11155680" cy="365760"/>
          </a:xfrm>
          <a:prstGeom prst="rect">
            <a:avLst/>
          </a:prstGeom>
          <a:noFill/>
        </p:spPr>
        <p:txBody>
          <a:bodyPr wrap="square" lIns="45720" tIns="27432" rIns="45720" bIns="27432" anchor="t">
            <a:spAutoFit/>
          </a:bodyPr>
          <a:lstStyle/>
          <a:p>
            <a:pPr algn="l">
              <a:spcAft>
                <a:spcPts val="600"/>
              </a:spcAft>
            </a:pPr>
            <a:r>
              <a:rPr sz="1300" b="0" i="0">
                <a:solidFill>
                  <a:srgbClr val="9ABCCC"/>
                </a:solidFill>
                <a:latin typeface="Arial"/>
              </a:rPr>
              <a:t>Described by Dr. Pauline Clance in 1978</a:t>
            </a:r>
          </a:p>
        </p:txBody>
      </p:sp>
      <p:sp>
        <p:nvSpPr>
          <p:cNvPr id="5" name="static"/>
          <p:cNvSpPr txBox="1"/>
          <p:nvPr/>
        </p:nvSpPr>
        <p:spPr>
          <a:xfrm>
            <a:off x="365760" y="6446520"/>
            <a:ext cx="6400800" cy="274320"/>
          </a:xfrm>
          <a:prstGeom prst="rect">
            <a:avLst/>
          </a:prstGeom>
          <a:noFill/>
        </p:spPr>
        <p:txBody>
          <a:bodyPr wrap="square" lIns="45720" tIns="27432" rIns="45720" bIns="27432" anchor="t">
            <a:spAutoFit/>
          </a:bodyPr>
          <a:lstStyle/>
          <a:p>
            <a:pPr algn="l">
              <a:spcAft>
                <a:spcPts val="600"/>
              </a:spcAft>
            </a:pPr>
            <a:r>
              <a:rPr sz="900" b="0" i="0">
                <a:solidFill>
                  <a:srgbClr val="4A6070"/>
                </a:solidFill>
                <a:latin typeface="Arial"/>
              </a:rPr>
              <a:t>Your Background Is Your Superpower</a:t>
            </a:r>
          </a:p>
        </p:txBody>
      </p:sp>
      <p:sp>
        <p:nvSpPr>
          <p:cNvPr id="6" name="static"/>
          <p:cNvSpPr txBox="1"/>
          <p:nvPr/>
        </p:nvSpPr>
        <p:spPr>
          <a:xfrm>
            <a:off x="10789920" y="6446520"/>
            <a:ext cx="1188720" cy="274320"/>
          </a:xfrm>
          <a:prstGeom prst="rect">
            <a:avLst/>
          </a:prstGeom>
          <a:noFill/>
        </p:spPr>
        <p:txBody>
          <a:bodyPr wrap="square" lIns="45720" tIns="27432" rIns="45720" bIns="27432" anchor="t">
            <a:spAutoFit/>
          </a:bodyPr>
          <a:lstStyle/>
          <a:p>
            <a:pPr algn="r">
              <a:spcAft>
                <a:spcPts val="600"/>
              </a:spcAft>
            </a:pPr>
            <a:r>
              <a:rPr sz="900" b="1" i="0">
                <a:solidFill>
                  <a:srgbClr val="63DF4E"/>
                </a:solidFill>
                <a:latin typeface="Arial"/>
              </a:rPr>
              <a:t>6 / 28</a:t>
            </a:r>
          </a:p>
        </p:txBody>
      </p:sp>
      <p:sp>
        <p:nvSpPr>
          <p:cNvPr id="7" name="S"/>
          <p:cNvSpPr/>
          <p:nvPr/>
        </p:nvSpPr>
        <p:spPr>
          <a:xfrm>
            <a:off x="548640" y="1737360"/>
            <a:ext cx="11064240" cy="1188720"/>
          </a:xfrm>
          <a:prstGeom prst="roundRect">
            <a:avLst>
              <a:gd name="adj" fmla="val 6000"/>
            </a:avLst>
          </a:prstGeom>
          <a:solidFill>
            <a:srgbClr val="0A3D56"/>
          </a:solidFill>
          <a:ln w="12700">
            <a:solidFill>
              <a:srgbClr val="0D5070"/>
            </a:solidFill>
          </a:ln>
          <a:effectLst/>
        </p:spPr>
        <p:style>
          <a:lnRef idx="1">
            <a:schemeClr val="accent1"/>
          </a:lnRef>
          <a:fillRef idx="3">
            <a:schemeClr val="accent1"/>
          </a:fillRef>
          <a:effectRef idx="2">
            <a:schemeClr val="accent1"/>
          </a:effectRef>
          <a:fontRef idx="minor">
            <a:schemeClr val="lt1"/>
          </a:fontRef>
        </p:style>
        <p:txBody>
          <a:bodyPr wrap="square" lIns="274320" tIns="109728" rIns="274320" bIns="109728" rtlCol="0" anchor="ctr"/>
          <a:lstStyle/>
          <a:p>
            <a:pPr algn="l">
              <a:spcAft>
                <a:spcPts val="600"/>
              </a:spcAft>
            </a:pPr>
            <a:r>
              <a:rPr sz="2000" b="1" i="0" dirty="0">
                <a:solidFill>
                  <a:srgbClr val="FFFFFF"/>
                </a:solidFill>
                <a:latin typeface="Arial"/>
              </a:rPr>
              <a:t>A persistent fear of being exposed as a fraud, despite evidence to the contrary.</a:t>
            </a:r>
          </a:p>
        </p:txBody>
      </p:sp>
      <p:sp>
        <p:nvSpPr>
          <p:cNvPr id="8" name="S"/>
          <p:cNvSpPr/>
          <p:nvPr/>
        </p:nvSpPr>
        <p:spPr>
          <a:xfrm>
            <a:off x="548640" y="3154680"/>
            <a:ext cx="5440680" cy="1920240"/>
          </a:xfrm>
          <a:prstGeom prst="roundRect">
            <a:avLst>
              <a:gd name="adj" fmla="val 6000"/>
            </a:avLst>
          </a:prstGeom>
          <a:solidFill>
            <a:srgbClr val="0A3D56"/>
          </a:solidFill>
          <a:ln w="12700">
            <a:solidFill>
              <a:srgbClr val="0D5070"/>
            </a:solidFill>
          </a:ln>
          <a:effectLst/>
        </p:spPr>
        <p:style>
          <a:lnRef idx="1">
            <a:schemeClr val="accent1"/>
          </a:lnRef>
          <a:fillRef idx="3">
            <a:schemeClr val="accent1"/>
          </a:fillRef>
          <a:effectRef idx="2">
            <a:schemeClr val="accent1"/>
          </a:effectRef>
          <a:fontRef idx="minor">
            <a:schemeClr val="lt1"/>
          </a:fontRef>
        </p:style>
        <p:txBody>
          <a:bodyPr wrap="square" lIns="164592" tIns="109728" rIns="164592" bIns="109728" rtlCol="0" anchor="t"/>
          <a:lstStyle/>
          <a:p>
            <a:pPr algn="l">
              <a:spcAft>
                <a:spcPts val="800"/>
              </a:spcAft>
            </a:pPr>
            <a:r>
              <a:rPr sz="1600" b="1" i="0">
                <a:solidFill>
                  <a:srgbClr val="63DF4E"/>
                </a:solidFill>
                <a:latin typeface="Arial"/>
              </a:rPr>
              <a:t>When it hits</a:t>
            </a:r>
          </a:p>
          <a:p>
            <a:pPr algn="l">
              <a:spcAft>
                <a:spcPts val="600"/>
              </a:spcAft>
            </a:pPr>
            <a:r>
              <a:rPr b="0" i="0">
                <a:solidFill>
                  <a:srgbClr val="9ABCCC"/>
                </a:solidFill>
                <a:latin typeface="Arial"/>
              </a:rPr>
              <a:t>Strongest at transitions: a new role, a promotion, a career pivot.</a:t>
            </a:r>
          </a:p>
        </p:txBody>
      </p:sp>
      <p:sp>
        <p:nvSpPr>
          <p:cNvPr id="9" name="S"/>
          <p:cNvSpPr/>
          <p:nvPr/>
        </p:nvSpPr>
        <p:spPr>
          <a:xfrm>
            <a:off x="6172200" y="3154680"/>
            <a:ext cx="5440680" cy="1920240"/>
          </a:xfrm>
          <a:prstGeom prst="roundRect">
            <a:avLst>
              <a:gd name="adj" fmla="val 6000"/>
            </a:avLst>
          </a:prstGeom>
          <a:solidFill>
            <a:srgbClr val="0A3D56"/>
          </a:solidFill>
          <a:ln w="12700">
            <a:solidFill>
              <a:srgbClr val="0D5070"/>
            </a:solidFill>
          </a:ln>
          <a:effectLst/>
        </p:spPr>
        <p:style>
          <a:lnRef idx="1">
            <a:schemeClr val="accent1"/>
          </a:lnRef>
          <a:fillRef idx="3">
            <a:schemeClr val="accent1"/>
          </a:fillRef>
          <a:effectRef idx="2">
            <a:schemeClr val="accent1"/>
          </a:effectRef>
          <a:fontRef idx="minor">
            <a:schemeClr val="lt1"/>
          </a:fontRef>
        </p:style>
        <p:txBody>
          <a:bodyPr wrap="square" lIns="164592" tIns="109728" rIns="164592" bIns="109728" rtlCol="0" anchor="t"/>
          <a:lstStyle/>
          <a:p>
            <a:pPr algn="l">
              <a:spcAft>
                <a:spcPts val="800"/>
              </a:spcAft>
            </a:pPr>
            <a:r>
              <a:rPr sz="1600" b="1" i="0">
                <a:solidFill>
                  <a:srgbClr val="63DF4E"/>
                </a:solidFill>
                <a:latin typeface="Arial"/>
              </a:rPr>
              <a:t>Who it hits</a:t>
            </a:r>
          </a:p>
          <a:p>
            <a:pPr algn="l">
              <a:spcAft>
                <a:spcPts val="600"/>
              </a:spcAft>
            </a:pPr>
            <a:r>
              <a:rPr b="0" i="0">
                <a:solidFill>
                  <a:srgbClr val="9ABCCC"/>
                </a:solidFill>
                <a:latin typeface="Arial"/>
              </a:rPr>
              <a:t>High performers most. Many people who feel like frauds are doing the best work.</a:t>
            </a:r>
          </a:p>
        </p:txBody>
      </p:sp>
      <p:sp>
        <p:nvSpPr>
          <p:cNvPr id="10" name="S"/>
          <p:cNvSpPr/>
          <p:nvPr/>
        </p:nvSpPr>
        <p:spPr>
          <a:xfrm>
            <a:off x="548640" y="5303520"/>
            <a:ext cx="11064240" cy="822960"/>
          </a:xfrm>
          <a:prstGeom prst="roundRect">
            <a:avLst>
              <a:gd name="adj" fmla="val 6000"/>
            </a:avLst>
          </a:prstGeom>
          <a:solidFill>
            <a:srgbClr val="0A3D56"/>
          </a:solidFill>
          <a:ln w="12700">
            <a:solidFill>
              <a:srgbClr val="0D5070"/>
            </a:solidFill>
          </a:ln>
          <a:effectLst/>
        </p:spPr>
        <p:style>
          <a:lnRef idx="1">
            <a:schemeClr val="accent1"/>
          </a:lnRef>
          <a:fillRef idx="3">
            <a:schemeClr val="accent1"/>
          </a:fillRef>
          <a:effectRef idx="2">
            <a:schemeClr val="accent1"/>
          </a:effectRef>
          <a:fontRef idx="minor">
            <a:schemeClr val="lt1"/>
          </a:fontRef>
        </p:style>
        <p:txBody>
          <a:bodyPr wrap="square" lIns="274320" tIns="109728" rIns="274320" bIns="109728" rtlCol="0" anchor="ctr"/>
          <a:lstStyle/>
          <a:p>
            <a:pPr algn="l">
              <a:spcAft>
                <a:spcPts val="600"/>
              </a:spcAft>
            </a:pPr>
            <a:r>
              <a:rPr sz="1400" b="0" i="1" dirty="0">
                <a:solidFill>
                  <a:srgbClr val="E8604C"/>
                </a:solidFill>
                <a:latin typeface="Arial"/>
              </a:rPr>
              <a:t>Common script: 'Other people will find out that I am a fraud.'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32D42"/>
        </a:solidFill>
        <a:effectLst/>
      </p:bgPr>
    </p:bg>
    <p:spTree>
      <p:nvGrpSpPr>
        <p:cNvPr id="1" name=""/>
        <p:cNvGrpSpPr/>
        <p:nvPr/>
      </p:nvGrpSpPr>
      <p:grpSpPr>
        <a:xfrm>
          <a:off x="0" y="0"/>
          <a:ext cx="0" cy="0"/>
          <a:chOff x="0" y="0"/>
          <a:chExt cx="0" cy="0"/>
        </a:xfrm>
      </p:grpSpPr>
      <p:sp>
        <p:nvSpPr>
          <p:cNvPr id="2" name="static"/>
          <p:cNvSpPr txBox="1"/>
          <p:nvPr/>
        </p:nvSpPr>
        <p:spPr>
          <a:xfrm>
            <a:off x="502920" y="347472"/>
            <a:ext cx="11155680" cy="228600"/>
          </a:xfrm>
          <a:prstGeom prst="rect">
            <a:avLst/>
          </a:prstGeom>
          <a:noFill/>
        </p:spPr>
        <p:txBody>
          <a:bodyPr wrap="square" lIns="45720" tIns="27432" rIns="45720" bIns="27432" anchor="t">
            <a:spAutoFit/>
          </a:bodyPr>
          <a:lstStyle/>
          <a:p>
            <a:pPr algn="l">
              <a:spcAft>
                <a:spcPts val="600"/>
              </a:spcAft>
            </a:pPr>
            <a:r>
              <a:rPr sz="900" b="1" i="0">
                <a:solidFill>
                  <a:srgbClr val="63DF4E"/>
                </a:solidFill>
                <a:latin typeface="Arial"/>
              </a:rPr>
              <a:t>POLL 1 OF 3</a:t>
            </a:r>
          </a:p>
        </p:txBody>
      </p:sp>
      <p:sp>
        <p:nvSpPr>
          <p:cNvPr id="3" name="static"/>
          <p:cNvSpPr txBox="1"/>
          <p:nvPr/>
        </p:nvSpPr>
        <p:spPr>
          <a:xfrm>
            <a:off x="457200" y="566928"/>
            <a:ext cx="11247120" cy="685800"/>
          </a:xfrm>
          <a:prstGeom prst="rect">
            <a:avLst/>
          </a:prstGeom>
          <a:noFill/>
        </p:spPr>
        <p:txBody>
          <a:bodyPr wrap="square" lIns="45720" tIns="27432" rIns="45720" bIns="27432" anchor="t">
            <a:spAutoFit/>
          </a:bodyPr>
          <a:lstStyle/>
          <a:p>
            <a:pPr algn="l">
              <a:spcAft>
                <a:spcPts val="600"/>
              </a:spcAft>
            </a:pPr>
            <a:r>
              <a:rPr sz="2800" b="1" i="0">
                <a:solidFill>
                  <a:srgbClr val="FFFFFF"/>
                </a:solidFill>
                <a:latin typeface="Arial"/>
              </a:rPr>
              <a:t>Which voice do you hear most?</a:t>
            </a:r>
          </a:p>
        </p:txBody>
      </p:sp>
      <p:sp>
        <p:nvSpPr>
          <p:cNvPr id="4" name="static"/>
          <p:cNvSpPr txBox="1"/>
          <p:nvPr/>
        </p:nvSpPr>
        <p:spPr>
          <a:xfrm>
            <a:off x="502920" y="1207008"/>
            <a:ext cx="11155680" cy="365760"/>
          </a:xfrm>
          <a:prstGeom prst="rect">
            <a:avLst/>
          </a:prstGeom>
          <a:noFill/>
        </p:spPr>
        <p:txBody>
          <a:bodyPr wrap="square" lIns="45720" tIns="27432" rIns="45720" bIns="27432" anchor="t">
            <a:spAutoFit/>
          </a:bodyPr>
          <a:lstStyle/>
          <a:p>
            <a:pPr algn="l">
              <a:spcAft>
                <a:spcPts val="600"/>
              </a:spcAft>
            </a:pPr>
            <a:r>
              <a:rPr sz="1300" b="0" i="0">
                <a:solidFill>
                  <a:srgbClr val="9ABCCC"/>
                </a:solidFill>
                <a:latin typeface="Arial"/>
              </a:rPr>
              <a:t>Vote in the poll tool. No wrong answer.</a:t>
            </a:r>
          </a:p>
        </p:txBody>
      </p:sp>
      <p:sp>
        <p:nvSpPr>
          <p:cNvPr id="5" name="static"/>
          <p:cNvSpPr txBox="1"/>
          <p:nvPr/>
        </p:nvSpPr>
        <p:spPr>
          <a:xfrm>
            <a:off x="365760" y="6446520"/>
            <a:ext cx="6400800" cy="274320"/>
          </a:xfrm>
          <a:prstGeom prst="rect">
            <a:avLst/>
          </a:prstGeom>
          <a:noFill/>
        </p:spPr>
        <p:txBody>
          <a:bodyPr wrap="square" lIns="45720" tIns="27432" rIns="45720" bIns="27432" anchor="t">
            <a:spAutoFit/>
          </a:bodyPr>
          <a:lstStyle/>
          <a:p>
            <a:pPr algn="l">
              <a:spcAft>
                <a:spcPts val="600"/>
              </a:spcAft>
            </a:pPr>
            <a:r>
              <a:rPr sz="900" b="0" i="0">
                <a:solidFill>
                  <a:srgbClr val="4A6070"/>
                </a:solidFill>
                <a:latin typeface="Arial"/>
              </a:rPr>
              <a:t>Your Background Is Your Superpower</a:t>
            </a:r>
          </a:p>
        </p:txBody>
      </p:sp>
      <p:sp>
        <p:nvSpPr>
          <p:cNvPr id="6" name="static"/>
          <p:cNvSpPr txBox="1"/>
          <p:nvPr/>
        </p:nvSpPr>
        <p:spPr>
          <a:xfrm>
            <a:off x="10789920" y="6446520"/>
            <a:ext cx="1188720" cy="274320"/>
          </a:xfrm>
          <a:prstGeom prst="rect">
            <a:avLst/>
          </a:prstGeom>
          <a:noFill/>
        </p:spPr>
        <p:txBody>
          <a:bodyPr wrap="square" lIns="45720" tIns="27432" rIns="45720" bIns="27432" anchor="t">
            <a:spAutoFit/>
          </a:bodyPr>
          <a:lstStyle/>
          <a:p>
            <a:pPr algn="r">
              <a:spcAft>
                <a:spcPts val="600"/>
              </a:spcAft>
            </a:pPr>
            <a:r>
              <a:rPr sz="900" b="1" i="0">
                <a:solidFill>
                  <a:srgbClr val="63DF4E"/>
                </a:solidFill>
                <a:latin typeface="Arial"/>
              </a:rPr>
              <a:t>7 / 28</a:t>
            </a:r>
          </a:p>
        </p:txBody>
      </p:sp>
      <p:sp>
        <p:nvSpPr>
          <p:cNvPr id="7" name="S"/>
          <p:cNvSpPr/>
          <p:nvPr/>
        </p:nvSpPr>
        <p:spPr>
          <a:xfrm>
            <a:off x="548640" y="1920240"/>
            <a:ext cx="5394960" cy="1737360"/>
          </a:xfrm>
          <a:prstGeom prst="roundRect">
            <a:avLst>
              <a:gd name="adj" fmla="val 6000"/>
            </a:avLst>
          </a:prstGeom>
          <a:solidFill>
            <a:srgbClr val="0A3D56"/>
          </a:solidFill>
          <a:ln w="12700">
            <a:solidFill>
              <a:srgbClr val="0D5070"/>
            </a:solidFill>
          </a:ln>
          <a:effectLst/>
        </p:spPr>
        <p:style>
          <a:lnRef idx="1">
            <a:schemeClr val="accent1"/>
          </a:lnRef>
          <a:fillRef idx="3">
            <a:schemeClr val="accent1"/>
          </a:fillRef>
          <a:effectRef idx="2">
            <a:schemeClr val="accent1"/>
          </a:effectRef>
          <a:fontRef idx="minor">
            <a:schemeClr val="lt1"/>
          </a:fontRef>
        </p:style>
        <p:txBody>
          <a:bodyPr wrap="square" lIns="237744" tIns="109728" rIns="237744" bIns="109728" rtlCol="0" anchor="t"/>
          <a:lstStyle/>
          <a:p>
            <a:pPr algn="l">
              <a:spcAft>
                <a:spcPts val="600"/>
              </a:spcAft>
            </a:pPr>
            <a:r>
              <a:rPr sz="2000" b="1" i="0">
                <a:solidFill>
                  <a:srgbClr val="63DF4E"/>
                </a:solidFill>
                <a:latin typeface="Arial"/>
              </a:rPr>
              <a:t>A</a:t>
            </a:r>
          </a:p>
          <a:p>
            <a:pPr algn="l">
              <a:spcAft>
                <a:spcPts val="600"/>
              </a:spcAft>
            </a:pPr>
            <a:r>
              <a:rPr sz="2000" b="0" i="0">
                <a:solidFill>
                  <a:srgbClr val="FFFFFF"/>
                </a:solidFill>
                <a:latin typeface="Arial"/>
              </a:rPr>
              <a:t>'I am not ready yet.'</a:t>
            </a:r>
          </a:p>
        </p:txBody>
      </p:sp>
      <p:sp>
        <p:nvSpPr>
          <p:cNvPr id="8" name="S"/>
          <p:cNvSpPr/>
          <p:nvPr/>
        </p:nvSpPr>
        <p:spPr>
          <a:xfrm>
            <a:off x="6217920" y="1920240"/>
            <a:ext cx="5394960" cy="1737360"/>
          </a:xfrm>
          <a:prstGeom prst="roundRect">
            <a:avLst>
              <a:gd name="adj" fmla="val 6000"/>
            </a:avLst>
          </a:prstGeom>
          <a:solidFill>
            <a:srgbClr val="0A3D56"/>
          </a:solidFill>
          <a:ln w="12700">
            <a:solidFill>
              <a:srgbClr val="0D5070"/>
            </a:solidFill>
          </a:ln>
          <a:effectLst/>
        </p:spPr>
        <p:style>
          <a:lnRef idx="1">
            <a:schemeClr val="accent1"/>
          </a:lnRef>
          <a:fillRef idx="3">
            <a:schemeClr val="accent1"/>
          </a:fillRef>
          <a:effectRef idx="2">
            <a:schemeClr val="accent1"/>
          </a:effectRef>
          <a:fontRef idx="minor">
            <a:schemeClr val="lt1"/>
          </a:fontRef>
        </p:style>
        <p:txBody>
          <a:bodyPr wrap="square" lIns="237744" tIns="109728" rIns="237744" bIns="109728" rtlCol="0" anchor="t"/>
          <a:lstStyle/>
          <a:p>
            <a:pPr algn="l">
              <a:spcAft>
                <a:spcPts val="600"/>
              </a:spcAft>
            </a:pPr>
            <a:r>
              <a:rPr sz="2000" b="1" i="0">
                <a:solidFill>
                  <a:srgbClr val="63DF4E"/>
                </a:solidFill>
                <a:latin typeface="Arial"/>
              </a:rPr>
              <a:t>B</a:t>
            </a:r>
          </a:p>
          <a:p>
            <a:pPr algn="l">
              <a:spcAft>
                <a:spcPts val="600"/>
              </a:spcAft>
            </a:pPr>
            <a:r>
              <a:rPr sz="2000" b="0" i="0">
                <a:solidFill>
                  <a:srgbClr val="FFFFFF"/>
                </a:solidFill>
                <a:latin typeface="Arial"/>
              </a:rPr>
              <a:t>'I should figure this out alone.'</a:t>
            </a:r>
          </a:p>
        </p:txBody>
      </p:sp>
      <p:sp>
        <p:nvSpPr>
          <p:cNvPr id="9" name="S"/>
          <p:cNvSpPr/>
          <p:nvPr/>
        </p:nvSpPr>
        <p:spPr>
          <a:xfrm>
            <a:off x="548640" y="3886200"/>
            <a:ext cx="5394960" cy="1737360"/>
          </a:xfrm>
          <a:prstGeom prst="roundRect">
            <a:avLst>
              <a:gd name="adj" fmla="val 6000"/>
            </a:avLst>
          </a:prstGeom>
          <a:solidFill>
            <a:srgbClr val="0A3D56"/>
          </a:solidFill>
          <a:ln w="12700">
            <a:solidFill>
              <a:srgbClr val="0D5070"/>
            </a:solidFill>
          </a:ln>
          <a:effectLst/>
        </p:spPr>
        <p:style>
          <a:lnRef idx="1">
            <a:schemeClr val="accent1"/>
          </a:lnRef>
          <a:fillRef idx="3">
            <a:schemeClr val="accent1"/>
          </a:fillRef>
          <a:effectRef idx="2">
            <a:schemeClr val="accent1"/>
          </a:effectRef>
          <a:fontRef idx="minor">
            <a:schemeClr val="lt1"/>
          </a:fontRef>
        </p:style>
        <p:txBody>
          <a:bodyPr wrap="square" lIns="237744" tIns="109728" rIns="237744" bIns="109728" rtlCol="0" anchor="t"/>
          <a:lstStyle/>
          <a:p>
            <a:pPr algn="l">
              <a:spcAft>
                <a:spcPts val="600"/>
              </a:spcAft>
            </a:pPr>
            <a:r>
              <a:rPr sz="2000" b="1" i="0">
                <a:solidFill>
                  <a:srgbClr val="63DF4E"/>
                </a:solidFill>
                <a:latin typeface="Arial"/>
              </a:rPr>
              <a:t>C</a:t>
            </a:r>
          </a:p>
          <a:p>
            <a:pPr algn="l">
              <a:spcAft>
                <a:spcPts val="600"/>
              </a:spcAft>
            </a:pPr>
            <a:r>
              <a:rPr sz="2000" b="0" i="0">
                <a:solidFill>
                  <a:srgbClr val="FFFFFF"/>
                </a:solidFill>
                <a:latin typeface="Arial"/>
              </a:rPr>
              <a:t>'I have to be at 100 percent on everything.'</a:t>
            </a:r>
          </a:p>
        </p:txBody>
      </p:sp>
      <p:sp>
        <p:nvSpPr>
          <p:cNvPr id="10" name="S"/>
          <p:cNvSpPr/>
          <p:nvPr/>
        </p:nvSpPr>
        <p:spPr>
          <a:xfrm>
            <a:off x="6217920" y="3886200"/>
            <a:ext cx="5394960" cy="1737360"/>
          </a:xfrm>
          <a:prstGeom prst="roundRect">
            <a:avLst>
              <a:gd name="adj" fmla="val 6000"/>
            </a:avLst>
          </a:prstGeom>
          <a:solidFill>
            <a:srgbClr val="0A3D56"/>
          </a:solidFill>
          <a:ln w="12700">
            <a:solidFill>
              <a:srgbClr val="0D5070"/>
            </a:solidFill>
          </a:ln>
          <a:effectLst/>
        </p:spPr>
        <p:style>
          <a:lnRef idx="1">
            <a:schemeClr val="accent1"/>
          </a:lnRef>
          <a:fillRef idx="3">
            <a:schemeClr val="accent1"/>
          </a:fillRef>
          <a:effectRef idx="2">
            <a:schemeClr val="accent1"/>
          </a:effectRef>
          <a:fontRef idx="minor">
            <a:schemeClr val="lt1"/>
          </a:fontRef>
        </p:style>
        <p:txBody>
          <a:bodyPr wrap="square" lIns="237744" tIns="109728" rIns="237744" bIns="109728" rtlCol="0" anchor="t"/>
          <a:lstStyle/>
          <a:p>
            <a:pPr algn="l">
              <a:spcAft>
                <a:spcPts val="600"/>
              </a:spcAft>
            </a:pPr>
            <a:r>
              <a:rPr sz="2000" b="1" i="0">
                <a:solidFill>
                  <a:srgbClr val="63DF4E"/>
                </a:solidFill>
                <a:latin typeface="Arial"/>
              </a:rPr>
              <a:t>D</a:t>
            </a:r>
          </a:p>
          <a:p>
            <a:pPr algn="l">
              <a:spcAft>
                <a:spcPts val="600"/>
              </a:spcAft>
            </a:pPr>
            <a:r>
              <a:rPr sz="2000" b="0" i="0">
                <a:solidFill>
                  <a:srgbClr val="FFFFFF"/>
                </a:solidFill>
                <a:latin typeface="Arial"/>
              </a:rPr>
              <a:t>'If it is this hard, I am not the right person.'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32D42"/>
        </a:solidFill>
        <a:effectLst/>
      </p:bgPr>
    </p:bg>
    <p:spTree>
      <p:nvGrpSpPr>
        <p:cNvPr id="1" name=""/>
        <p:cNvGrpSpPr/>
        <p:nvPr/>
      </p:nvGrpSpPr>
      <p:grpSpPr>
        <a:xfrm>
          <a:off x="0" y="0"/>
          <a:ext cx="0" cy="0"/>
          <a:chOff x="0" y="0"/>
          <a:chExt cx="0" cy="0"/>
        </a:xfrm>
      </p:grpSpPr>
      <p:sp>
        <p:nvSpPr>
          <p:cNvPr id="2" name="static"/>
          <p:cNvSpPr txBox="1"/>
          <p:nvPr/>
        </p:nvSpPr>
        <p:spPr>
          <a:xfrm>
            <a:off x="502920" y="347472"/>
            <a:ext cx="11155680" cy="228600"/>
          </a:xfrm>
          <a:prstGeom prst="rect">
            <a:avLst/>
          </a:prstGeom>
          <a:noFill/>
        </p:spPr>
        <p:txBody>
          <a:bodyPr wrap="square" lIns="45720" tIns="27432" rIns="45720" bIns="27432" anchor="t">
            <a:spAutoFit/>
          </a:bodyPr>
          <a:lstStyle/>
          <a:p>
            <a:pPr algn="l">
              <a:spcAft>
                <a:spcPts val="600"/>
              </a:spcAft>
            </a:pPr>
            <a:r>
              <a:rPr sz="900" b="1" i="0">
                <a:solidFill>
                  <a:srgbClr val="63DF4E"/>
                </a:solidFill>
                <a:latin typeface="Arial"/>
              </a:rPr>
              <a:t>PART 1</a:t>
            </a:r>
          </a:p>
        </p:txBody>
      </p:sp>
      <p:sp>
        <p:nvSpPr>
          <p:cNvPr id="3" name="static"/>
          <p:cNvSpPr txBox="1"/>
          <p:nvPr/>
        </p:nvSpPr>
        <p:spPr>
          <a:xfrm>
            <a:off x="457200" y="566928"/>
            <a:ext cx="11247120" cy="685800"/>
          </a:xfrm>
          <a:prstGeom prst="rect">
            <a:avLst/>
          </a:prstGeom>
          <a:noFill/>
        </p:spPr>
        <p:txBody>
          <a:bodyPr wrap="square" lIns="45720" tIns="27432" rIns="45720" bIns="27432" anchor="t">
            <a:spAutoFit/>
          </a:bodyPr>
          <a:lstStyle/>
          <a:p>
            <a:pPr algn="l">
              <a:spcAft>
                <a:spcPts val="600"/>
              </a:spcAft>
            </a:pPr>
            <a:r>
              <a:rPr sz="2800" b="1" i="0">
                <a:solidFill>
                  <a:srgbClr val="FFFFFF"/>
                </a:solidFill>
                <a:latin typeface="Arial"/>
              </a:rPr>
              <a:t>The 7 patterns at a glance</a:t>
            </a:r>
          </a:p>
        </p:txBody>
      </p:sp>
      <p:sp>
        <p:nvSpPr>
          <p:cNvPr id="4" name="static"/>
          <p:cNvSpPr txBox="1"/>
          <p:nvPr/>
        </p:nvSpPr>
        <p:spPr>
          <a:xfrm>
            <a:off x="502920" y="1207008"/>
            <a:ext cx="11155680" cy="365760"/>
          </a:xfrm>
          <a:prstGeom prst="rect">
            <a:avLst/>
          </a:prstGeom>
          <a:noFill/>
        </p:spPr>
        <p:txBody>
          <a:bodyPr wrap="square" lIns="45720" tIns="27432" rIns="45720" bIns="27432" anchor="t">
            <a:spAutoFit/>
          </a:bodyPr>
          <a:lstStyle/>
          <a:p>
            <a:pPr algn="l">
              <a:spcAft>
                <a:spcPts val="600"/>
              </a:spcAft>
            </a:pPr>
            <a:r>
              <a:rPr sz="1300" b="0" i="0">
                <a:solidFill>
                  <a:srgbClr val="9ABCCC"/>
                </a:solidFill>
                <a:latin typeface="Arial"/>
              </a:rPr>
              <a:t>Most people see themselves in more than one</a:t>
            </a:r>
          </a:p>
        </p:txBody>
      </p:sp>
      <p:sp>
        <p:nvSpPr>
          <p:cNvPr id="5" name="static"/>
          <p:cNvSpPr txBox="1"/>
          <p:nvPr/>
        </p:nvSpPr>
        <p:spPr>
          <a:xfrm>
            <a:off x="365760" y="6446520"/>
            <a:ext cx="6400800" cy="274320"/>
          </a:xfrm>
          <a:prstGeom prst="rect">
            <a:avLst/>
          </a:prstGeom>
          <a:noFill/>
        </p:spPr>
        <p:txBody>
          <a:bodyPr wrap="square" lIns="45720" tIns="27432" rIns="45720" bIns="27432" anchor="t">
            <a:spAutoFit/>
          </a:bodyPr>
          <a:lstStyle/>
          <a:p>
            <a:pPr algn="l">
              <a:spcAft>
                <a:spcPts val="600"/>
              </a:spcAft>
            </a:pPr>
            <a:r>
              <a:rPr sz="900" b="0" i="0">
                <a:solidFill>
                  <a:srgbClr val="4A6070"/>
                </a:solidFill>
                <a:latin typeface="Arial"/>
              </a:rPr>
              <a:t>Your Background Is Your Superpower</a:t>
            </a:r>
          </a:p>
        </p:txBody>
      </p:sp>
      <p:sp>
        <p:nvSpPr>
          <p:cNvPr id="6" name="static"/>
          <p:cNvSpPr txBox="1"/>
          <p:nvPr/>
        </p:nvSpPr>
        <p:spPr>
          <a:xfrm>
            <a:off x="10789920" y="6446520"/>
            <a:ext cx="1188720" cy="274320"/>
          </a:xfrm>
          <a:prstGeom prst="rect">
            <a:avLst/>
          </a:prstGeom>
          <a:noFill/>
        </p:spPr>
        <p:txBody>
          <a:bodyPr wrap="square" lIns="45720" tIns="27432" rIns="45720" bIns="27432" anchor="t">
            <a:spAutoFit/>
          </a:bodyPr>
          <a:lstStyle/>
          <a:p>
            <a:pPr algn="r">
              <a:spcAft>
                <a:spcPts val="600"/>
              </a:spcAft>
            </a:pPr>
            <a:r>
              <a:rPr sz="900" b="1" i="0">
                <a:solidFill>
                  <a:srgbClr val="63DF4E"/>
                </a:solidFill>
                <a:latin typeface="Arial"/>
              </a:rPr>
              <a:t>8 / 28</a:t>
            </a:r>
          </a:p>
        </p:txBody>
      </p:sp>
      <p:sp>
        <p:nvSpPr>
          <p:cNvPr id="7" name="S"/>
          <p:cNvSpPr/>
          <p:nvPr/>
        </p:nvSpPr>
        <p:spPr>
          <a:xfrm>
            <a:off x="548640" y="1783080"/>
            <a:ext cx="3566160" cy="1298448"/>
          </a:xfrm>
          <a:prstGeom prst="roundRect">
            <a:avLst>
              <a:gd name="adj" fmla="val 6000"/>
            </a:avLst>
          </a:prstGeom>
          <a:solidFill>
            <a:srgbClr val="0A3D56"/>
          </a:solidFill>
          <a:ln w="12700">
            <a:solidFill>
              <a:srgbClr val="0D5070"/>
            </a:solidFill>
          </a:ln>
          <a:effectLst/>
        </p:spPr>
        <p:style>
          <a:lnRef idx="1">
            <a:schemeClr val="accent1"/>
          </a:lnRef>
          <a:fillRef idx="3">
            <a:schemeClr val="accent1"/>
          </a:fillRef>
          <a:effectRef idx="2">
            <a:schemeClr val="accent1"/>
          </a:effectRef>
          <a:fontRef idx="minor">
            <a:schemeClr val="lt1"/>
          </a:fontRef>
        </p:style>
        <p:txBody>
          <a:bodyPr wrap="square" lIns="182880" tIns="109728" rIns="182880" bIns="109728" rtlCol="0" anchor="t"/>
          <a:lstStyle/>
          <a:p>
            <a:pPr algn="l">
              <a:spcAft>
                <a:spcPts val="200"/>
              </a:spcAft>
            </a:pPr>
            <a:r>
              <a:rPr sz="1050" b="1" i="0" dirty="0">
                <a:solidFill>
                  <a:srgbClr val="63DF4E"/>
                </a:solidFill>
                <a:latin typeface="Arial"/>
              </a:rPr>
              <a:t>01</a:t>
            </a:r>
          </a:p>
          <a:p>
            <a:pPr algn="l">
              <a:spcAft>
                <a:spcPts val="200"/>
              </a:spcAft>
            </a:pPr>
            <a:r>
              <a:rPr b="1" i="0" dirty="0">
                <a:solidFill>
                  <a:srgbClr val="FFFFFF"/>
                </a:solidFill>
                <a:latin typeface="Arial"/>
              </a:rPr>
              <a:t>The Expert</a:t>
            </a:r>
          </a:p>
          <a:p>
            <a:pPr algn="l">
              <a:spcAft>
                <a:spcPts val="600"/>
              </a:spcAft>
            </a:pPr>
            <a:r>
              <a:rPr sz="1600" b="0" i="0" dirty="0">
                <a:solidFill>
                  <a:srgbClr val="8AACBC"/>
                </a:solidFill>
                <a:latin typeface="Arial"/>
              </a:rPr>
              <a:t>Never feels ready enough.</a:t>
            </a:r>
          </a:p>
        </p:txBody>
      </p:sp>
      <p:sp>
        <p:nvSpPr>
          <p:cNvPr id="8" name="S"/>
          <p:cNvSpPr/>
          <p:nvPr/>
        </p:nvSpPr>
        <p:spPr>
          <a:xfrm>
            <a:off x="4297679" y="1783080"/>
            <a:ext cx="3566160" cy="1298448"/>
          </a:xfrm>
          <a:prstGeom prst="roundRect">
            <a:avLst>
              <a:gd name="adj" fmla="val 6000"/>
            </a:avLst>
          </a:prstGeom>
          <a:solidFill>
            <a:srgbClr val="0A3D56"/>
          </a:solidFill>
          <a:ln w="12700">
            <a:solidFill>
              <a:srgbClr val="0D5070"/>
            </a:solidFill>
          </a:ln>
          <a:effectLst/>
        </p:spPr>
        <p:style>
          <a:lnRef idx="1">
            <a:schemeClr val="accent1"/>
          </a:lnRef>
          <a:fillRef idx="3">
            <a:schemeClr val="accent1"/>
          </a:fillRef>
          <a:effectRef idx="2">
            <a:schemeClr val="accent1"/>
          </a:effectRef>
          <a:fontRef idx="minor">
            <a:schemeClr val="lt1"/>
          </a:fontRef>
        </p:style>
        <p:txBody>
          <a:bodyPr wrap="square" lIns="182880" tIns="109728" rIns="182880" bIns="109728" rtlCol="0" anchor="t"/>
          <a:lstStyle/>
          <a:p>
            <a:pPr algn="l">
              <a:spcAft>
                <a:spcPts val="200"/>
              </a:spcAft>
            </a:pPr>
            <a:r>
              <a:rPr sz="1050" b="1" i="0" dirty="0">
                <a:solidFill>
                  <a:srgbClr val="63DF4E"/>
                </a:solidFill>
                <a:latin typeface="Arial"/>
              </a:rPr>
              <a:t>02</a:t>
            </a:r>
          </a:p>
          <a:p>
            <a:pPr algn="l">
              <a:spcAft>
                <a:spcPts val="200"/>
              </a:spcAft>
            </a:pPr>
            <a:r>
              <a:rPr b="1" i="0" dirty="0">
                <a:solidFill>
                  <a:srgbClr val="FFFFFF"/>
                </a:solidFill>
                <a:latin typeface="Arial"/>
              </a:rPr>
              <a:t>The Perfectionist</a:t>
            </a:r>
          </a:p>
          <a:p>
            <a:pPr algn="l">
              <a:spcAft>
                <a:spcPts val="600"/>
              </a:spcAft>
            </a:pPr>
            <a:r>
              <a:rPr sz="1600" b="0" i="0" dirty="0">
                <a:solidFill>
                  <a:srgbClr val="8AACBC"/>
                </a:solidFill>
                <a:latin typeface="Arial"/>
              </a:rPr>
              <a:t>Nothing is good enough to send.</a:t>
            </a:r>
          </a:p>
        </p:txBody>
      </p:sp>
      <p:sp>
        <p:nvSpPr>
          <p:cNvPr id="9" name="S"/>
          <p:cNvSpPr/>
          <p:nvPr/>
        </p:nvSpPr>
        <p:spPr>
          <a:xfrm>
            <a:off x="8046719" y="1783080"/>
            <a:ext cx="3566160" cy="1298448"/>
          </a:xfrm>
          <a:prstGeom prst="roundRect">
            <a:avLst>
              <a:gd name="adj" fmla="val 6000"/>
            </a:avLst>
          </a:prstGeom>
          <a:solidFill>
            <a:srgbClr val="0A3D56"/>
          </a:solidFill>
          <a:ln w="12700">
            <a:solidFill>
              <a:srgbClr val="0D5070"/>
            </a:solidFill>
          </a:ln>
          <a:effectLst/>
        </p:spPr>
        <p:style>
          <a:lnRef idx="1">
            <a:schemeClr val="accent1"/>
          </a:lnRef>
          <a:fillRef idx="3">
            <a:schemeClr val="accent1"/>
          </a:fillRef>
          <a:effectRef idx="2">
            <a:schemeClr val="accent1"/>
          </a:effectRef>
          <a:fontRef idx="minor">
            <a:schemeClr val="lt1"/>
          </a:fontRef>
        </p:style>
        <p:txBody>
          <a:bodyPr wrap="square" lIns="182880" tIns="109728" rIns="182880" bIns="109728" rtlCol="0" anchor="t"/>
          <a:lstStyle/>
          <a:p>
            <a:pPr algn="l">
              <a:spcAft>
                <a:spcPts val="200"/>
              </a:spcAft>
            </a:pPr>
            <a:r>
              <a:rPr sz="1050" b="1" i="0">
                <a:solidFill>
                  <a:srgbClr val="63DF4E"/>
                </a:solidFill>
                <a:latin typeface="Arial"/>
              </a:rPr>
              <a:t>03</a:t>
            </a:r>
          </a:p>
          <a:p>
            <a:pPr algn="l">
              <a:spcAft>
                <a:spcPts val="200"/>
              </a:spcAft>
            </a:pPr>
            <a:r>
              <a:rPr b="1" i="0">
                <a:solidFill>
                  <a:srgbClr val="FFFFFF"/>
                </a:solidFill>
                <a:latin typeface="Arial"/>
              </a:rPr>
              <a:t>The Loner</a:t>
            </a:r>
          </a:p>
          <a:p>
            <a:pPr algn="l">
              <a:spcAft>
                <a:spcPts val="600"/>
              </a:spcAft>
            </a:pPr>
            <a:r>
              <a:rPr sz="1600" b="0" i="0">
                <a:solidFill>
                  <a:srgbClr val="8AACBC"/>
                </a:solidFill>
                <a:latin typeface="Arial"/>
              </a:rPr>
              <a:t>Asking for help feels like weakness.</a:t>
            </a:r>
          </a:p>
        </p:txBody>
      </p:sp>
      <p:sp>
        <p:nvSpPr>
          <p:cNvPr id="10" name="S"/>
          <p:cNvSpPr/>
          <p:nvPr/>
        </p:nvSpPr>
        <p:spPr>
          <a:xfrm>
            <a:off x="548640" y="3246120"/>
            <a:ext cx="3566160" cy="1298448"/>
          </a:xfrm>
          <a:prstGeom prst="roundRect">
            <a:avLst>
              <a:gd name="adj" fmla="val 6000"/>
            </a:avLst>
          </a:prstGeom>
          <a:solidFill>
            <a:srgbClr val="0A3D56"/>
          </a:solidFill>
          <a:ln w="12700">
            <a:solidFill>
              <a:srgbClr val="0D5070"/>
            </a:solidFill>
          </a:ln>
          <a:effectLst/>
        </p:spPr>
        <p:style>
          <a:lnRef idx="1">
            <a:schemeClr val="accent1"/>
          </a:lnRef>
          <a:fillRef idx="3">
            <a:schemeClr val="accent1"/>
          </a:fillRef>
          <a:effectRef idx="2">
            <a:schemeClr val="accent1"/>
          </a:effectRef>
          <a:fontRef idx="minor">
            <a:schemeClr val="lt1"/>
          </a:fontRef>
        </p:style>
        <p:txBody>
          <a:bodyPr wrap="square" lIns="182880" tIns="109728" rIns="182880" bIns="109728" rtlCol="0" anchor="t"/>
          <a:lstStyle/>
          <a:p>
            <a:pPr algn="l">
              <a:spcAft>
                <a:spcPts val="200"/>
              </a:spcAft>
            </a:pPr>
            <a:r>
              <a:rPr sz="1050" b="1" i="0" dirty="0">
                <a:solidFill>
                  <a:srgbClr val="63DF4E"/>
                </a:solidFill>
                <a:latin typeface="Arial"/>
              </a:rPr>
              <a:t>04</a:t>
            </a:r>
          </a:p>
          <a:p>
            <a:pPr algn="l">
              <a:spcAft>
                <a:spcPts val="200"/>
              </a:spcAft>
            </a:pPr>
            <a:r>
              <a:rPr b="1" i="0" dirty="0">
                <a:solidFill>
                  <a:srgbClr val="FFFFFF"/>
                </a:solidFill>
                <a:latin typeface="Arial"/>
              </a:rPr>
              <a:t>The Superhero</a:t>
            </a:r>
          </a:p>
          <a:p>
            <a:pPr algn="l">
              <a:spcAft>
                <a:spcPts val="600"/>
              </a:spcAft>
            </a:pPr>
            <a:r>
              <a:rPr sz="1600" b="0" i="0" dirty="0">
                <a:solidFill>
                  <a:srgbClr val="8AACBC"/>
                </a:solidFill>
                <a:latin typeface="Arial"/>
              </a:rPr>
              <a:t>100 percent on every front.</a:t>
            </a:r>
          </a:p>
        </p:txBody>
      </p:sp>
      <p:sp>
        <p:nvSpPr>
          <p:cNvPr id="11" name="S"/>
          <p:cNvSpPr/>
          <p:nvPr/>
        </p:nvSpPr>
        <p:spPr>
          <a:xfrm>
            <a:off x="4297679" y="3246120"/>
            <a:ext cx="3566160" cy="1298448"/>
          </a:xfrm>
          <a:prstGeom prst="roundRect">
            <a:avLst>
              <a:gd name="adj" fmla="val 6000"/>
            </a:avLst>
          </a:prstGeom>
          <a:solidFill>
            <a:srgbClr val="0A3D56"/>
          </a:solidFill>
          <a:ln w="12700">
            <a:solidFill>
              <a:srgbClr val="0D5070"/>
            </a:solidFill>
          </a:ln>
          <a:effectLst/>
        </p:spPr>
        <p:style>
          <a:lnRef idx="1">
            <a:schemeClr val="accent1"/>
          </a:lnRef>
          <a:fillRef idx="3">
            <a:schemeClr val="accent1"/>
          </a:fillRef>
          <a:effectRef idx="2">
            <a:schemeClr val="accent1"/>
          </a:effectRef>
          <a:fontRef idx="minor">
            <a:schemeClr val="lt1"/>
          </a:fontRef>
        </p:style>
        <p:txBody>
          <a:bodyPr wrap="square" lIns="182880" tIns="109728" rIns="182880" bIns="109728" rtlCol="0" anchor="t"/>
          <a:lstStyle/>
          <a:p>
            <a:pPr algn="l">
              <a:spcAft>
                <a:spcPts val="200"/>
              </a:spcAft>
            </a:pPr>
            <a:r>
              <a:rPr sz="1050" b="1" i="0">
                <a:solidFill>
                  <a:srgbClr val="63DF4E"/>
                </a:solidFill>
                <a:latin typeface="Arial"/>
              </a:rPr>
              <a:t>05</a:t>
            </a:r>
          </a:p>
          <a:p>
            <a:pPr algn="l">
              <a:spcAft>
                <a:spcPts val="200"/>
              </a:spcAft>
            </a:pPr>
            <a:r>
              <a:rPr b="1" i="0">
                <a:solidFill>
                  <a:srgbClr val="FFFFFF"/>
                </a:solidFill>
                <a:latin typeface="Arial"/>
              </a:rPr>
              <a:t>The Gifted One</a:t>
            </a:r>
          </a:p>
          <a:p>
            <a:pPr algn="l">
              <a:spcAft>
                <a:spcPts val="600"/>
              </a:spcAft>
            </a:pPr>
            <a:r>
              <a:rPr sz="1600" b="0" i="0">
                <a:solidFill>
                  <a:srgbClr val="8AACBC"/>
                </a:solidFill>
                <a:latin typeface="Arial"/>
              </a:rPr>
              <a:t>Effort must mean a lack of talent.</a:t>
            </a:r>
          </a:p>
        </p:txBody>
      </p:sp>
      <p:sp>
        <p:nvSpPr>
          <p:cNvPr id="12" name="S"/>
          <p:cNvSpPr/>
          <p:nvPr/>
        </p:nvSpPr>
        <p:spPr>
          <a:xfrm>
            <a:off x="8046719" y="3246120"/>
            <a:ext cx="3566160" cy="1298448"/>
          </a:xfrm>
          <a:prstGeom prst="roundRect">
            <a:avLst>
              <a:gd name="adj" fmla="val 6000"/>
            </a:avLst>
          </a:prstGeom>
          <a:solidFill>
            <a:srgbClr val="0A3D56"/>
          </a:solidFill>
          <a:ln w="12700">
            <a:solidFill>
              <a:srgbClr val="0D5070"/>
            </a:solidFill>
          </a:ln>
          <a:effectLst/>
        </p:spPr>
        <p:style>
          <a:lnRef idx="1">
            <a:schemeClr val="accent1"/>
          </a:lnRef>
          <a:fillRef idx="3">
            <a:schemeClr val="accent1"/>
          </a:fillRef>
          <a:effectRef idx="2">
            <a:schemeClr val="accent1"/>
          </a:effectRef>
          <a:fontRef idx="minor">
            <a:schemeClr val="lt1"/>
          </a:fontRef>
        </p:style>
        <p:txBody>
          <a:bodyPr wrap="square" lIns="182880" tIns="109728" rIns="182880" bIns="109728" rtlCol="0" anchor="t"/>
          <a:lstStyle/>
          <a:p>
            <a:pPr algn="l">
              <a:spcAft>
                <a:spcPts val="200"/>
              </a:spcAft>
            </a:pPr>
            <a:r>
              <a:rPr sz="1050" b="1" i="0">
                <a:solidFill>
                  <a:srgbClr val="63DF4E"/>
                </a:solidFill>
                <a:latin typeface="Arial"/>
              </a:rPr>
              <a:t>06</a:t>
            </a:r>
          </a:p>
          <a:p>
            <a:pPr algn="l">
              <a:spcAft>
                <a:spcPts val="200"/>
              </a:spcAft>
            </a:pPr>
            <a:r>
              <a:rPr b="1" i="0">
                <a:solidFill>
                  <a:srgbClr val="FFFFFF"/>
                </a:solidFill>
                <a:latin typeface="Arial"/>
              </a:rPr>
              <a:t>The Devoted</a:t>
            </a:r>
          </a:p>
          <a:p>
            <a:pPr algn="l">
              <a:spcAft>
                <a:spcPts val="600"/>
              </a:spcAft>
            </a:pPr>
            <a:r>
              <a:rPr sz="1600" b="0" i="0">
                <a:solidFill>
                  <a:srgbClr val="8AACBC"/>
                </a:solidFill>
                <a:latin typeface="Arial"/>
              </a:rPr>
              <a:t>Everyone else first, self last.</a:t>
            </a:r>
          </a:p>
        </p:txBody>
      </p:sp>
      <p:sp>
        <p:nvSpPr>
          <p:cNvPr id="13" name="S"/>
          <p:cNvSpPr/>
          <p:nvPr/>
        </p:nvSpPr>
        <p:spPr>
          <a:xfrm>
            <a:off x="548640" y="4709160"/>
            <a:ext cx="11064240" cy="1298448"/>
          </a:xfrm>
          <a:prstGeom prst="roundRect">
            <a:avLst>
              <a:gd name="adj" fmla="val 6000"/>
            </a:avLst>
          </a:prstGeom>
          <a:solidFill>
            <a:srgbClr val="0A3D56"/>
          </a:solidFill>
          <a:ln w="12700">
            <a:solidFill>
              <a:srgbClr val="0D5070"/>
            </a:solidFill>
          </a:ln>
          <a:effectLst/>
        </p:spPr>
        <p:style>
          <a:lnRef idx="1">
            <a:schemeClr val="accent1"/>
          </a:lnRef>
          <a:fillRef idx="3">
            <a:schemeClr val="accent1"/>
          </a:fillRef>
          <a:effectRef idx="2">
            <a:schemeClr val="accent1"/>
          </a:effectRef>
          <a:fontRef idx="minor">
            <a:schemeClr val="lt1"/>
          </a:fontRef>
        </p:style>
        <p:txBody>
          <a:bodyPr wrap="square" lIns="182880" tIns="109728" rIns="182880" bIns="109728" rtlCol="0" anchor="t"/>
          <a:lstStyle/>
          <a:p>
            <a:pPr algn="l">
              <a:spcAft>
                <a:spcPts val="200"/>
              </a:spcAft>
            </a:pPr>
            <a:r>
              <a:rPr sz="1050" b="1" i="0">
                <a:solidFill>
                  <a:srgbClr val="63DF4E"/>
                </a:solidFill>
                <a:latin typeface="Arial"/>
              </a:rPr>
              <a:t>07</a:t>
            </a:r>
          </a:p>
          <a:p>
            <a:pPr algn="l">
              <a:spcAft>
                <a:spcPts val="200"/>
              </a:spcAft>
            </a:pPr>
            <a:r>
              <a:rPr b="1" i="0">
                <a:solidFill>
                  <a:srgbClr val="FFFFFF"/>
                </a:solidFill>
                <a:latin typeface="Arial"/>
              </a:rPr>
              <a:t>The False Confident</a:t>
            </a:r>
          </a:p>
          <a:p>
            <a:pPr algn="l">
              <a:spcAft>
                <a:spcPts val="600"/>
              </a:spcAft>
            </a:pPr>
            <a:r>
              <a:rPr sz="1600" b="0" i="0">
                <a:solidFill>
                  <a:srgbClr val="8AACBC"/>
                </a:solidFill>
                <a:latin typeface="Arial"/>
              </a:rPr>
              <a:t>Everything looks fine. Inside, it is not.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iterate type="lt">
                                    <p:tmPct val="0"/>
                                  </p:iterate>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32D42"/>
        </a:solidFill>
        <a:effectLst/>
      </p:bgPr>
    </p:bg>
    <p:spTree>
      <p:nvGrpSpPr>
        <p:cNvPr id="1" name=""/>
        <p:cNvGrpSpPr/>
        <p:nvPr/>
      </p:nvGrpSpPr>
      <p:grpSpPr>
        <a:xfrm>
          <a:off x="0" y="0"/>
          <a:ext cx="0" cy="0"/>
          <a:chOff x="0" y="0"/>
          <a:chExt cx="0" cy="0"/>
        </a:xfrm>
      </p:grpSpPr>
      <p:sp>
        <p:nvSpPr>
          <p:cNvPr id="2" name="static"/>
          <p:cNvSpPr txBox="1"/>
          <p:nvPr/>
        </p:nvSpPr>
        <p:spPr>
          <a:xfrm>
            <a:off x="502920" y="347472"/>
            <a:ext cx="11155680" cy="228600"/>
          </a:xfrm>
          <a:prstGeom prst="rect">
            <a:avLst/>
          </a:prstGeom>
          <a:noFill/>
        </p:spPr>
        <p:txBody>
          <a:bodyPr wrap="square" lIns="45720" tIns="27432" rIns="45720" bIns="27432" anchor="t">
            <a:spAutoFit/>
          </a:bodyPr>
          <a:lstStyle/>
          <a:p>
            <a:pPr marL="0" marR="0" lvl="0" indent="0" algn="l" defTabSz="457200" rtl="0" eaLnBrk="1" fontAlgn="auto" latinLnBrk="0" hangingPunct="1">
              <a:lnSpc>
                <a:spcPct val="100000"/>
              </a:lnSpc>
              <a:spcBef>
                <a:spcPts val="0"/>
              </a:spcBef>
              <a:spcAft>
                <a:spcPts val="600"/>
              </a:spcAft>
              <a:buClrTx/>
              <a:buSzTx/>
              <a:buFontTx/>
              <a:buNone/>
              <a:tabLst/>
              <a:defRPr/>
            </a:pPr>
            <a:r>
              <a:rPr kumimoji="0" sz="900" b="1" i="0" u="none" strike="noStrike" kern="1200" cap="none" spc="0" normalizeH="0" baseline="0" noProof="0">
                <a:ln>
                  <a:noFill/>
                </a:ln>
                <a:solidFill>
                  <a:srgbClr val="63DF4E"/>
                </a:solidFill>
                <a:effectLst/>
                <a:uLnTx/>
                <a:uFillTx/>
                <a:latin typeface="Arial"/>
                <a:ea typeface="+mn-ea"/>
                <a:cs typeface="+mn-cs"/>
              </a:rPr>
              <a:t>PART 1</a:t>
            </a:r>
          </a:p>
        </p:txBody>
      </p:sp>
      <p:sp>
        <p:nvSpPr>
          <p:cNvPr id="3" name="static"/>
          <p:cNvSpPr txBox="1"/>
          <p:nvPr/>
        </p:nvSpPr>
        <p:spPr>
          <a:xfrm>
            <a:off x="457200" y="566928"/>
            <a:ext cx="11247120" cy="685800"/>
          </a:xfrm>
          <a:prstGeom prst="rect">
            <a:avLst/>
          </a:prstGeom>
          <a:noFill/>
        </p:spPr>
        <p:txBody>
          <a:bodyPr wrap="square" lIns="45720" tIns="27432" rIns="45720" bIns="27432" anchor="t">
            <a:spAutoFit/>
          </a:bodyPr>
          <a:lstStyle/>
          <a:p>
            <a:pPr marL="0" marR="0" lvl="0" indent="0" algn="l" defTabSz="457200" rtl="0" eaLnBrk="1" fontAlgn="auto" latinLnBrk="0" hangingPunct="1">
              <a:lnSpc>
                <a:spcPct val="100000"/>
              </a:lnSpc>
              <a:spcBef>
                <a:spcPts val="0"/>
              </a:spcBef>
              <a:spcAft>
                <a:spcPts val="600"/>
              </a:spcAft>
              <a:buClrTx/>
              <a:buSzTx/>
              <a:buFontTx/>
              <a:buNone/>
              <a:tabLst/>
              <a:defRPr/>
            </a:pPr>
            <a:r>
              <a:rPr kumimoji="0" sz="2800" b="1" i="0" u="none" strike="noStrike" kern="1200" cap="none" spc="0" normalizeH="0" baseline="0" noProof="0">
                <a:ln>
                  <a:noFill/>
                </a:ln>
                <a:solidFill>
                  <a:srgbClr val="FFFFFF"/>
                </a:solidFill>
                <a:effectLst/>
                <a:uLnTx/>
                <a:uFillTx/>
                <a:latin typeface="Arial"/>
                <a:ea typeface="+mn-ea"/>
                <a:cs typeface="+mn-cs"/>
              </a:rPr>
              <a:t>Three pillars of action</a:t>
            </a:r>
          </a:p>
        </p:txBody>
      </p:sp>
      <p:sp>
        <p:nvSpPr>
          <p:cNvPr id="4" name="static"/>
          <p:cNvSpPr txBox="1"/>
          <p:nvPr/>
        </p:nvSpPr>
        <p:spPr>
          <a:xfrm>
            <a:off x="502920" y="1207008"/>
            <a:ext cx="11155680" cy="365760"/>
          </a:xfrm>
          <a:prstGeom prst="rect">
            <a:avLst/>
          </a:prstGeom>
          <a:noFill/>
        </p:spPr>
        <p:txBody>
          <a:bodyPr wrap="square" lIns="45720" tIns="27432" rIns="45720" bIns="27432" anchor="t">
            <a:spAutoFit/>
          </a:bodyPr>
          <a:lstStyle/>
          <a:p>
            <a:pPr marL="0" marR="0" lvl="0" indent="0" algn="l" defTabSz="457200" rtl="0" eaLnBrk="1" fontAlgn="auto" latinLnBrk="0" hangingPunct="1">
              <a:lnSpc>
                <a:spcPct val="100000"/>
              </a:lnSpc>
              <a:spcBef>
                <a:spcPts val="0"/>
              </a:spcBef>
              <a:spcAft>
                <a:spcPts val="600"/>
              </a:spcAft>
              <a:buClrTx/>
              <a:buSzTx/>
              <a:buFontTx/>
              <a:buNone/>
              <a:tabLst/>
              <a:defRPr/>
            </a:pPr>
            <a:r>
              <a:rPr kumimoji="0" sz="1300" b="0" i="0" u="none" strike="noStrike" kern="1200" cap="none" spc="0" normalizeH="0" baseline="0" noProof="0">
                <a:ln>
                  <a:noFill/>
                </a:ln>
                <a:solidFill>
                  <a:srgbClr val="9ABCCC"/>
                </a:solidFill>
                <a:effectLst/>
                <a:uLnTx/>
                <a:uFillTx/>
                <a:latin typeface="Arial"/>
                <a:ea typeface="+mn-ea"/>
                <a:cs typeface="+mn-cs"/>
              </a:rPr>
              <a:t>Practical, not motivational</a:t>
            </a:r>
          </a:p>
        </p:txBody>
      </p:sp>
      <p:sp>
        <p:nvSpPr>
          <p:cNvPr id="5" name="static"/>
          <p:cNvSpPr txBox="1"/>
          <p:nvPr/>
        </p:nvSpPr>
        <p:spPr>
          <a:xfrm>
            <a:off x="365760" y="6446520"/>
            <a:ext cx="6400800" cy="274320"/>
          </a:xfrm>
          <a:prstGeom prst="rect">
            <a:avLst/>
          </a:prstGeom>
          <a:noFill/>
        </p:spPr>
        <p:txBody>
          <a:bodyPr wrap="square" lIns="45720" tIns="27432" rIns="45720" bIns="27432" anchor="t">
            <a:spAutoFit/>
          </a:bodyPr>
          <a:lstStyle/>
          <a:p>
            <a:pPr marL="0" marR="0" lvl="0" indent="0" algn="l" defTabSz="457200" rtl="0" eaLnBrk="1" fontAlgn="auto" latinLnBrk="0" hangingPunct="1">
              <a:lnSpc>
                <a:spcPct val="100000"/>
              </a:lnSpc>
              <a:spcBef>
                <a:spcPts val="0"/>
              </a:spcBef>
              <a:spcAft>
                <a:spcPts val="600"/>
              </a:spcAft>
              <a:buClrTx/>
              <a:buSzTx/>
              <a:buFontTx/>
              <a:buNone/>
              <a:tabLst/>
              <a:defRPr/>
            </a:pPr>
            <a:r>
              <a:rPr kumimoji="0" sz="900" b="0" i="0" u="none" strike="noStrike" kern="1200" cap="none" spc="0" normalizeH="0" baseline="0" noProof="0">
                <a:ln>
                  <a:noFill/>
                </a:ln>
                <a:solidFill>
                  <a:srgbClr val="4A6070"/>
                </a:solidFill>
                <a:effectLst/>
                <a:uLnTx/>
                <a:uFillTx/>
                <a:latin typeface="Arial"/>
                <a:ea typeface="+mn-ea"/>
                <a:cs typeface="+mn-cs"/>
              </a:rPr>
              <a:t>Your Background Is Your Superpower</a:t>
            </a:r>
          </a:p>
        </p:txBody>
      </p:sp>
      <p:sp>
        <p:nvSpPr>
          <p:cNvPr id="6" name="static"/>
          <p:cNvSpPr txBox="1"/>
          <p:nvPr/>
        </p:nvSpPr>
        <p:spPr>
          <a:xfrm>
            <a:off x="10789920" y="6446520"/>
            <a:ext cx="1188720" cy="274320"/>
          </a:xfrm>
          <a:prstGeom prst="rect">
            <a:avLst/>
          </a:prstGeom>
          <a:noFill/>
        </p:spPr>
        <p:txBody>
          <a:bodyPr wrap="square" lIns="45720" tIns="27432" rIns="45720" bIns="27432" anchor="t">
            <a:spAutoFit/>
          </a:bodyPr>
          <a:lstStyle/>
          <a:p>
            <a:pPr marL="0" marR="0" lvl="0" indent="0" algn="r" defTabSz="457200" rtl="0" eaLnBrk="1" fontAlgn="auto" latinLnBrk="0" hangingPunct="1">
              <a:lnSpc>
                <a:spcPct val="100000"/>
              </a:lnSpc>
              <a:spcBef>
                <a:spcPts val="0"/>
              </a:spcBef>
              <a:spcAft>
                <a:spcPts val="600"/>
              </a:spcAft>
              <a:buClrTx/>
              <a:buSzTx/>
              <a:buFontTx/>
              <a:buNone/>
              <a:tabLst/>
              <a:defRPr/>
            </a:pPr>
            <a:r>
              <a:rPr kumimoji="0" sz="900" b="1" i="0" u="none" strike="noStrike" kern="1200" cap="none" spc="0" normalizeH="0" baseline="0" noProof="0">
                <a:ln>
                  <a:noFill/>
                </a:ln>
                <a:solidFill>
                  <a:srgbClr val="63DF4E"/>
                </a:solidFill>
                <a:effectLst/>
                <a:uLnTx/>
                <a:uFillTx/>
                <a:latin typeface="Arial"/>
                <a:ea typeface="+mn-ea"/>
                <a:cs typeface="+mn-cs"/>
              </a:rPr>
              <a:t>9 / 28</a:t>
            </a:r>
          </a:p>
        </p:txBody>
      </p:sp>
      <p:sp>
        <p:nvSpPr>
          <p:cNvPr id="7" name="S"/>
          <p:cNvSpPr/>
          <p:nvPr/>
        </p:nvSpPr>
        <p:spPr>
          <a:xfrm>
            <a:off x="548640" y="1691640"/>
            <a:ext cx="3566160" cy="1920240"/>
          </a:xfrm>
          <a:prstGeom prst="roundRect">
            <a:avLst>
              <a:gd name="adj" fmla="val 6000"/>
            </a:avLst>
          </a:prstGeom>
          <a:solidFill>
            <a:srgbClr val="0A3D56"/>
          </a:solidFill>
          <a:ln w="12700">
            <a:solidFill>
              <a:srgbClr val="0D5070"/>
            </a:solidFill>
          </a:ln>
          <a:effectLst/>
        </p:spPr>
        <p:style>
          <a:lnRef idx="1">
            <a:schemeClr val="accent1"/>
          </a:lnRef>
          <a:fillRef idx="3">
            <a:schemeClr val="accent1"/>
          </a:fillRef>
          <a:effectRef idx="2">
            <a:schemeClr val="accent1"/>
          </a:effectRef>
          <a:fontRef idx="minor">
            <a:schemeClr val="lt1"/>
          </a:fontRef>
        </p:style>
        <p:txBody>
          <a:bodyPr wrap="square" lIns="182880" tIns="109728" rIns="182880" bIns="109728" rtlCol="0" anchor="t"/>
          <a:lstStyle/>
          <a:p>
            <a:pPr marL="0" marR="0" lvl="0" indent="0" algn="l" defTabSz="457200" rtl="0" eaLnBrk="1" fontAlgn="auto" latinLnBrk="0" hangingPunct="1">
              <a:lnSpc>
                <a:spcPct val="100000"/>
              </a:lnSpc>
              <a:spcBef>
                <a:spcPts val="0"/>
              </a:spcBef>
              <a:spcAft>
                <a:spcPts val="200"/>
              </a:spcAft>
              <a:buClrTx/>
              <a:buSzTx/>
              <a:buFontTx/>
              <a:buNone/>
              <a:tabLst/>
              <a:defRPr/>
            </a:pPr>
            <a:r>
              <a:rPr kumimoji="0" sz="2200" b="1" i="0" u="none" strike="noStrike" kern="1200" cap="none" spc="0" normalizeH="0" baseline="0" noProof="0">
                <a:ln>
                  <a:noFill/>
                </a:ln>
                <a:solidFill>
                  <a:srgbClr val="63DF4E"/>
                </a:solidFill>
                <a:effectLst/>
                <a:uLnTx/>
                <a:uFillTx/>
                <a:latin typeface="Arial"/>
                <a:ea typeface="+mn-ea"/>
                <a:cs typeface="+mn-cs"/>
              </a:rPr>
              <a:t>01</a:t>
            </a:r>
          </a:p>
          <a:p>
            <a:pPr marL="0" marR="0" lvl="0" indent="0" algn="l" defTabSz="457200" rtl="0" eaLnBrk="1" fontAlgn="auto" latinLnBrk="0" hangingPunct="1">
              <a:lnSpc>
                <a:spcPct val="100000"/>
              </a:lnSpc>
              <a:spcBef>
                <a:spcPts val="0"/>
              </a:spcBef>
              <a:spcAft>
                <a:spcPts val="600"/>
              </a:spcAft>
              <a:buClrTx/>
              <a:buSzTx/>
              <a:buFontTx/>
              <a:buNone/>
              <a:tabLst/>
              <a:defRPr/>
            </a:pPr>
            <a:r>
              <a:rPr kumimoji="0" sz="1400" b="1" i="0" u="none" strike="noStrike" kern="1200" cap="none" spc="0" normalizeH="0" baseline="0" noProof="0">
                <a:ln>
                  <a:noFill/>
                </a:ln>
                <a:solidFill>
                  <a:srgbClr val="FFFFFF"/>
                </a:solidFill>
                <a:effectLst/>
                <a:uLnTx/>
                <a:uFillTx/>
                <a:latin typeface="Arial"/>
                <a:ea typeface="+mn-ea"/>
                <a:cs typeface="+mn-cs"/>
              </a:rPr>
              <a:t>Physical regulation</a:t>
            </a:r>
          </a:p>
          <a:p>
            <a:pPr marL="0" marR="0" lvl="0" indent="0" algn="l" defTabSz="457200" rtl="0" eaLnBrk="1" fontAlgn="auto" latinLnBrk="0" hangingPunct="1">
              <a:lnSpc>
                <a:spcPct val="100000"/>
              </a:lnSpc>
              <a:spcBef>
                <a:spcPts val="0"/>
              </a:spcBef>
              <a:spcAft>
                <a:spcPts val="300"/>
              </a:spcAft>
              <a:buClrTx/>
              <a:buSzTx/>
              <a:buFontTx/>
              <a:buNone/>
              <a:tabLst/>
              <a:defRPr/>
            </a:pPr>
            <a:r>
              <a:rPr kumimoji="0" sz="1200" b="0" i="0" u="none" strike="noStrike" kern="1200" cap="none" spc="0" normalizeH="0" baseline="0" noProof="0">
                <a:ln>
                  <a:noFill/>
                </a:ln>
                <a:solidFill>
                  <a:srgbClr val="8AACBC"/>
                </a:solidFill>
                <a:effectLst/>
                <a:uLnTx/>
                <a:uFillTx/>
                <a:latin typeface="Arial"/>
                <a:ea typeface="+mn-ea"/>
                <a:cs typeface="+mn-cs"/>
              </a:rPr>
              <a:t>•  Breathe: 4 counts in, 6 counts out</a:t>
            </a:r>
          </a:p>
          <a:p>
            <a:pPr marL="0" marR="0" lvl="0" indent="0" algn="l" defTabSz="457200" rtl="0" eaLnBrk="1" fontAlgn="auto" latinLnBrk="0" hangingPunct="1">
              <a:lnSpc>
                <a:spcPct val="100000"/>
              </a:lnSpc>
              <a:spcBef>
                <a:spcPts val="0"/>
              </a:spcBef>
              <a:spcAft>
                <a:spcPts val="300"/>
              </a:spcAft>
              <a:buClrTx/>
              <a:buSzTx/>
              <a:buFontTx/>
              <a:buNone/>
              <a:tabLst/>
              <a:defRPr/>
            </a:pPr>
            <a:r>
              <a:rPr kumimoji="0" sz="1200" b="0" i="0" u="none" strike="noStrike" kern="1200" cap="none" spc="0" normalizeH="0" baseline="0" noProof="0">
                <a:ln>
                  <a:noFill/>
                </a:ln>
                <a:solidFill>
                  <a:srgbClr val="8AACBC"/>
                </a:solidFill>
                <a:effectLst/>
                <a:uLnTx/>
                <a:uFillTx/>
                <a:latin typeface="Arial"/>
                <a:ea typeface="+mn-ea"/>
                <a:cs typeface="+mn-cs"/>
              </a:rPr>
              <a:t>•  Name the emotion, out loud or in writing</a:t>
            </a:r>
          </a:p>
          <a:p>
            <a:pPr marL="0" marR="0" lvl="0" indent="0" algn="l" defTabSz="457200" rtl="0" eaLnBrk="1" fontAlgn="auto" latinLnBrk="0" hangingPunct="1">
              <a:lnSpc>
                <a:spcPct val="100000"/>
              </a:lnSpc>
              <a:spcBef>
                <a:spcPts val="0"/>
              </a:spcBef>
              <a:spcAft>
                <a:spcPts val="300"/>
              </a:spcAft>
              <a:buClrTx/>
              <a:buSzTx/>
              <a:buFontTx/>
              <a:buNone/>
              <a:tabLst/>
              <a:defRPr/>
            </a:pPr>
            <a:r>
              <a:rPr kumimoji="0" sz="1200" b="0" i="0" u="none" strike="noStrike" kern="1200" cap="none" spc="0" normalizeH="0" baseline="0" noProof="0">
                <a:ln>
                  <a:noFill/>
                </a:ln>
                <a:solidFill>
                  <a:srgbClr val="8AACBC"/>
                </a:solidFill>
                <a:effectLst/>
                <a:uLnTx/>
                <a:uFillTx/>
                <a:latin typeface="Arial"/>
                <a:ea typeface="+mn-ea"/>
                <a:cs typeface="+mn-cs"/>
              </a:rPr>
              <a:t>•  A 30-second pause before a key meeting</a:t>
            </a:r>
          </a:p>
        </p:txBody>
      </p:sp>
      <p:sp>
        <p:nvSpPr>
          <p:cNvPr id="8" name="S"/>
          <p:cNvSpPr/>
          <p:nvPr/>
        </p:nvSpPr>
        <p:spPr>
          <a:xfrm>
            <a:off x="4297679" y="1691640"/>
            <a:ext cx="3566160" cy="1920240"/>
          </a:xfrm>
          <a:prstGeom prst="roundRect">
            <a:avLst>
              <a:gd name="adj" fmla="val 6000"/>
            </a:avLst>
          </a:prstGeom>
          <a:solidFill>
            <a:srgbClr val="0A3D56"/>
          </a:solidFill>
          <a:ln w="12700">
            <a:solidFill>
              <a:srgbClr val="0D5070"/>
            </a:solidFill>
          </a:ln>
          <a:effectLst/>
        </p:spPr>
        <p:style>
          <a:lnRef idx="1">
            <a:schemeClr val="accent1"/>
          </a:lnRef>
          <a:fillRef idx="3">
            <a:schemeClr val="accent1"/>
          </a:fillRef>
          <a:effectRef idx="2">
            <a:schemeClr val="accent1"/>
          </a:effectRef>
          <a:fontRef idx="minor">
            <a:schemeClr val="lt1"/>
          </a:fontRef>
        </p:style>
        <p:txBody>
          <a:bodyPr wrap="square" lIns="182880" tIns="109728" rIns="182880" bIns="109728" rtlCol="0" anchor="t"/>
          <a:lstStyle/>
          <a:p>
            <a:pPr marL="0" marR="0" lvl="0" indent="0" algn="l" defTabSz="457200" rtl="0" eaLnBrk="1" fontAlgn="auto" latinLnBrk="0" hangingPunct="1">
              <a:lnSpc>
                <a:spcPct val="100000"/>
              </a:lnSpc>
              <a:spcBef>
                <a:spcPts val="0"/>
              </a:spcBef>
              <a:spcAft>
                <a:spcPts val="200"/>
              </a:spcAft>
              <a:buClrTx/>
              <a:buSzTx/>
              <a:buFontTx/>
              <a:buNone/>
              <a:tabLst/>
              <a:defRPr/>
            </a:pPr>
            <a:r>
              <a:rPr kumimoji="0" sz="2200" b="1" i="0" u="none" strike="noStrike" kern="1200" cap="none" spc="0" normalizeH="0" baseline="0" noProof="0" dirty="0">
                <a:ln>
                  <a:noFill/>
                </a:ln>
                <a:solidFill>
                  <a:srgbClr val="63DF4E"/>
                </a:solidFill>
                <a:effectLst/>
                <a:uLnTx/>
                <a:uFillTx/>
                <a:latin typeface="Arial"/>
                <a:ea typeface="+mn-ea"/>
                <a:cs typeface="+mn-cs"/>
              </a:rPr>
              <a:t>02</a:t>
            </a:r>
          </a:p>
          <a:p>
            <a:pPr marL="0" marR="0" lvl="0" indent="0" algn="l" defTabSz="457200" rtl="0" eaLnBrk="1" fontAlgn="auto" latinLnBrk="0" hangingPunct="1">
              <a:lnSpc>
                <a:spcPct val="100000"/>
              </a:lnSpc>
              <a:spcBef>
                <a:spcPts val="0"/>
              </a:spcBef>
              <a:spcAft>
                <a:spcPts val="600"/>
              </a:spcAft>
              <a:buClrTx/>
              <a:buSzTx/>
              <a:buFontTx/>
              <a:buNone/>
              <a:tabLst/>
              <a:defRPr/>
            </a:pPr>
            <a:r>
              <a:rPr kumimoji="0" sz="1400" b="1" i="0" u="none" strike="noStrike" kern="1200" cap="none" spc="0" normalizeH="0" baseline="0" noProof="0" dirty="0">
                <a:ln>
                  <a:noFill/>
                </a:ln>
                <a:solidFill>
                  <a:srgbClr val="FFFFFF"/>
                </a:solidFill>
                <a:effectLst/>
                <a:uLnTx/>
                <a:uFillTx/>
                <a:latin typeface="Arial"/>
                <a:ea typeface="+mn-ea"/>
                <a:cs typeface="+mn-cs"/>
              </a:rPr>
              <a:t>Dismantle the story</a:t>
            </a:r>
          </a:p>
          <a:p>
            <a:pPr marL="0" marR="0" lvl="0" indent="0" algn="l" defTabSz="457200" rtl="0" eaLnBrk="1" fontAlgn="auto" latinLnBrk="0" hangingPunct="1">
              <a:lnSpc>
                <a:spcPct val="100000"/>
              </a:lnSpc>
              <a:spcBef>
                <a:spcPts val="0"/>
              </a:spcBef>
              <a:spcAft>
                <a:spcPts val="300"/>
              </a:spcAft>
              <a:buClrTx/>
              <a:buSzTx/>
              <a:buFontTx/>
              <a:buNone/>
              <a:tabLst/>
              <a:defRPr/>
            </a:pPr>
            <a:r>
              <a:rPr kumimoji="0" sz="1200" b="0" i="0" u="none" strike="noStrike" kern="1200" cap="none" spc="0" normalizeH="0" baseline="0" noProof="0" dirty="0">
                <a:ln>
                  <a:noFill/>
                </a:ln>
                <a:solidFill>
                  <a:srgbClr val="8AACBC"/>
                </a:solidFill>
                <a:effectLst/>
                <a:uLnTx/>
                <a:uFillTx/>
                <a:latin typeface="Arial"/>
                <a:ea typeface="+mn-ea"/>
                <a:cs typeface="+mn-cs"/>
              </a:rPr>
              <a:t>•  Ask the seven questions below</a:t>
            </a:r>
          </a:p>
          <a:p>
            <a:pPr marL="0" marR="0" lvl="0" indent="0" algn="l" defTabSz="457200" rtl="0" eaLnBrk="1" fontAlgn="auto" latinLnBrk="0" hangingPunct="1">
              <a:lnSpc>
                <a:spcPct val="100000"/>
              </a:lnSpc>
              <a:spcBef>
                <a:spcPts val="0"/>
              </a:spcBef>
              <a:spcAft>
                <a:spcPts val="300"/>
              </a:spcAft>
              <a:buClrTx/>
              <a:buSzTx/>
              <a:buFontTx/>
              <a:buNone/>
              <a:tabLst/>
              <a:defRPr/>
            </a:pPr>
            <a:r>
              <a:rPr kumimoji="0" sz="1200" b="0" i="0" u="none" strike="noStrike" kern="1200" cap="none" spc="0" normalizeH="0" baseline="0" noProof="0" dirty="0">
                <a:ln>
                  <a:noFill/>
                </a:ln>
                <a:solidFill>
                  <a:srgbClr val="8AACBC"/>
                </a:solidFill>
                <a:effectLst/>
                <a:uLnTx/>
                <a:uFillTx/>
                <a:latin typeface="Arial"/>
                <a:ea typeface="+mn-ea"/>
                <a:cs typeface="+mn-cs"/>
              </a:rPr>
              <a:t>•  Test the story against evidence</a:t>
            </a:r>
          </a:p>
        </p:txBody>
      </p:sp>
      <p:sp>
        <p:nvSpPr>
          <p:cNvPr id="9" name="S"/>
          <p:cNvSpPr/>
          <p:nvPr/>
        </p:nvSpPr>
        <p:spPr>
          <a:xfrm>
            <a:off x="8046719" y="1691640"/>
            <a:ext cx="3566160" cy="1920240"/>
          </a:xfrm>
          <a:prstGeom prst="roundRect">
            <a:avLst>
              <a:gd name="adj" fmla="val 6000"/>
            </a:avLst>
          </a:prstGeom>
          <a:solidFill>
            <a:srgbClr val="0A3D56"/>
          </a:solidFill>
          <a:ln w="12700">
            <a:solidFill>
              <a:srgbClr val="0D5070"/>
            </a:solidFill>
          </a:ln>
          <a:effectLst/>
        </p:spPr>
        <p:style>
          <a:lnRef idx="1">
            <a:schemeClr val="accent1"/>
          </a:lnRef>
          <a:fillRef idx="3">
            <a:schemeClr val="accent1"/>
          </a:fillRef>
          <a:effectRef idx="2">
            <a:schemeClr val="accent1"/>
          </a:effectRef>
          <a:fontRef idx="minor">
            <a:schemeClr val="lt1"/>
          </a:fontRef>
        </p:style>
        <p:txBody>
          <a:bodyPr wrap="square" lIns="182880" tIns="109728" rIns="182880" bIns="109728" rtlCol="0" anchor="t"/>
          <a:lstStyle/>
          <a:p>
            <a:pPr marL="0" marR="0" lvl="0" indent="0" algn="l" defTabSz="457200" rtl="0" eaLnBrk="1" fontAlgn="auto" latinLnBrk="0" hangingPunct="1">
              <a:lnSpc>
                <a:spcPct val="100000"/>
              </a:lnSpc>
              <a:spcBef>
                <a:spcPts val="0"/>
              </a:spcBef>
              <a:spcAft>
                <a:spcPts val="200"/>
              </a:spcAft>
              <a:buClrTx/>
              <a:buSzTx/>
              <a:buFontTx/>
              <a:buNone/>
              <a:tabLst/>
              <a:defRPr/>
            </a:pPr>
            <a:r>
              <a:rPr kumimoji="0" sz="2200" b="1" i="0" u="none" strike="noStrike" kern="1200" cap="none" spc="0" normalizeH="0" baseline="0" noProof="0" dirty="0">
                <a:ln>
                  <a:noFill/>
                </a:ln>
                <a:solidFill>
                  <a:srgbClr val="63DF4E"/>
                </a:solidFill>
                <a:effectLst/>
                <a:uLnTx/>
                <a:uFillTx/>
                <a:latin typeface="Arial"/>
                <a:ea typeface="+mn-ea"/>
                <a:cs typeface="+mn-cs"/>
              </a:rPr>
              <a:t>03</a:t>
            </a:r>
          </a:p>
          <a:p>
            <a:pPr marL="0" marR="0" lvl="0" indent="0" algn="l" defTabSz="457200" rtl="0" eaLnBrk="1" fontAlgn="auto" latinLnBrk="0" hangingPunct="1">
              <a:lnSpc>
                <a:spcPct val="100000"/>
              </a:lnSpc>
              <a:spcBef>
                <a:spcPts val="0"/>
              </a:spcBef>
              <a:spcAft>
                <a:spcPts val="600"/>
              </a:spcAft>
              <a:buClrTx/>
              <a:buSzTx/>
              <a:buFontTx/>
              <a:buNone/>
              <a:tabLst/>
              <a:defRPr/>
            </a:pPr>
            <a:r>
              <a:rPr kumimoji="0" sz="1400" b="1" i="0" u="none" strike="noStrike" kern="1200" cap="none" spc="0" normalizeH="0" baseline="0" noProof="0" dirty="0">
                <a:ln>
                  <a:noFill/>
                </a:ln>
                <a:solidFill>
                  <a:srgbClr val="FFFFFF"/>
                </a:solidFill>
                <a:effectLst/>
                <a:uLnTx/>
                <a:uFillTx/>
                <a:latin typeface="Arial"/>
                <a:ea typeface="+mn-ea"/>
                <a:cs typeface="+mn-cs"/>
              </a:rPr>
              <a:t>Brave action</a:t>
            </a:r>
          </a:p>
          <a:p>
            <a:pPr marL="0" marR="0" lvl="0" indent="0" algn="l" defTabSz="457200" rtl="0" eaLnBrk="1" fontAlgn="auto" latinLnBrk="0" hangingPunct="1">
              <a:lnSpc>
                <a:spcPct val="100000"/>
              </a:lnSpc>
              <a:spcBef>
                <a:spcPts val="0"/>
              </a:spcBef>
              <a:spcAft>
                <a:spcPts val="300"/>
              </a:spcAft>
              <a:buClrTx/>
              <a:buSzTx/>
              <a:buFontTx/>
              <a:buNone/>
              <a:tabLst/>
              <a:defRPr/>
            </a:pPr>
            <a:r>
              <a:rPr kumimoji="0" sz="1200" b="0" i="0" u="none" strike="noStrike" kern="1200" cap="none" spc="0" normalizeH="0" baseline="0" noProof="0" dirty="0">
                <a:ln>
                  <a:noFill/>
                </a:ln>
                <a:solidFill>
                  <a:srgbClr val="8AACBC"/>
                </a:solidFill>
                <a:effectLst/>
                <a:uLnTx/>
                <a:uFillTx/>
                <a:latin typeface="Arial"/>
                <a:ea typeface="+mn-ea"/>
                <a:cs typeface="+mn-cs"/>
              </a:rPr>
              <a:t>•  Ask the question you have been holding</a:t>
            </a:r>
          </a:p>
          <a:p>
            <a:pPr marL="0" marR="0" lvl="0" indent="0" algn="l" defTabSz="457200" rtl="0" eaLnBrk="1" fontAlgn="auto" latinLnBrk="0" hangingPunct="1">
              <a:lnSpc>
                <a:spcPct val="100000"/>
              </a:lnSpc>
              <a:spcBef>
                <a:spcPts val="0"/>
              </a:spcBef>
              <a:spcAft>
                <a:spcPts val="300"/>
              </a:spcAft>
              <a:buClrTx/>
              <a:buSzTx/>
              <a:buFontTx/>
              <a:buNone/>
              <a:tabLst/>
              <a:defRPr/>
            </a:pPr>
            <a:r>
              <a:rPr kumimoji="0" sz="1200" b="0" i="0" u="none" strike="noStrike" kern="1200" cap="none" spc="0" normalizeH="0" baseline="0" noProof="0" dirty="0">
                <a:ln>
                  <a:noFill/>
                </a:ln>
                <a:solidFill>
                  <a:srgbClr val="8AACBC"/>
                </a:solidFill>
                <a:effectLst/>
                <a:uLnTx/>
                <a:uFillTx/>
                <a:latin typeface="Arial"/>
                <a:ea typeface="+mn-ea"/>
                <a:cs typeface="+mn-cs"/>
              </a:rPr>
              <a:t>•  Send the application before you feel ready</a:t>
            </a:r>
          </a:p>
          <a:p>
            <a:pPr marL="0" marR="0" lvl="0" indent="0" algn="l" defTabSz="457200" rtl="0" eaLnBrk="1" fontAlgn="auto" latinLnBrk="0" hangingPunct="1">
              <a:lnSpc>
                <a:spcPct val="100000"/>
              </a:lnSpc>
              <a:spcBef>
                <a:spcPts val="0"/>
              </a:spcBef>
              <a:spcAft>
                <a:spcPts val="300"/>
              </a:spcAft>
              <a:buClrTx/>
              <a:buSzTx/>
              <a:buFontTx/>
              <a:buNone/>
              <a:tabLst/>
              <a:defRPr/>
            </a:pPr>
            <a:r>
              <a:rPr kumimoji="0" sz="1200" b="0" i="0" u="none" strike="noStrike" kern="1200" cap="none" spc="0" normalizeH="0" baseline="0" noProof="0" dirty="0">
                <a:ln>
                  <a:noFill/>
                </a:ln>
                <a:solidFill>
                  <a:srgbClr val="8AACBC"/>
                </a:solidFill>
                <a:effectLst/>
                <a:uLnTx/>
                <a:uFillTx/>
                <a:latin typeface="Arial"/>
                <a:ea typeface="+mn-ea"/>
                <a:cs typeface="+mn-cs"/>
              </a:rPr>
              <a:t>•  Recognize a win before you critique it</a:t>
            </a:r>
          </a:p>
        </p:txBody>
      </p:sp>
      <p:sp>
        <p:nvSpPr>
          <p:cNvPr id="10" name="static"/>
          <p:cNvSpPr txBox="1"/>
          <p:nvPr/>
        </p:nvSpPr>
        <p:spPr>
          <a:xfrm>
            <a:off x="548640" y="3749039"/>
            <a:ext cx="10972800" cy="320040"/>
          </a:xfrm>
          <a:prstGeom prst="rect">
            <a:avLst/>
          </a:prstGeom>
          <a:noFill/>
        </p:spPr>
        <p:txBody>
          <a:bodyPr wrap="square" lIns="45720" tIns="27432" rIns="45720" bIns="27432" anchor="t">
            <a:spAutoFit/>
          </a:bodyPr>
          <a:lstStyle/>
          <a:p>
            <a:pPr marL="0" marR="0" lvl="0" indent="0" algn="l" defTabSz="457200" rtl="0" eaLnBrk="1" fontAlgn="auto" latinLnBrk="0" hangingPunct="1">
              <a:lnSpc>
                <a:spcPct val="100000"/>
              </a:lnSpc>
              <a:spcBef>
                <a:spcPts val="0"/>
              </a:spcBef>
              <a:spcAft>
                <a:spcPts val="600"/>
              </a:spcAft>
              <a:buClrTx/>
              <a:buSzTx/>
              <a:buFontTx/>
              <a:buNone/>
              <a:tabLst/>
              <a:defRPr/>
            </a:pPr>
            <a:r>
              <a:rPr kumimoji="0" sz="1000" b="1" i="0" u="none" strike="noStrike" kern="1200" cap="none" spc="0" normalizeH="0" baseline="0" noProof="0">
                <a:ln>
                  <a:noFill/>
                </a:ln>
                <a:solidFill>
                  <a:srgbClr val="63DF4E"/>
                </a:solidFill>
                <a:effectLst/>
                <a:uLnTx/>
                <a:uFillTx/>
                <a:latin typeface="Arial"/>
                <a:ea typeface="+mn-ea"/>
                <a:cs typeface="+mn-cs"/>
              </a:rPr>
              <a:t>SEVEN QUESTIONS TO DISMANTLE THE NARRATIVE</a:t>
            </a:r>
          </a:p>
        </p:txBody>
      </p:sp>
      <p:sp>
        <p:nvSpPr>
          <p:cNvPr id="11" name="P"/>
          <p:cNvSpPr/>
          <p:nvPr/>
        </p:nvSpPr>
        <p:spPr>
          <a:xfrm>
            <a:off x="548640" y="4114800"/>
            <a:ext cx="5440680" cy="2194560"/>
          </a:xfrm>
          <a:prstGeom prst="roundRect">
            <a:avLst>
              <a:gd name="adj" fmla="val 6000"/>
            </a:avLst>
          </a:prstGeom>
          <a:solidFill>
            <a:srgbClr val="0A3D56"/>
          </a:solidFill>
          <a:ln w="12700">
            <a:solidFill>
              <a:srgbClr val="0D5070"/>
            </a:solidFill>
          </a:ln>
          <a:effectLst/>
        </p:spPr>
        <p:style>
          <a:lnRef idx="1">
            <a:schemeClr val="accent1"/>
          </a:lnRef>
          <a:fillRef idx="3">
            <a:schemeClr val="accent1"/>
          </a:fillRef>
          <a:effectRef idx="2">
            <a:schemeClr val="accent1"/>
          </a:effectRef>
          <a:fontRef idx="minor">
            <a:schemeClr val="lt1"/>
          </a:fontRef>
        </p:style>
        <p:txBody>
          <a:bodyPr wrap="square" lIns="274320" tIns="109728" rIns="274320" bIns="109728" rtlCol="0" anchor="ctr"/>
          <a:lstStyle/>
          <a:p>
            <a:pPr marL="0" marR="0" lvl="0" indent="0" algn="l" defTabSz="457200" rtl="0" eaLnBrk="1" fontAlgn="auto" latinLnBrk="0" hangingPunct="1">
              <a:lnSpc>
                <a:spcPct val="100000"/>
              </a:lnSpc>
              <a:spcBef>
                <a:spcPts val="0"/>
              </a:spcBef>
              <a:spcAft>
                <a:spcPts val="900"/>
              </a:spcAft>
              <a:buClrTx/>
              <a:buSzTx/>
              <a:buFontTx/>
              <a:buNone/>
              <a:tabLst/>
              <a:defRPr/>
            </a:pPr>
            <a:r>
              <a:rPr kumimoji="0" sz="1300" b="0" i="0" u="none" strike="noStrike" kern="1200" cap="none" spc="0" normalizeH="0" baseline="0" noProof="0">
                <a:ln>
                  <a:noFill/>
                </a:ln>
                <a:solidFill>
                  <a:srgbClr val="FFFFFF"/>
                </a:solidFill>
                <a:effectLst/>
                <a:uLnTx/>
                <a:uFillTx/>
                <a:latin typeface="Arial"/>
                <a:ea typeface="+mn-ea"/>
                <a:cs typeface="+mn-cs"/>
              </a:rPr>
              <a:t>1.  What story am I telling myself right now?</a:t>
            </a:r>
          </a:p>
          <a:p>
            <a:pPr marL="0" marR="0" lvl="0" indent="0" algn="l" defTabSz="457200" rtl="0" eaLnBrk="1" fontAlgn="auto" latinLnBrk="0" hangingPunct="1">
              <a:lnSpc>
                <a:spcPct val="100000"/>
              </a:lnSpc>
              <a:spcBef>
                <a:spcPts val="0"/>
              </a:spcBef>
              <a:spcAft>
                <a:spcPts val="900"/>
              </a:spcAft>
              <a:buClrTx/>
              <a:buSzTx/>
              <a:buFontTx/>
              <a:buNone/>
              <a:tabLst/>
              <a:defRPr/>
            </a:pPr>
            <a:r>
              <a:rPr kumimoji="0" sz="1300" b="0" i="0" u="none" strike="noStrike" kern="1200" cap="none" spc="0" normalizeH="0" baseline="0" noProof="0">
                <a:ln>
                  <a:noFill/>
                </a:ln>
                <a:solidFill>
                  <a:srgbClr val="FFFFFF"/>
                </a:solidFill>
                <a:effectLst/>
                <a:uLnTx/>
                <a:uFillTx/>
                <a:latin typeface="Arial"/>
                <a:ea typeface="+mn-ea"/>
                <a:cs typeface="+mn-cs"/>
              </a:rPr>
              <a:t>2.  What evidence do I actually have that this story is real?</a:t>
            </a:r>
          </a:p>
          <a:p>
            <a:pPr marL="0" marR="0" lvl="0" indent="0" algn="l" defTabSz="457200" rtl="0" eaLnBrk="1" fontAlgn="auto" latinLnBrk="0" hangingPunct="1">
              <a:lnSpc>
                <a:spcPct val="100000"/>
              </a:lnSpc>
              <a:spcBef>
                <a:spcPts val="0"/>
              </a:spcBef>
              <a:spcAft>
                <a:spcPts val="900"/>
              </a:spcAft>
              <a:buClrTx/>
              <a:buSzTx/>
              <a:buFontTx/>
              <a:buNone/>
              <a:tabLst/>
              <a:defRPr/>
            </a:pPr>
            <a:r>
              <a:rPr kumimoji="0" sz="1300" b="0" i="0" u="none" strike="noStrike" kern="1200" cap="none" spc="0" normalizeH="0" baseline="0" noProof="0">
                <a:ln>
                  <a:noFill/>
                </a:ln>
                <a:solidFill>
                  <a:srgbClr val="FFFFFF"/>
                </a:solidFill>
                <a:effectLst/>
                <a:uLnTx/>
                <a:uFillTx/>
                <a:latin typeface="Arial"/>
                <a:ea typeface="+mn-ea"/>
                <a:cs typeface="+mn-cs"/>
              </a:rPr>
              <a:t>3.  Am I exaggerating? Am I making it bigger than it is?</a:t>
            </a:r>
          </a:p>
          <a:p>
            <a:pPr marL="0" marR="0" lvl="0" indent="0" algn="l" defTabSz="457200" rtl="0" eaLnBrk="1" fontAlgn="auto" latinLnBrk="0" hangingPunct="1">
              <a:lnSpc>
                <a:spcPct val="100000"/>
              </a:lnSpc>
              <a:spcBef>
                <a:spcPts val="0"/>
              </a:spcBef>
              <a:spcAft>
                <a:spcPts val="900"/>
              </a:spcAft>
              <a:buClrTx/>
              <a:buSzTx/>
              <a:buFontTx/>
              <a:buNone/>
              <a:tabLst/>
              <a:defRPr/>
            </a:pPr>
            <a:r>
              <a:rPr kumimoji="0" sz="1300" b="0" i="0" u="none" strike="noStrike" kern="1200" cap="none" spc="0" normalizeH="0" baseline="0" noProof="0">
                <a:ln>
                  <a:noFill/>
                </a:ln>
                <a:solidFill>
                  <a:srgbClr val="FFFFFF"/>
                </a:solidFill>
                <a:effectLst/>
                <a:uLnTx/>
                <a:uFillTx/>
                <a:latin typeface="Arial"/>
                <a:ea typeface="+mn-ea"/>
                <a:cs typeface="+mn-cs"/>
              </a:rPr>
              <a:t>4.  Is there contrary evidence I am ignoring?</a:t>
            </a:r>
          </a:p>
        </p:txBody>
      </p:sp>
      <p:sp>
        <p:nvSpPr>
          <p:cNvPr id="12" name="P"/>
          <p:cNvSpPr/>
          <p:nvPr/>
        </p:nvSpPr>
        <p:spPr>
          <a:xfrm>
            <a:off x="6172200" y="4114800"/>
            <a:ext cx="5440680" cy="2194560"/>
          </a:xfrm>
          <a:prstGeom prst="roundRect">
            <a:avLst>
              <a:gd name="adj" fmla="val 6000"/>
            </a:avLst>
          </a:prstGeom>
          <a:solidFill>
            <a:srgbClr val="0A3D56"/>
          </a:solidFill>
          <a:ln w="12700">
            <a:solidFill>
              <a:srgbClr val="0D5070"/>
            </a:solidFill>
          </a:ln>
          <a:effectLst/>
        </p:spPr>
        <p:style>
          <a:lnRef idx="1">
            <a:schemeClr val="accent1"/>
          </a:lnRef>
          <a:fillRef idx="3">
            <a:schemeClr val="accent1"/>
          </a:fillRef>
          <a:effectRef idx="2">
            <a:schemeClr val="accent1"/>
          </a:effectRef>
          <a:fontRef idx="minor">
            <a:schemeClr val="lt1"/>
          </a:fontRef>
        </p:style>
        <p:txBody>
          <a:bodyPr wrap="square" lIns="274320" tIns="109728" rIns="274320" bIns="109728" rtlCol="0" anchor="ctr"/>
          <a:lstStyle/>
          <a:p>
            <a:pPr marL="0" marR="0" lvl="0" indent="0" algn="l" defTabSz="457200" rtl="0" eaLnBrk="1" fontAlgn="auto" latinLnBrk="0" hangingPunct="1">
              <a:lnSpc>
                <a:spcPct val="100000"/>
              </a:lnSpc>
              <a:spcBef>
                <a:spcPts val="0"/>
              </a:spcBef>
              <a:spcAft>
                <a:spcPts val="900"/>
              </a:spcAft>
              <a:buClrTx/>
              <a:buSzTx/>
              <a:buFontTx/>
              <a:buNone/>
              <a:tabLst/>
              <a:defRPr/>
            </a:pPr>
            <a:r>
              <a:rPr kumimoji="0" sz="1300" b="0" i="0" u="none" strike="noStrike" kern="1200" cap="none" spc="0" normalizeH="0" baseline="0" noProof="0">
                <a:ln>
                  <a:noFill/>
                </a:ln>
                <a:solidFill>
                  <a:srgbClr val="FFFFFF"/>
                </a:solidFill>
                <a:effectLst/>
                <a:uLnTx/>
                <a:uFillTx/>
                <a:latin typeface="Arial"/>
                <a:ea typeface="+mn-ea"/>
                <a:cs typeface="+mn-cs"/>
              </a:rPr>
              <a:t>5.  How many times have I successfully navigated something like this?</a:t>
            </a:r>
          </a:p>
          <a:p>
            <a:pPr marL="0" marR="0" lvl="0" indent="0" algn="l" defTabSz="457200" rtl="0" eaLnBrk="1" fontAlgn="auto" latinLnBrk="0" hangingPunct="1">
              <a:lnSpc>
                <a:spcPct val="100000"/>
              </a:lnSpc>
              <a:spcBef>
                <a:spcPts val="0"/>
              </a:spcBef>
              <a:spcAft>
                <a:spcPts val="900"/>
              </a:spcAft>
              <a:buClrTx/>
              <a:buSzTx/>
              <a:buFontTx/>
              <a:buNone/>
              <a:tabLst/>
              <a:defRPr/>
            </a:pPr>
            <a:r>
              <a:rPr kumimoji="0" sz="1300" b="0" i="0" u="none" strike="noStrike" kern="1200" cap="none" spc="0" normalizeH="0" baseline="0" noProof="0">
                <a:ln>
                  <a:noFill/>
                </a:ln>
                <a:solidFill>
                  <a:srgbClr val="FFFFFF"/>
                </a:solidFill>
                <a:effectLst/>
                <a:uLnTx/>
                <a:uFillTx/>
                <a:latin typeface="Arial"/>
                <a:ea typeface="+mn-ea"/>
                <a:cs typeface="+mn-cs"/>
              </a:rPr>
              <a:t>6.  What mandates am I fulfilling that are not actually mine or real?</a:t>
            </a:r>
          </a:p>
          <a:p>
            <a:pPr marL="0" marR="0" lvl="0" indent="0" algn="l" defTabSz="457200" rtl="0" eaLnBrk="1" fontAlgn="auto" latinLnBrk="0" hangingPunct="1">
              <a:lnSpc>
                <a:spcPct val="100000"/>
              </a:lnSpc>
              <a:spcBef>
                <a:spcPts val="0"/>
              </a:spcBef>
              <a:spcAft>
                <a:spcPts val="900"/>
              </a:spcAft>
              <a:buClrTx/>
              <a:buSzTx/>
              <a:buFontTx/>
              <a:buNone/>
              <a:tabLst/>
              <a:defRPr/>
            </a:pPr>
            <a:r>
              <a:rPr kumimoji="0" sz="1300" b="0" i="0" u="none" strike="noStrike" kern="1200" cap="none" spc="0" normalizeH="0" baseline="0" noProof="0">
                <a:ln>
                  <a:noFill/>
                </a:ln>
                <a:solidFill>
                  <a:srgbClr val="FFFFFF"/>
                </a:solidFill>
                <a:effectLst/>
                <a:uLnTx/>
                <a:uFillTx/>
                <a:latin typeface="Arial"/>
                <a:ea typeface="+mn-ea"/>
                <a:cs typeface="+mn-cs"/>
              </a:rPr>
              <a:t>7.  What would I tell someone I love if they were in exactly my place?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xEl>
                                              <p:pRg st="0" end="0"/>
                                            </p:txEl>
                                          </p:spTgt>
                                        </p:tgtEl>
                                        <p:attrNameLst>
                                          <p:attrName>style.visibility</p:attrName>
                                        </p:attrNameLst>
                                      </p:cBhvr>
                                      <p:to>
                                        <p:strVal val="visible"/>
                                      </p:to>
                                    </p:set>
                                    <p:animEffect transition="in" filter="fade">
                                      <p:cBhvr>
                                        <p:cTn id="17" dur="500"/>
                                        <p:tgtEl>
                                          <p:spTgt spid="11">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xEl>
                                              <p:pRg st="1" end="1"/>
                                            </p:txEl>
                                          </p:spTgt>
                                        </p:tgtEl>
                                        <p:attrNameLst>
                                          <p:attrName>style.visibility</p:attrName>
                                        </p:attrNameLst>
                                      </p:cBhvr>
                                      <p:to>
                                        <p:strVal val="visible"/>
                                      </p:to>
                                    </p:set>
                                    <p:animEffect transition="in" filter="fade">
                                      <p:cBhvr>
                                        <p:cTn id="22" dur="500"/>
                                        <p:tgtEl>
                                          <p:spTgt spid="11">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
                                            <p:txEl>
                                              <p:pRg st="2" end="2"/>
                                            </p:txEl>
                                          </p:spTgt>
                                        </p:tgtEl>
                                        <p:attrNameLst>
                                          <p:attrName>style.visibility</p:attrName>
                                        </p:attrNameLst>
                                      </p:cBhvr>
                                      <p:to>
                                        <p:strVal val="visible"/>
                                      </p:to>
                                    </p:set>
                                    <p:animEffect transition="in" filter="fade">
                                      <p:cBhvr>
                                        <p:cTn id="27" dur="500"/>
                                        <p:tgtEl>
                                          <p:spTgt spid="11">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1">
                                            <p:txEl>
                                              <p:pRg st="3" end="3"/>
                                            </p:txEl>
                                          </p:spTgt>
                                        </p:tgtEl>
                                        <p:attrNameLst>
                                          <p:attrName>style.visibility</p:attrName>
                                        </p:attrNameLst>
                                      </p:cBhvr>
                                      <p:to>
                                        <p:strVal val="visible"/>
                                      </p:to>
                                    </p:set>
                                    <p:animEffect transition="in" filter="fade">
                                      <p:cBhvr>
                                        <p:cTn id="32" dur="500"/>
                                        <p:tgtEl>
                                          <p:spTgt spid="11">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2">
                                            <p:txEl>
                                              <p:pRg st="0" end="0"/>
                                            </p:txEl>
                                          </p:spTgt>
                                        </p:tgtEl>
                                        <p:attrNameLst>
                                          <p:attrName>style.visibility</p:attrName>
                                        </p:attrNameLst>
                                      </p:cBhvr>
                                      <p:to>
                                        <p:strVal val="visible"/>
                                      </p:to>
                                    </p:set>
                                    <p:animEffect transition="in" filter="fade">
                                      <p:cBhvr>
                                        <p:cTn id="37" dur="500"/>
                                        <p:tgtEl>
                                          <p:spTgt spid="12">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2">
                                            <p:txEl>
                                              <p:pRg st="1" end="1"/>
                                            </p:txEl>
                                          </p:spTgt>
                                        </p:tgtEl>
                                        <p:attrNameLst>
                                          <p:attrName>style.visibility</p:attrName>
                                        </p:attrNameLst>
                                      </p:cBhvr>
                                      <p:to>
                                        <p:strVal val="visible"/>
                                      </p:to>
                                    </p:set>
                                    <p:animEffect transition="in" filter="fade">
                                      <p:cBhvr>
                                        <p:cTn id="42" dur="500"/>
                                        <p:tgtEl>
                                          <p:spTgt spid="12">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2">
                                            <p:txEl>
                                              <p:pRg st="2" end="2"/>
                                            </p:txEl>
                                          </p:spTgt>
                                        </p:tgtEl>
                                        <p:attrNameLst>
                                          <p:attrName>style.visibility</p:attrName>
                                        </p:attrNameLst>
                                      </p:cBhvr>
                                      <p:to>
                                        <p:strVal val="visible"/>
                                      </p:to>
                                    </p:set>
                                    <p:animEffect transition="in" filter="fade">
                                      <p:cBhvr>
                                        <p:cTn id="47" dur="500"/>
                                        <p:tgtEl>
                                          <p:spTgt spid="12">
                                            <p:txEl>
                                              <p:pRg st="2" end="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grpId="1" nodeType="clickEffect">
                                  <p:stCondLst>
                                    <p:cond delay="0"/>
                                  </p:stCondLst>
                                  <p:childTnLst>
                                    <p:set>
                                      <p:cBhvr>
                                        <p:cTn id="51" dur="1" fill="hold">
                                          <p:stCondLst>
                                            <p:cond delay="0"/>
                                          </p:stCondLst>
                                        </p:cTn>
                                        <p:tgtEl>
                                          <p:spTgt spid="9"/>
                                        </p:tgtEl>
                                        <p:attrNameLst>
                                          <p:attrName>style.visibility</p:attrName>
                                        </p:attrNameLst>
                                      </p:cBhvr>
                                      <p:to>
                                        <p:strVal val="visible"/>
                                      </p:to>
                                    </p:set>
                                    <p:anim calcmode="lin" valueType="num">
                                      <p:cBhvr additive="base">
                                        <p:cTn id="52" dur="500" fill="hold"/>
                                        <p:tgtEl>
                                          <p:spTgt spid="9"/>
                                        </p:tgtEl>
                                        <p:attrNameLst>
                                          <p:attrName>ppt_x</p:attrName>
                                        </p:attrNameLst>
                                      </p:cBhvr>
                                      <p:tavLst>
                                        <p:tav tm="0">
                                          <p:val>
                                            <p:strVal val="#ppt_x"/>
                                          </p:val>
                                        </p:tav>
                                        <p:tav tm="100000">
                                          <p:val>
                                            <p:strVal val="#ppt_x"/>
                                          </p:val>
                                        </p:tav>
                                      </p:tavLst>
                                    </p:anim>
                                    <p:anim calcmode="lin" valueType="num">
                                      <p:cBhvr additive="base">
                                        <p:cTn id="53"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1" animBg="1"/>
      <p:bldP spid="11" grpId="0" build="p"/>
      <p:bldP spid="12"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21F2F"/>
        </a:solidFill>
        <a:effectLst/>
      </p:bgPr>
    </p:bg>
    <p:spTree>
      <p:nvGrpSpPr>
        <p:cNvPr id="1" name=""/>
        <p:cNvGrpSpPr/>
        <p:nvPr/>
      </p:nvGrpSpPr>
      <p:grpSpPr>
        <a:xfrm>
          <a:off x="0" y="0"/>
          <a:ext cx="0" cy="0"/>
          <a:chOff x="0" y="0"/>
          <a:chExt cx="0" cy="0"/>
        </a:xfrm>
      </p:grpSpPr>
      <p:sp>
        <p:nvSpPr>
          <p:cNvPr id="2" name="static"/>
          <p:cNvSpPr txBox="1"/>
          <p:nvPr/>
        </p:nvSpPr>
        <p:spPr>
          <a:xfrm>
            <a:off x="365760" y="548640"/>
            <a:ext cx="5486400" cy="2286000"/>
          </a:xfrm>
          <a:prstGeom prst="rect">
            <a:avLst/>
          </a:prstGeom>
          <a:noFill/>
        </p:spPr>
        <p:txBody>
          <a:bodyPr wrap="square" lIns="45720" tIns="27432" rIns="45720" bIns="27432" anchor="t">
            <a:spAutoFit/>
          </a:bodyPr>
          <a:lstStyle/>
          <a:p>
            <a:pPr algn="l">
              <a:spcAft>
                <a:spcPts val="600"/>
              </a:spcAft>
            </a:pPr>
            <a:r>
              <a:rPr sz="9600" b="1" i="0">
                <a:solidFill>
                  <a:srgbClr val="0D4A6A"/>
                </a:solidFill>
                <a:latin typeface="Arial"/>
              </a:rPr>
              <a:t>02</a:t>
            </a:r>
          </a:p>
        </p:txBody>
      </p:sp>
      <p:sp>
        <p:nvSpPr>
          <p:cNvPr id="3" name="static"/>
          <p:cNvSpPr txBox="1"/>
          <p:nvPr/>
        </p:nvSpPr>
        <p:spPr>
          <a:xfrm>
            <a:off x="502920" y="2560320"/>
            <a:ext cx="10058400" cy="193899"/>
          </a:xfrm>
          <a:prstGeom prst="rect">
            <a:avLst/>
          </a:prstGeom>
          <a:noFill/>
        </p:spPr>
        <p:txBody>
          <a:bodyPr wrap="square" lIns="45720" tIns="27432" rIns="45720" bIns="27432" anchor="t">
            <a:spAutoFit/>
          </a:bodyPr>
          <a:lstStyle/>
          <a:p>
            <a:pPr algn="l">
              <a:spcAft>
                <a:spcPts val="600"/>
              </a:spcAft>
            </a:pPr>
            <a:r>
              <a:rPr sz="900" b="1" i="0" dirty="0">
                <a:solidFill>
                  <a:srgbClr val="63DF4E"/>
                </a:solidFill>
                <a:latin typeface="Arial"/>
              </a:rPr>
              <a:t>PART 2 </a:t>
            </a:r>
          </a:p>
        </p:txBody>
      </p:sp>
      <p:sp>
        <p:nvSpPr>
          <p:cNvPr id="4" name="static"/>
          <p:cNvSpPr txBox="1"/>
          <p:nvPr/>
        </p:nvSpPr>
        <p:spPr>
          <a:xfrm>
            <a:off x="502920" y="2880360"/>
            <a:ext cx="10515600" cy="1463040"/>
          </a:xfrm>
          <a:prstGeom prst="rect">
            <a:avLst/>
          </a:prstGeom>
          <a:noFill/>
        </p:spPr>
        <p:txBody>
          <a:bodyPr wrap="square" lIns="45720" tIns="27432" rIns="45720" bIns="27432" anchor="t">
            <a:spAutoFit/>
          </a:bodyPr>
          <a:lstStyle/>
          <a:p>
            <a:pPr algn="l">
              <a:spcAft>
                <a:spcPts val="600"/>
              </a:spcAft>
            </a:pPr>
            <a:r>
              <a:rPr sz="3600" b="1" i="0">
                <a:solidFill>
                  <a:srgbClr val="FFFFFF"/>
                </a:solidFill>
                <a:latin typeface="Arial"/>
              </a:rPr>
              <a:t>Transferable skills</a:t>
            </a:r>
          </a:p>
        </p:txBody>
      </p:sp>
      <p:sp>
        <p:nvSpPr>
          <p:cNvPr id="5" name="static"/>
          <p:cNvSpPr txBox="1"/>
          <p:nvPr/>
        </p:nvSpPr>
        <p:spPr>
          <a:xfrm>
            <a:off x="365760" y="6446520"/>
            <a:ext cx="6400800" cy="274320"/>
          </a:xfrm>
          <a:prstGeom prst="rect">
            <a:avLst/>
          </a:prstGeom>
          <a:noFill/>
        </p:spPr>
        <p:txBody>
          <a:bodyPr wrap="square" lIns="45720" tIns="27432" rIns="45720" bIns="27432" anchor="t">
            <a:spAutoFit/>
          </a:bodyPr>
          <a:lstStyle/>
          <a:p>
            <a:pPr algn="l">
              <a:spcAft>
                <a:spcPts val="600"/>
              </a:spcAft>
            </a:pPr>
            <a:r>
              <a:rPr sz="900" b="0" i="0">
                <a:solidFill>
                  <a:srgbClr val="4A6070"/>
                </a:solidFill>
                <a:latin typeface="Arial"/>
              </a:rPr>
              <a:t>Your Background Is Your Superpower</a:t>
            </a:r>
          </a:p>
        </p:txBody>
      </p:sp>
      <p:sp>
        <p:nvSpPr>
          <p:cNvPr id="6" name="static"/>
          <p:cNvSpPr txBox="1"/>
          <p:nvPr/>
        </p:nvSpPr>
        <p:spPr>
          <a:xfrm>
            <a:off x="10789920" y="6446520"/>
            <a:ext cx="1188720" cy="274320"/>
          </a:xfrm>
          <a:prstGeom prst="rect">
            <a:avLst/>
          </a:prstGeom>
          <a:noFill/>
        </p:spPr>
        <p:txBody>
          <a:bodyPr wrap="square" lIns="45720" tIns="27432" rIns="45720" bIns="27432" anchor="t">
            <a:spAutoFit/>
          </a:bodyPr>
          <a:lstStyle/>
          <a:p>
            <a:pPr algn="r">
              <a:spcAft>
                <a:spcPts val="600"/>
              </a:spcAft>
            </a:pPr>
            <a:r>
              <a:rPr sz="900" b="1" i="0">
                <a:solidFill>
                  <a:srgbClr val="63DF4E"/>
                </a:solidFill>
                <a:latin typeface="Arial"/>
              </a:rPr>
              <a:t>10 / 28</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32D42"/>
        </a:solidFill>
        <a:effectLst/>
      </p:bgPr>
    </p:bg>
    <p:spTree>
      <p:nvGrpSpPr>
        <p:cNvPr id="1" name=""/>
        <p:cNvGrpSpPr/>
        <p:nvPr/>
      </p:nvGrpSpPr>
      <p:grpSpPr>
        <a:xfrm>
          <a:off x="0" y="0"/>
          <a:ext cx="0" cy="0"/>
          <a:chOff x="0" y="0"/>
          <a:chExt cx="0" cy="0"/>
        </a:xfrm>
      </p:grpSpPr>
      <p:sp>
        <p:nvSpPr>
          <p:cNvPr id="2" name="static"/>
          <p:cNvSpPr txBox="1"/>
          <p:nvPr/>
        </p:nvSpPr>
        <p:spPr>
          <a:xfrm>
            <a:off x="502920" y="347472"/>
            <a:ext cx="11155680" cy="228600"/>
          </a:xfrm>
          <a:prstGeom prst="rect">
            <a:avLst/>
          </a:prstGeom>
          <a:noFill/>
        </p:spPr>
        <p:txBody>
          <a:bodyPr wrap="square" lIns="45720" tIns="27432" rIns="45720" bIns="27432" anchor="t">
            <a:spAutoFit/>
          </a:bodyPr>
          <a:lstStyle/>
          <a:p>
            <a:pPr algn="l">
              <a:spcAft>
                <a:spcPts val="600"/>
              </a:spcAft>
            </a:pPr>
            <a:r>
              <a:rPr sz="900" b="1" i="0">
                <a:solidFill>
                  <a:srgbClr val="63DF4E"/>
                </a:solidFill>
                <a:latin typeface="Arial"/>
              </a:rPr>
              <a:t>PART 2</a:t>
            </a:r>
          </a:p>
        </p:txBody>
      </p:sp>
      <p:sp>
        <p:nvSpPr>
          <p:cNvPr id="3" name="static"/>
          <p:cNvSpPr txBox="1"/>
          <p:nvPr/>
        </p:nvSpPr>
        <p:spPr>
          <a:xfrm>
            <a:off x="457200" y="566928"/>
            <a:ext cx="11247120" cy="685800"/>
          </a:xfrm>
          <a:prstGeom prst="rect">
            <a:avLst/>
          </a:prstGeom>
          <a:noFill/>
        </p:spPr>
        <p:txBody>
          <a:bodyPr wrap="square" lIns="45720" tIns="27432" rIns="45720" bIns="27432" anchor="t">
            <a:spAutoFit/>
          </a:bodyPr>
          <a:lstStyle/>
          <a:p>
            <a:pPr algn="l">
              <a:spcAft>
                <a:spcPts val="600"/>
              </a:spcAft>
            </a:pPr>
            <a:r>
              <a:rPr sz="2800" b="1" i="0">
                <a:solidFill>
                  <a:srgbClr val="FFFFFF"/>
                </a:solidFill>
                <a:latin typeface="Arial"/>
              </a:rPr>
              <a:t>The skills blind spot</a:t>
            </a:r>
          </a:p>
        </p:txBody>
      </p:sp>
      <p:sp>
        <p:nvSpPr>
          <p:cNvPr id="4" name="static"/>
          <p:cNvSpPr txBox="1"/>
          <p:nvPr/>
        </p:nvSpPr>
        <p:spPr>
          <a:xfrm>
            <a:off x="502920" y="1207008"/>
            <a:ext cx="11155680" cy="365760"/>
          </a:xfrm>
          <a:prstGeom prst="rect">
            <a:avLst/>
          </a:prstGeom>
          <a:noFill/>
        </p:spPr>
        <p:txBody>
          <a:bodyPr wrap="square" lIns="45720" tIns="27432" rIns="45720" bIns="27432" anchor="t">
            <a:spAutoFit/>
          </a:bodyPr>
          <a:lstStyle/>
          <a:p>
            <a:pPr algn="l">
              <a:spcAft>
                <a:spcPts val="600"/>
              </a:spcAft>
            </a:pPr>
            <a:r>
              <a:rPr sz="1300" b="0" i="0">
                <a:solidFill>
                  <a:srgbClr val="9ABCCC"/>
                </a:solidFill>
                <a:latin typeface="Arial"/>
              </a:rPr>
              <a:t>The voice that says 'I do not belong' also says 'I do not have the experience'</a:t>
            </a:r>
          </a:p>
        </p:txBody>
      </p:sp>
      <p:sp>
        <p:nvSpPr>
          <p:cNvPr id="5" name="static"/>
          <p:cNvSpPr txBox="1"/>
          <p:nvPr/>
        </p:nvSpPr>
        <p:spPr>
          <a:xfrm>
            <a:off x="365760" y="6446520"/>
            <a:ext cx="6400800" cy="274320"/>
          </a:xfrm>
          <a:prstGeom prst="rect">
            <a:avLst/>
          </a:prstGeom>
          <a:noFill/>
        </p:spPr>
        <p:txBody>
          <a:bodyPr wrap="square" lIns="45720" tIns="27432" rIns="45720" bIns="27432" anchor="t">
            <a:spAutoFit/>
          </a:bodyPr>
          <a:lstStyle/>
          <a:p>
            <a:pPr algn="l">
              <a:spcAft>
                <a:spcPts val="600"/>
              </a:spcAft>
            </a:pPr>
            <a:r>
              <a:rPr sz="900" b="0" i="0">
                <a:solidFill>
                  <a:srgbClr val="4A6070"/>
                </a:solidFill>
                <a:latin typeface="Arial"/>
              </a:rPr>
              <a:t>Your Background Is Your Superpower</a:t>
            </a:r>
          </a:p>
        </p:txBody>
      </p:sp>
      <p:sp>
        <p:nvSpPr>
          <p:cNvPr id="6" name="static"/>
          <p:cNvSpPr txBox="1"/>
          <p:nvPr/>
        </p:nvSpPr>
        <p:spPr>
          <a:xfrm>
            <a:off x="10789920" y="6446520"/>
            <a:ext cx="1188720" cy="274320"/>
          </a:xfrm>
          <a:prstGeom prst="rect">
            <a:avLst/>
          </a:prstGeom>
          <a:noFill/>
        </p:spPr>
        <p:txBody>
          <a:bodyPr wrap="square" lIns="45720" tIns="27432" rIns="45720" bIns="27432" anchor="t">
            <a:spAutoFit/>
          </a:bodyPr>
          <a:lstStyle/>
          <a:p>
            <a:pPr algn="r">
              <a:spcAft>
                <a:spcPts val="600"/>
              </a:spcAft>
            </a:pPr>
            <a:r>
              <a:rPr sz="900" b="1" i="0">
                <a:solidFill>
                  <a:srgbClr val="63DF4E"/>
                </a:solidFill>
                <a:latin typeface="Arial"/>
              </a:rPr>
              <a:t>11 / 28</a:t>
            </a:r>
          </a:p>
        </p:txBody>
      </p:sp>
      <p:sp>
        <p:nvSpPr>
          <p:cNvPr id="7" name="S"/>
          <p:cNvSpPr/>
          <p:nvPr/>
        </p:nvSpPr>
        <p:spPr>
          <a:xfrm>
            <a:off x="563880" y="2349331"/>
            <a:ext cx="11064240" cy="1371600"/>
          </a:xfrm>
          <a:prstGeom prst="roundRect">
            <a:avLst>
              <a:gd name="adj" fmla="val 6000"/>
            </a:avLst>
          </a:prstGeom>
          <a:solidFill>
            <a:srgbClr val="0A3D56"/>
          </a:solidFill>
          <a:ln w="12700">
            <a:solidFill>
              <a:srgbClr val="0D5070"/>
            </a:solidFill>
          </a:ln>
          <a:effectLst/>
        </p:spPr>
        <p:style>
          <a:lnRef idx="1">
            <a:schemeClr val="accent1"/>
          </a:lnRef>
          <a:fillRef idx="3">
            <a:schemeClr val="accent1"/>
          </a:fillRef>
          <a:effectRef idx="2">
            <a:schemeClr val="accent1"/>
          </a:effectRef>
          <a:fontRef idx="minor">
            <a:schemeClr val="lt1"/>
          </a:fontRef>
        </p:style>
        <p:txBody>
          <a:bodyPr wrap="square" lIns="274320" tIns="109728" rIns="274320" bIns="109728" rtlCol="0" anchor="ctr"/>
          <a:lstStyle/>
          <a:p>
            <a:pPr algn="l">
              <a:spcAft>
                <a:spcPts val="600"/>
              </a:spcAft>
            </a:pPr>
            <a:r>
              <a:rPr sz="2400" b="0" i="0" dirty="0">
                <a:solidFill>
                  <a:srgbClr val="FFFFFF"/>
                </a:solidFill>
                <a:latin typeface="Arial"/>
              </a:rPr>
              <a:t>A project manager manages projects. A chef cooks. But the real question is which problems the role required you to solve every day.</a:t>
            </a:r>
          </a:p>
        </p:txBody>
      </p:sp>
      <p:sp>
        <p:nvSpPr>
          <p:cNvPr id="8" name="S"/>
          <p:cNvSpPr/>
          <p:nvPr/>
        </p:nvSpPr>
        <p:spPr>
          <a:xfrm>
            <a:off x="563880" y="3949531"/>
            <a:ext cx="11064240" cy="1097280"/>
          </a:xfrm>
          <a:prstGeom prst="roundRect">
            <a:avLst>
              <a:gd name="adj" fmla="val 6000"/>
            </a:avLst>
          </a:prstGeom>
          <a:solidFill>
            <a:srgbClr val="0A3D56"/>
          </a:solidFill>
          <a:ln w="12700">
            <a:solidFill>
              <a:srgbClr val="0D5070"/>
            </a:solidFill>
          </a:ln>
          <a:effectLst/>
        </p:spPr>
        <p:style>
          <a:lnRef idx="1">
            <a:schemeClr val="accent1"/>
          </a:lnRef>
          <a:fillRef idx="3">
            <a:schemeClr val="accent1"/>
          </a:fillRef>
          <a:effectRef idx="2">
            <a:schemeClr val="accent1"/>
          </a:effectRef>
          <a:fontRef idx="minor">
            <a:schemeClr val="lt1"/>
          </a:fontRef>
        </p:style>
        <p:txBody>
          <a:bodyPr wrap="square" lIns="274320" tIns="109728" rIns="274320" bIns="109728" rtlCol="0" anchor="ctr"/>
          <a:lstStyle/>
          <a:p>
            <a:pPr algn="l">
              <a:spcAft>
                <a:spcPts val="600"/>
              </a:spcAft>
            </a:pPr>
            <a:r>
              <a:rPr sz="2400" b="0" i="0" dirty="0">
                <a:solidFill>
                  <a:srgbClr val="9ABCCC"/>
                </a:solidFill>
                <a:latin typeface="Arial"/>
              </a:rPr>
              <a:t>When you judge experience by the problems solved instead of the titles held, transferable skills become visible.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32D42"/>
        </a:solidFill>
        <a:effectLst/>
      </p:bgPr>
    </p:bg>
    <p:spTree>
      <p:nvGrpSpPr>
        <p:cNvPr id="1" name=""/>
        <p:cNvGrpSpPr/>
        <p:nvPr/>
      </p:nvGrpSpPr>
      <p:grpSpPr>
        <a:xfrm>
          <a:off x="0" y="0"/>
          <a:ext cx="0" cy="0"/>
          <a:chOff x="0" y="0"/>
          <a:chExt cx="0" cy="0"/>
        </a:xfrm>
      </p:grpSpPr>
      <p:sp>
        <p:nvSpPr>
          <p:cNvPr id="2" name="static"/>
          <p:cNvSpPr txBox="1"/>
          <p:nvPr/>
        </p:nvSpPr>
        <p:spPr>
          <a:xfrm>
            <a:off x="502920" y="347472"/>
            <a:ext cx="11155680" cy="228600"/>
          </a:xfrm>
          <a:prstGeom prst="rect">
            <a:avLst/>
          </a:prstGeom>
          <a:noFill/>
        </p:spPr>
        <p:txBody>
          <a:bodyPr wrap="square" lIns="45720" tIns="27432" rIns="45720" bIns="27432" anchor="t">
            <a:spAutoFit/>
          </a:bodyPr>
          <a:lstStyle/>
          <a:p>
            <a:pPr algn="l">
              <a:spcAft>
                <a:spcPts val="600"/>
              </a:spcAft>
            </a:pPr>
            <a:r>
              <a:rPr sz="900" b="1" i="0">
                <a:solidFill>
                  <a:srgbClr val="63DF4E"/>
                </a:solidFill>
                <a:latin typeface="Arial"/>
              </a:rPr>
              <a:t>PART 2</a:t>
            </a:r>
          </a:p>
        </p:txBody>
      </p:sp>
      <p:sp>
        <p:nvSpPr>
          <p:cNvPr id="3" name="static"/>
          <p:cNvSpPr txBox="1"/>
          <p:nvPr/>
        </p:nvSpPr>
        <p:spPr>
          <a:xfrm>
            <a:off x="457200" y="566928"/>
            <a:ext cx="11247120" cy="685800"/>
          </a:xfrm>
          <a:prstGeom prst="rect">
            <a:avLst/>
          </a:prstGeom>
          <a:noFill/>
        </p:spPr>
        <p:txBody>
          <a:bodyPr wrap="square" lIns="45720" tIns="27432" rIns="45720" bIns="27432" anchor="t">
            <a:spAutoFit/>
          </a:bodyPr>
          <a:lstStyle/>
          <a:p>
            <a:pPr algn="l">
              <a:spcAft>
                <a:spcPts val="600"/>
              </a:spcAft>
            </a:pPr>
            <a:r>
              <a:rPr sz="2800" b="1" i="0">
                <a:solidFill>
                  <a:srgbClr val="FFFFFF"/>
                </a:solidFill>
                <a:latin typeface="Arial"/>
              </a:rPr>
              <a:t>The three-lens framework</a:t>
            </a:r>
          </a:p>
        </p:txBody>
      </p:sp>
      <p:sp>
        <p:nvSpPr>
          <p:cNvPr id="4" name="static"/>
          <p:cNvSpPr txBox="1"/>
          <p:nvPr/>
        </p:nvSpPr>
        <p:spPr>
          <a:xfrm>
            <a:off x="502920" y="1207008"/>
            <a:ext cx="11155680" cy="365760"/>
          </a:xfrm>
          <a:prstGeom prst="rect">
            <a:avLst/>
          </a:prstGeom>
          <a:noFill/>
        </p:spPr>
        <p:txBody>
          <a:bodyPr wrap="square" lIns="45720" tIns="27432" rIns="45720" bIns="27432" anchor="t">
            <a:spAutoFit/>
          </a:bodyPr>
          <a:lstStyle/>
          <a:p>
            <a:pPr algn="l">
              <a:spcAft>
                <a:spcPts val="600"/>
              </a:spcAft>
            </a:pPr>
            <a:r>
              <a:rPr sz="1300" b="0" i="0">
                <a:solidFill>
                  <a:srgbClr val="9ABCCC"/>
                </a:solidFill>
                <a:latin typeface="Arial"/>
              </a:rPr>
              <a:t>Apply these to any role: a job, caregiving, volunteering, a side business, or a sport</a:t>
            </a:r>
          </a:p>
        </p:txBody>
      </p:sp>
      <p:sp>
        <p:nvSpPr>
          <p:cNvPr id="5" name="static"/>
          <p:cNvSpPr txBox="1"/>
          <p:nvPr/>
        </p:nvSpPr>
        <p:spPr>
          <a:xfrm>
            <a:off x="365760" y="6446520"/>
            <a:ext cx="6400800" cy="274320"/>
          </a:xfrm>
          <a:prstGeom prst="rect">
            <a:avLst/>
          </a:prstGeom>
          <a:noFill/>
        </p:spPr>
        <p:txBody>
          <a:bodyPr wrap="square" lIns="45720" tIns="27432" rIns="45720" bIns="27432" anchor="t">
            <a:spAutoFit/>
          </a:bodyPr>
          <a:lstStyle/>
          <a:p>
            <a:pPr algn="l">
              <a:spcAft>
                <a:spcPts val="600"/>
              </a:spcAft>
            </a:pPr>
            <a:r>
              <a:rPr sz="900" b="0" i="0">
                <a:solidFill>
                  <a:srgbClr val="4A6070"/>
                </a:solidFill>
                <a:latin typeface="Arial"/>
              </a:rPr>
              <a:t>Your Background Is Your Superpower</a:t>
            </a:r>
          </a:p>
        </p:txBody>
      </p:sp>
      <p:sp>
        <p:nvSpPr>
          <p:cNvPr id="6" name="static"/>
          <p:cNvSpPr txBox="1"/>
          <p:nvPr/>
        </p:nvSpPr>
        <p:spPr>
          <a:xfrm>
            <a:off x="10789920" y="6446520"/>
            <a:ext cx="1188720" cy="274320"/>
          </a:xfrm>
          <a:prstGeom prst="rect">
            <a:avLst/>
          </a:prstGeom>
          <a:noFill/>
        </p:spPr>
        <p:txBody>
          <a:bodyPr wrap="square" lIns="45720" tIns="27432" rIns="45720" bIns="27432" anchor="t">
            <a:spAutoFit/>
          </a:bodyPr>
          <a:lstStyle/>
          <a:p>
            <a:pPr algn="r">
              <a:spcAft>
                <a:spcPts val="600"/>
              </a:spcAft>
            </a:pPr>
            <a:r>
              <a:rPr sz="900" b="1" i="0">
                <a:solidFill>
                  <a:srgbClr val="63DF4E"/>
                </a:solidFill>
                <a:latin typeface="Arial"/>
              </a:rPr>
              <a:t>12 / 28</a:t>
            </a:r>
          </a:p>
        </p:txBody>
      </p:sp>
      <p:sp>
        <p:nvSpPr>
          <p:cNvPr id="7" name="S"/>
          <p:cNvSpPr/>
          <p:nvPr/>
        </p:nvSpPr>
        <p:spPr>
          <a:xfrm>
            <a:off x="548640" y="1828800"/>
            <a:ext cx="3566160" cy="4023360"/>
          </a:xfrm>
          <a:prstGeom prst="roundRect">
            <a:avLst>
              <a:gd name="adj" fmla="val 6000"/>
            </a:avLst>
          </a:prstGeom>
          <a:solidFill>
            <a:srgbClr val="0A3D56"/>
          </a:solidFill>
          <a:ln w="12700">
            <a:solidFill>
              <a:srgbClr val="0D5070"/>
            </a:solidFill>
          </a:ln>
          <a:effectLst/>
        </p:spPr>
        <p:style>
          <a:lnRef idx="1">
            <a:schemeClr val="accent1"/>
          </a:lnRef>
          <a:fillRef idx="3">
            <a:schemeClr val="accent1"/>
          </a:fillRef>
          <a:effectRef idx="2">
            <a:schemeClr val="accent1"/>
          </a:effectRef>
          <a:fontRef idx="minor">
            <a:schemeClr val="lt1"/>
          </a:fontRef>
        </p:style>
        <p:txBody>
          <a:bodyPr wrap="square" lIns="237744" tIns="109728" rIns="237744" bIns="109728" rtlCol="0" anchor="t"/>
          <a:lstStyle/>
          <a:p>
            <a:pPr algn="l">
              <a:spcAft>
                <a:spcPts val="1400"/>
              </a:spcAft>
            </a:pPr>
            <a:r>
              <a:rPr sz="1100" b="1" i="0" dirty="0">
                <a:solidFill>
                  <a:srgbClr val="63DF4E"/>
                </a:solidFill>
                <a:latin typeface="Arial"/>
              </a:rPr>
              <a:t>LENS 1: OPERATIONAL</a:t>
            </a:r>
          </a:p>
          <a:p>
            <a:pPr algn="l">
              <a:spcAft>
                <a:spcPts val="1400"/>
              </a:spcAft>
            </a:pPr>
            <a:r>
              <a:rPr sz="2800" b="1" i="0" dirty="0">
                <a:solidFill>
                  <a:srgbClr val="FFFFFF"/>
                </a:solidFill>
                <a:latin typeface="Arial"/>
              </a:rPr>
              <a:t>What did I keep running?</a:t>
            </a:r>
          </a:p>
          <a:p>
            <a:pPr algn="l">
              <a:spcAft>
                <a:spcPts val="600"/>
              </a:spcAft>
            </a:pPr>
            <a:r>
              <a:rPr sz="1600" b="0" i="0" dirty="0">
                <a:solidFill>
                  <a:srgbClr val="8AACBC"/>
                </a:solidFill>
                <a:latin typeface="Arial"/>
              </a:rPr>
              <a:t>Process, logistics, quality, execution under pressure</a:t>
            </a:r>
          </a:p>
        </p:txBody>
      </p:sp>
      <p:sp>
        <p:nvSpPr>
          <p:cNvPr id="8" name="S"/>
          <p:cNvSpPr/>
          <p:nvPr/>
        </p:nvSpPr>
        <p:spPr>
          <a:xfrm>
            <a:off x="4297679" y="1828800"/>
            <a:ext cx="3566160" cy="4023360"/>
          </a:xfrm>
          <a:prstGeom prst="roundRect">
            <a:avLst>
              <a:gd name="adj" fmla="val 6000"/>
            </a:avLst>
          </a:prstGeom>
          <a:solidFill>
            <a:srgbClr val="0A3D56"/>
          </a:solidFill>
          <a:ln w="12700">
            <a:solidFill>
              <a:srgbClr val="0D5070"/>
            </a:solidFill>
          </a:ln>
          <a:effectLst/>
        </p:spPr>
        <p:style>
          <a:lnRef idx="1">
            <a:schemeClr val="accent1"/>
          </a:lnRef>
          <a:fillRef idx="3">
            <a:schemeClr val="accent1"/>
          </a:fillRef>
          <a:effectRef idx="2">
            <a:schemeClr val="accent1"/>
          </a:effectRef>
          <a:fontRef idx="minor">
            <a:schemeClr val="lt1"/>
          </a:fontRef>
        </p:style>
        <p:txBody>
          <a:bodyPr wrap="square" lIns="237744" tIns="109728" rIns="237744" bIns="109728" rtlCol="0" anchor="t"/>
          <a:lstStyle/>
          <a:p>
            <a:pPr algn="l">
              <a:spcAft>
                <a:spcPts val="1400"/>
              </a:spcAft>
            </a:pPr>
            <a:r>
              <a:rPr sz="1100" b="1" i="0" dirty="0">
                <a:solidFill>
                  <a:srgbClr val="63DF4E"/>
                </a:solidFill>
                <a:latin typeface="Arial"/>
              </a:rPr>
              <a:t>LENS 2: PEOPLE</a:t>
            </a:r>
          </a:p>
          <a:p>
            <a:pPr algn="l">
              <a:spcAft>
                <a:spcPts val="1400"/>
              </a:spcAft>
            </a:pPr>
            <a:r>
              <a:rPr sz="2800" b="1" i="0" dirty="0">
                <a:solidFill>
                  <a:srgbClr val="FFFFFF"/>
                </a:solidFill>
                <a:latin typeface="Arial"/>
              </a:rPr>
              <a:t>Whose behavior or performance did I influence?</a:t>
            </a:r>
          </a:p>
          <a:p>
            <a:pPr algn="l">
              <a:spcAft>
                <a:spcPts val="600"/>
              </a:spcAft>
            </a:pPr>
            <a:r>
              <a:rPr sz="1600" b="0" i="0" dirty="0">
                <a:solidFill>
                  <a:srgbClr val="8AACBC"/>
                </a:solidFill>
                <a:latin typeface="Arial"/>
              </a:rPr>
              <a:t>Coaching, conflict resolution, trust, communication</a:t>
            </a:r>
          </a:p>
        </p:txBody>
      </p:sp>
      <p:sp>
        <p:nvSpPr>
          <p:cNvPr id="9" name="S"/>
          <p:cNvSpPr/>
          <p:nvPr/>
        </p:nvSpPr>
        <p:spPr>
          <a:xfrm>
            <a:off x="8046719" y="1828800"/>
            <a:ext cx="3566160" cy="4023360"/>
          </a:xfrm>
          <a:prstGeom prst="roundRect">
            <a:avLst>
              <a:gd name="adj" fmla="val 6000"/>
            </a:avLst>
          </a:prstGeom>
          <a:solidFill>
            <a:srgbClr val="0A3D56"/>
          </a:solidFill>
          <a:ln w="12700">
            <a:solidFill>
              <a:srgbClr val="0D5070"/>
            </a:solidFill>
          </a:ln>
          <a:effectLst/>
        </p:spPr>
        <p:style>
          <a:lnRef idx="1">
            <a:schemeClr val="accent1"/>
          </a:lnRef>
          <a:fillRef idx="3">
            <a:schemeClr val="accent1"/>
          </a:fillRef>
          <a:effectRef idx="2">
            <a:schemeClr val="accent1"/>
          </a:effectRef>
          <a:fontRef idx="minor">
            <a:schemeClr val="lt1"/>
          </a:fontRef>
        </p:style>
        <p:txBody>
          <a:bodyPr wrap="square" lIns="237744" tIns="109728" rIns="237744" bIns="109728" rtlCol="0" anchor="t"/>
          <a:lstStyle/>
          <a:p>
            <a:pPr algn="l">
              <a:spcAft>
                <a:spcPts val="1400"/>
              </a:spcAft>
            </a:pPr>
            <a:r>
              <a:rPr sz="1100" b="1" i="0">
                <a:solidFill>
                  <a:srgbClr val="63DF4E"/>
                </a:solidFill>
                <a:latin typeface="Arial"/>
              </a:rPr>
              <a:t>LENS 3: RISK AND JUDGMENT</a:t>
            </a:r>
          </a:p>
          <a:p>
            <a:pPr algn="l">
              <a:spcAft>
                <a:spcPts val="1400"/>
              </a:spcAft>
            </a:pPr>
            <a:r>
              <a:rPr sz="2800" b="1" i="0">
                <a:solidFill>
                  <a:srgbClr val="FFFFFF"/>
                </a:solidFill>
                <a:latin typeface="Arial"/>
              </a:rPr>
              <a:t>What broke, and what did I do about it?</a:t>
            </a:r>
          </a:p>
          <a:p>
            <a:pPr algn="l">
              <a:spcAft>
                <a:spcPts val="600"/>
              </a:spcAft>
            </a:pPr>
            <a:r>
              <a:rPr sz="1600" b="0" i="0">
                <a:solidFill>
                  <a:srgbClr val="8AACBC"/>
                </a:solidFill>
                <a:latin typeface="Arial"/>
              </a:rPr>
              <a:t>Problem-solving, escalation, decisions under ambiguity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32D42"/>
        </a:solidFill>
        <a:effectLst/>
      </p:bgPr>
    </p:bg>
    <p:spTree>
      <p:nvGrpSpPr>
        <p:cNvPr id="1" name=""/>
        <p:cNvGrpSpPr/>
        <p:nvPr/>
      </p:nvGrpSpPr>
      <p:grpSpPr>
        <a:xfrm>
          <a:off x="0" y="0"/>
          <a:ext cx="0" cy="0"/>
          <a:chOff x="0" y="0"/>
          <a:chExt cx="0" cy="0"/>
        </a:xfrm>
      </p:grpSpPr>
      <p:sp>
        <p:nvSpPr>
          <p:cNvPr id="2" name="static"/>
          <p:cNvSpPr txBox="1"/>
          <p:nvPr/>
        </p:nvSpPr>
        <p:spPr>
          <a:xfrm>
            <a:off x="502920" y="347472"/>
            <a:ext cx="11155680" cy="228600"/>
          </a:xfrm>
          <a:prstGeom prst="rect">
            <a:avLst/>
          </a:prstGeom>
          <a:noFill/>
        </p:spPr>
        <p:txBody>
          <a:bodyPr wrap="square" lIns="45720" tIns="27432" rIns="45720" bIns="27432" anchor="t">
            <a:spAutoFit/>
          </a:bodyPr>
          <a:lstStyle/>
          <a:p>
            <a:pPr algn="l">
              <a:spcAft>
                <a:spcPts val="600"/>
              </a:spcAft>
            </a:pPr>
            <a:r>
              <a:rPr sz="900" b="1" i="0">
                <a:solidFill>
                  <a:srgbClr val="63DF4E"/>
                </a:solidFill>
                <a:latin typeface="Arial"/>
              </a:rPr>
              <a:t>POLL 2 OF 3</a:t>
            </a:r>
          </a:p>
        </p:txBody>
      </p:sp>
      <p:sp>
        <p:nvSpPr>
          <p:cNvPr id="3" name="static"/>
          <p:cNvSpPr txBox="1"/>
          <p:nvPr/>
        </p:nvSpPr>
        <p:spPr>
          <a:xfrm>
            <a:off x="457200" y="566928"/>
            <a:ext cx="11247120" cy="685800"/>
          </a:xfrm>
          <a:prstGeom prst="rect">
            <a:avLst/>
          </a:prstGeom>
          <a:noFill/>
        </p:spPr>
        <p:txBody>
          <a:bodyPr wrap="square" lIns="45720" tIns="27432" rIns="45720" bIns="27432" anchor="t">
            <a:spAutoFit/>
          </a:bodyPr>
          <a:lstStyle/>
          <a:p>
            <a:pPr algn="l">
              <a:spcAft>
                <a:spcPts val="600"/>
              </a:spcAft>
            </a:pPr>
            <a:r>
              <a:rPr sz="2800" b="1" i="0">
                <a:solidFill>
                  <a:srgbClr val="FFFFFF"/>
                </a:solidFill>
                <a:latin typeface="Arial"/>
              </a:rPr>
              <a:t>Which background is yours?</a:t>
            </a:r>
          </a:p>
        </p:txBody>
      </p:sp>
      <p:sp>
        <p:nvSpPr>
          <p:cNvPr id="4" name="static"/>
          <p:cNvSpPr txBox="1"/>
          <p:nvPr/>
        </p:nvSpPr>
        <p:spPr>
          <a:xfrm>
            <a:off x="502920" y="1207008"/>
            <a:ext cx="11155680" cy="365760"/>
          </a:xfrm>
          <a:prstGeom prst="rect">
            <a:avLst/>
          </a:prstGeom>
          <a:noFill/>
        </p:spPr>
        <p:txBody>
          <a:bodyPr wrap="square" lIns="45720" tIns="27432" rIns="45720" bIns="27432" anchor="t">
            <a:spAutoFit/>
          </a:bodyPr>
          <a:lstStyle/>
          <a:p>
            <a:pPr algn="l">
              <a:spcAft>
                <a:spcPts val="600"/>
              </a:spcAft>
            </a:pPr>
            <a:r>
              <a:rPr sz="1300" b="0" i="0">
                <a:solidFill>
                  <a:srgbClr val="9ABCCC"/>
                </a:solidFill>
                <a:latin typeface="Arial"/>
              </a:rPr>
              <a:t>Vote in the poll tool. We will look at how each one translates.</a:t>
            </a:r>
          </a:p>
        </p:txBody>
      </p:sp>
      <p:sp>
        <p:nvSpPr>
          <p:cNvPr id="5" name="static"/>
          <p:cNvSpPr txBox="1"/>
          <p:nvPr/>
        </p:nvSpPr>
        <p:spPr>
          <a:xfrm>
            <a:off x="365760" y="6446520"/>
            <a:ext cx="6400800" cy="274320"/>
          </a:xfrm>
          <a:prstGeom prst="rect">
            <a:avLst/>
          </a:prstGeom>
          <a:noFill/>
        </p:spPr>
        <p:txBody>
          <a:bodyPr wrap="square" lIns="45720" tIns="27432" rIns="45720" bIns="27432" anchor="t">
            <a:spAutoFit/>
          </a:bodyPr>
          <a:lstStyle/>
          <a:p>
            <a:pPr algn="l">
              <a:spcAft>
                <a:spcPts val="600"/>
              </a:spcAft>
            </a:pPr>
            <a:r>
              <a:rPr sz="900" b="0" i="0">
                <a:solidFill>
                  <a:srgbClr val="4A6070"/>
                </a:solidFill>
                <a:latin typeface="Arial"/>
              </a:rPr>
              <a:t>Your Background Is Your Superpower</a:t>
            </a:r>
          </a:p>
        </p:txBody>
      </p:sp>
      <p:sp>
        <p:nvSpPr>
          <p:cNvPr id="6" name="static"/>
          <p:cNvSpPr txBox="1"/>
          <p:nvPr/>
        </p:nvSpPr>
        <p:spPr>
          <a:xfrm>
            <a:off x="10789920" y="6446520"/>
            <a:ext cx="1188720" cy="274320"/>
          </a:xfrm>
          <a:prstGeom prst="rect">
            <a:avLst/>
          </a:prstGeom>
          <a:noFill/>
        </p:spPr>
        <p:txBody>
          <a:bodyPr wrap="square" lIns="45720" tIns="27432" rIns="45720" bIns="27432" anchor="t">
            <a:spAutoFit/>
          </a:bodyPr>
          <a:lstStyle/>
          <a:p>
            <a:pPr algn="r">
              <a:spcAft>
                <a:spcPts val="600"/>
              </a:spcAft>
            </a:pPr>
            <a:r>
              <a:rPr sz="900" b="1" i="0">
                <a:solidFill>
                  <a:srgbClr val="63DF4E"/>
                </a:solidFill>
                <a:latin typeface="Arial"/>
              </a:rPr>
              <a:t>13 / 28</a:t>
            </a:r>
          </a:p>
        </p:txBody>
      </p:sp>
      <p:sp>
        <p:nvSpPr>
          <p:cNvPr id="7" name="S"/>
          <p:cNvSpPr/>
          <p:nvPr/>
        </p:nvSpPr>
        <p:spPr>
          <a:xfrm>
            <a:off x="548640" y="1920240"/>
            <a:ext cx="5331165" cy="983512"/>
          </a:xfrm>
          <a:prstGeom prst="roundRect">
            <a:avLst>
              <a:gd name="adj" fmla="val 6000"/>
            </a:avLst>
          </a:prstGeom>
          <a:solidFill>
            <a:srgbClr val="0A3D56"/>
          </a:solidFill>
          <a:ln w="12700">
            <a:solidFill>
              <a:srgbClr val="0D5070"/>
            </a:solidFill>
          </a:ln>
          <a:effectLst/>
        </p:spPr>
        <p:style>
          <a:lnRef idx="1">
            <a:schemeClr val="accent1"/>
          </a:lnRef>
          <a:fillRef idx="3">
            <a:schemeClr val="accent1"/>
          </a:fillRef>
          <a:effectRef idx="2">
            <a:schemeClr val="accent1"/>
          </a:effectRef>
          <a:fontRef idx="minor">
            <a:schemeClr val="lt1"/>
          </a:fontRef>
        </p:style>
        <p:txBody>
          <a:bodyPr wrap="square" lIns="237744" tIns="109728" rIns="237744" bIns="109728" rtlCol="0" anchor="ctr"/>
          <a:lstStyle/>
          <a:p>
            <a:pPr algn="l">
              <a:spcAft>
                <a:spcPts val="600"/>
              </a:spcAft>
            </a:pPr>
            <a:r>
              <a:rPr sz="1600" b="1" i="0" dirty="0">
                <a:solidFill>
                  <a:srgbClr val="63DF4E"/>
                </a:solidFill>
                <a:latin typeface="Arial"/>
              </a:rPr>
              <a:t>A</a:t>
            </a:r>
          </a:p>
          <a:p>
            <a:pPr algn="l">
              <a:spcAft>
                <a:spcPts val="600"/>
              </a:spcAft>
            </a:pPr>
            <a:r>
              <a:rPr sz="1900" b="1" i="0" dirty="0">
                <a:solidFill>
                  <a:srgbClr val="FFFFFF"/>
                </a:solidFill>
                <a:latin typeface="Arial"/>
              </a:rPr>
              <a:t>Caregiving or home life</a:t>
            </a:r>
          </a:p>
        </p:txBody>
      </p:sp>
      <p:sp>
        <p:nvSpPr>
          <p:cNvPr id="8" name="S"/>
          <p:cNvSpPr/>
          <p:nvPr/>
        </p:nvSpPr>
        <p:spPr>
          <a:xfrm>
            <a:off x="6217920" y="1920240"/>
            <a:ext cx="5331165" cy="983512"/>
          </a:xfrm>
          <a:prstGeom prst="roundRect">
            <a:avLst>
              <a:gd name="adj" fmla="val 6000"/>
            </a:avLst>
          </a:prstGeom>
          <a:solidFill>
            <a:srgbClr val="0A3D56"/>
          </a:solidFill>
          <a:ln w="12700">
            <a:solidFill>
              <a:srgbClr val="0D5070"/>
            </a:solidFill>
          </a:ln>
          <a:effectLst/>
        </p:spPr>
        <p:style>
          <a:lnRef idx="1">
            <a:schemeClr val="accent1"/>
          </a:lnRef>
          <a:fillRef idx="3">
            <a:schemeClr val="accent1"/>
          </a:fillRef>
          <a:effectRef idx="2">
            <a:schemeClr val="accent1"/>
          </a:effectRef>
          <a:fontRef idx="minor">
            <a:schemeClr val="lt1"/>
          </a:fontRef>
        </p:style>
        <p:txBody>
          <a:bodyPr wrap="square" lIns="237744" tIns="109728" rIns="237744" bIns="109728" rtlCol="0" anchor="ctr"/>
          <a:lstStyle/>
          <a:p>
            <a:pPr algn="l">
              <a:spcAft>
                <a:spcPts val="600"/>
              </a:spcAft>
            </a:pPr>
            <a:r>
              <a:rPr sz="1600" b="1" i="0">
                <a:solidFill>
                  <a:srgbClr val="63DF4E"/>
                </a:solidFill>
                <a:latin typeface="Arial"/>
              </a:rPr>
              <a:t>B</a:t>
            </a:r>
          </a:p>
          <a:p>
            <a:pPr algn="l">
              <a:spcAft>
                <a:spcPts val="600"/>
              </a:spcAft>
            </a:pPr>
            <a:r>
              <a:rPr sz="1900" b="1" i="0">
                <a:solidFill>
                  <a:srgbClr val="FFFFFF"/>
                </a:solidFill>
                <a:latin typeface="Arial"/>
              </a:rPr>
              <a:t>Volunteer or community leadership</a:t>
            </a:r>
          </a:p>
        </p:txBody>
      </p:sp>
      <p:sp>
        <p:nvSpPr>
          <p:cNvPr id="9" name="S"/>
          <p:cNvSpPr/>
          <p:nvPr/>
        </p:nvSpPr>
        <p:spPr>
          <a:xfrm>
            <a:off x="548640" y="3886200"/>
            <a:ext cx="5331165" cy="983512"/>
          </a:xfrm>
          <a:prstGeom prst="roundRect">
            <a:avLst>
              <a:gd name="adj" fmla="val 6000"/>
            </a:avLst>
          </a:prstGeom>
          <a:solidFill>
            <a:srgbClr val="0A3D56"/>
          </a:solidFill>
          <a:ln w="12700">
            <a:solidFill>
              <a:srgbClr val="0D5070"/>
            </a:solidFill>
          </a:ln>
          <a:effectLst/>
        </p:spPr>
        <p:style>
          <a:lnRef idx="1">
            <a:schemeClr val="accent1"/>
          </a:lnRef>
          <a:fillRef idx="3">
            <a:schemeClr val="accent1"/>
          </a:fillRef>
          <a:effectRef idx="2">
            <a:schemeClr val="accent1"/>
          </a:effectRef>
          <a:fontRef idx="minor">
            <a:schemeClr val="lt1"/>
          </a:fontRef>
        </p:style>
        <p:txBody>
          <a:bodyPr wrap="square" lIns="237744" tIns="109728" rIns="237744" bIns="109728" rtlCol="0" anchor="ctr"/>
          <a:lstStyle/>
          <a:p>
            <a:pPr algn="l">
              <a:spcAft>
                <a:spcPts val="600"/>
              </a:spcAft>
            </a:pPr>
            <a:r>
              <a:rPr sz="1600" b="1" i="0">
                <a:solidFill>
                  <a:srgbClr val="63DF4E"/>
                </a:solidFill>
                <a:latin typeface="Arial"/>
              </a:rPr>
              <a:t>C</a:t>
            </a:r>
          </a:p>
          <a:p>
            <a:pPr algn="l">
              <a:spcAft>
                <a:spcPts val="600"/>
              </a:spcAft>
            </a:pPr>
            <a:r>
              <a:rPr sz="1900" b="1" i="0">
                <a:solidFill>
                  <a:srgbClr val="FFFFFF"/>
                </a:solidFill>
                <a:latin typeface="Arial"/>
              </a:rPr>
              <a:t>Internship or early career</a:t>
            </a:r>
          </a:p>
        </p:txBody>
      </p:sp>
      <p:sp>
        <p:nvSpPr>
          <p:cNvPr id="10" name="S"/>
          <p:cNvSpPr/>
          <p:nvPr/>
        </p:nvSpPr>
        <p:spPr>
          <a:xfrm>
            <a:off x="6217920" y="3886200"/>
            <a:ext cx="5331165" cy="983512"/>
          </a:xfrm>
          <a:prstGeom prst="roundRect">
            <a:avLst>
              <a:gd name="adj" fmla="val 6000"/>
            </a:avLst>
          </a:prstGeom>
          <a:solidFill>
            <a:srgbClr val="0A3D56"/>
          </a:solidFill>
          <a:ln w="12700">
            <a:solidFill>
              <a:srgbClr val="0D5070"/>
            </a:solidFill>
          </a:ln>
          <a:effectLst/>
        </p:spPr>
        <p:style>
          <a:lnRef idx="1">
            <a:schemeClr val="accent1"/>
          </a:lnRef>
          <a:fillRef idx="3">
            <a:schemeClr val="accent1"/>
          </a:fillRef>
          <a:effectRef idx="2">
            <a:schemeClr val="accent1"/>
          </a:effectRef>
          <a:fontRef idx="minor">
            <a:schemeClr val="lt1"/>
          </a:fontRef>
        </p:style>
        <p:txBody>
          <a:bodyPr wrap="square" lIns="237744" tIns="109728" rIns="237744" bIns="109728" rtlCol="0" anchor="ctr"/>
          <a:lstStyle/>
          <a:p>
            <a:pPr algn="l">
              <a:spcAft>
                <a:spcPts val="600"/>
              </a:spcAft>
            </a:pPr>
            <a:r>
              <a:rPr sz="1600" b="1" i="0" dirty="0">
                <a:solidFill>
                  <a:srgbClr val="63DF4E"/>
                </a:solidFill>
                <a:latin typeface="Arial"/>
              </a:rPr>
              <a:t>D</a:t>
            </a:r>
          </a:p>
          <a:p>
            <a:pPr algn="l">
              <a:spcAft>
                <a:spcPts val="600"/>
              </a:spcAft>
            </a:pPr>
            <a:r>
              <a:rPr sz="1900" b="1" i="0" dirty="0">
                <a:solidFill>
                  <a:srgbClr val="FFFFFF"/>
                </a:solidFill>
                <a:latin typeface="Arial"/>
              </a:rPr>
              <a:t>Frontline, retail, or hospitality</a:t>
            </a:r>
          </a:p>
        </p:txBody>
      </p:sp>
      <p:sp>
        <p:nvSpPr>
          <p:cNvPr id="11" name="S">
            <a:extLst>
              <a:ext uri="{FF2B5EF4-FFF2-40B4-BE49-F238E27FC236}">
                <a16:creationId xmlns:a16="http://schemas.microsoft.com/office/drawing/2014/main" id="{8C6E1809-41D5-BA05-19B7-61C0A158EE78}"/>
              </a:ext>
            </a:extLst>
          </p:cNvPr>
          <p:cNvSpPr/>
          <p:nvPr/>
        </p:nvSpPr>
        <p:spPr>
          <a:xfrm>
            <a:off x="3701548" y="5278108"/>
            <a:ext cx="5331165" cy="983512"/>
          </a:xfrm>
          <a:prstGeom prst="roundRect">
            <a:avLst>
              <a:gd name="adj" fmla="val 6000"/>
            </a:avLst>
          </a:prstGeom>
          <a:solidFill>
            <a:srgbClr val="0A3D56"/>
          </a:solidFill>
          <a:ln w="12700">
            <a:solidFill>
              <a:srgbClr val="0D5070"/>
            </a:solidFill>
          </a:ln>
          <a:effectLst/>
        </p:spPr>
        <p:style>
          <a:lnRef idx="1">
            <a:schemeClr val="accent1"/>
          </a:lnRef>
          <a:fillRef idx="3">
            <a:schemeClr val="accent1"/>
          </a:fillRef>
          <a:effectRef idx="2">
            <a:schemeClr val="accent1"/>
          </a:effectRef>
          <a:fontRef idx="minor">
            <a:schemeClr val="lt1"/>
          </a:fontRef>
        </p:style>
        <p:txBody>
          <a:bodyPr wrap="square" lIns="237744" tIns="109728" rIns="237744" bIns="109728" rtlCol="0" anchor="ctr"/>
          <a:lstStyle/>
          <a:p>
            <a:pPr algn="l">
              <a:spcAft>
                <a:spcPts val="600"/>
              </a:spcAft>
            </a:pPr>
            <a:r>
              <a:rPr lang="en-US" sz="1600" b="1" dirty="0">
                <a:solidFill>
                  <a:srgbClr val="63DF4E"/>
                </a:solidFill>
                <a:latin typeface="Arial"/>
              </a:rPr>
              <a:t>E</a:t>
            </a:r>
            <a:endParaRPr sz="1600" b="1" i="0" dirty="0">
              <a:solidFill>
                <a:srgbClr val="63DF4E"/>
              </a:solidFill>
              <a:latin typeface="Arial"/>
            </a:endParaRPr>
          </a:p>
          <a:p>
            <a:pPr algn="l">
              <a:spcAft>
                <a:spcPts val="600"/>
              </a:spcAft>
            </a:pPr>
            <a:r>
              <a:rPr lang="en-US" sz="1900" b="1" i="0" dirty="0">
                <a:solidFill>
                  <a:srgbClr val="FFFFFF"/>
                </a:solidFill>
                <a:latin typeface="Arial"/>
              </a:rPr>
              <a:t>Other</a:t>
            </a:r>
            <a:endParaRPr sz="1900" b="1" i="0" dirty="0">
              <a:solidFill>
                <a:srgbClr val="FFFFFF"/>
              </a:solidFill>
              <a:latin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32D42"/>
        </a:solidFill>
        <a:effectLst/>
      </p:bgPr>
    </p:bg>
    <p:spTree>
      <p:nvGrpSpPr>
        <p:cNvPr id="1" name=""/>
        <p:cNvGrpSpPr/>
        <p:nvPr/>
      </p:nvGrpSpPr>
      <p:grpSpPr>
        <a:xfrm>
          <a:off x="0" y="0"/>
          <a:ext cx="0" cy="0"/>
          <a:chOff x="0" y="0"/>
          <a:chExt cx="0" cy="0"/>
        </a:xfrm>
      </p:grpSpPr>
      <p:sp>
        <p:nvSpPr>
          <p:cNvPr id="2" name="static"/>
          <p:cNvSpPr txBox="1"/>
          <p:nvPr/>
        </p:nvSpPr>
        <p:spPr>
          <a:xfrm>
            <a:off x="502920" y="347472"/>
            <a:ext cx="11155680" cy="228600"/>
          </a:xfrm>
          <a:prstGeom prst="rect">
            <a:avLst/>
          </a:prstGeom>
          <a:noFill/>
        </p:spPr>
        <p:txBody>
          <a:bodyPr wrap="square" lIns="45720" tIns="27432" rIns="45720" bIns="27432" anchor="t">
            <a:spAutoFit/>
          </a:bodyPr>
          <a:lstStyle/>
          <a:p>
            <a:pPr algn="l">
              <a:spcAft>
                <a:spcPts val="600"/>
              </a:spcAft>
            </a:pPr>
            <a:r>
              <a:rPr sz="900" b="1" i="0">
                <a:solidFill>
                  <a:srgbClr val="63DF4E"/>
                </a:solidFill>
                <a:latin typeface="Arial"/>
              </a:rPr>
              <a:t>PART 2 · REAL SCENARIO</a:t>
            </a:r>
          </a:p>
        </p:txBody>
      </p:sp>
      <p:sp>
        <p:nvSpPr>
          <p:cNvPr id="3" name="static"/>
          <p:cNvSpPr txBox="1"/>
          <p:nvPr/>
        </p:nvSpPr>
        <p:spPr>
          <a:xfrm>
            <a:off x="457200" y="566928"/>
            <a:ext cx="11247120" cy="685800"/>
          </a:xfrm>
          <a:prstGeom prst="rect">
            <a:avLst/>
          </a:prstGeom>
          <a:noFill/>
        </p:spPr>
        <p:txBody>
          <a:bodyPr wrap="square" lIns="45720" tIns="27432" rIns="45720" bIns="27432" anchor="t">
            <a:spAutoFit/>
          </a:bodyPr>
          <a:lstStyle/>
          <a:p>
            <a:pPr algn="l">
              <a:spcAft>
                <a:spcPts val="600"/>
              </a:spcAft>
            </a:pPr>
            <a:r>
              <a:rPr sz="2800" b="1" i="0">
                <a:solidFill>
                  <a:srgbClr val="FFFFFF"/>
                </a:solidFill>
                <a:latin typeface="Arial"/>
              </a:rPr>
              <a:t>From the kitchen to the team</a:t>
            </a:r>
          </a:p>
        </p:txBody>
      </p:sp>
      <p:sp>
        <p:nvSpPr>
          <p:cNvPr id="4" name="static"/>
          <p:cNvSpPr txBox="1"/>
          <p:nvPr/>
        </p:nvSpPr>
        <p:spPr>
          <a:xfrm>
            <a:off x="502920" y="1207008"/>
            <a:ext cx="11155680" cy="365760"/>
          </a:xfrm>
          <a:prstGeom prst="rect">
            <a:avLst/>
          </a:prstGeom>
          <a:noFill/>
        </p:spPr>
        <p:txBody>
          <a:bodyPr wrap="square" lIns="45720" tIns="27432" rIns="45720" bIns="27432" anchor="t">
            <a:spAutoFit/>
          </a:bodyPr>
          <a:lstStyle/>
          <a:p>
            <a:pPr algn="l">
              <a:spcAft>
                <a:spcPts val="600"/>
              </a:spcAft>
            </a:pPr>
            <a:r>
              <a:rPr sz="1300" b="0" i="0">
                <a:solidFill>
                  <a:srgbClr val="9ABCCC"/>
                </a:solidFill>
                <a:latin typeface="Arial"/>
              </a:rPr>
              <a:t>Illustrative example. Same experience, different signal.</a:t>
            </a:r>
          </a:p>
        </p:txBody>
      </p:sp>
      <p:sp>
        <p:nvSpPr>
          <p:cNvPr id="5" name="static"/>
          <p:cNvSpPr txBox="1"/>
          <p:nvPr/>
        </p:nvSpPr>
        <p:spPr>
          <a:xfrm>
            <a:off x="365760" y="6446520"/>
            <a:ext cx="6400800" cy="274320"/>
          </a:xfrm>
          <a:prstGeom prst="rect">
            <a:avLst/>
          </a:prstGeom>
          <a:noFill/>
        </p:spPr>
        <p:txBody>
          <a:bodyPr wrap="square" lIns="45720" tIns="27432" rIns="45720" bIns="27432" anchor="t">
            <a:spAutoFit/>
          </a:bodyPr>
          <a:lstStyle/>
          <a:p>
            <a:pPr algn="l">
              <a:spcAft>
                <a:spcPts val="600"/>
              </a:spcAft>
            </a:pPr>
            <a:r>
              <a:rPr sz="900" b="0" i="0">
                <a:solidFill>
                  <a:srgbClr val="4A6070"/>
                </a:solidFill>
                <a:latin typeface="Arial"/>
              </a:rPr>
              <a:t>Your Background Is Your Superpower</a:t>
            </a:r>
          </a:p>
        </p:txBody>
      </p:sp>
      <p:sp>
        <p:nvSpPr>
          <p:cNvPr id="6" name="static"/>
          <p:cNvSpPr txBox="1"/>
          <p:nvPr/>
        </p:nvSpPr>
        <p:spPr>
          <a:xfrm>
            <a:off x="10789920" y="6446520"/>
            <a:ext cx="1188720" cy="274320"/>
          </a:xfrm>
          <a:prstGeom prst="rect">
            <a:avLst/>
          </a:prstGeom>
          <a:noFill/>
        </p:spPr>
        <p:txBody>
          <a:bodyPr wrap="square" lIns="45720" tIns="27432" rIns="45720" bIns="27432" anchor="t">
            <a:spAutoFit/>
          </a:bodyPr>
          <a:lstStyle/>
          <a:p>
            <a:pPr algn="r">
              <a:spcAft>
                <a:spcPts val="600"/>
              </a:spcAft>
            </a:pPr>
            <a:r>
              <a:rPr sz="900" b="1" i="0">
                <a:solidFill>
                  <a:srgbClr val="63DF4E"/>
                </a:solidFill>
                <a:latin typeface="Arial"/>
              </a:rPr>
              <a:t>14 / 28</a:t>
            </a:r>
          </a:p>
        </p:txBody>
      </p:sp>
      <p:sp>
        <p:nvSpPr>
          <p:cNvPr id="7" name="S"/>
          <p:cNvSpPr/>
          <p:nvPr/>
        </p:nvSpPr>
        <p:spPr>
          <a:xfrm>
            <a:off x="548640" y="1828800"/>
            <a:ext cx="5394960" cy="2377440"/>
          </a:xfrm>
          <a:prstGeom prst="roundRect">
            <a:avLst>
              <a:gd name="adj" fmla="val 6000"/>
            </a:avLst>
          </a:prstGeom>
          <a:solidFill>
            <a:srgbClr val="2A0A08"/>
          </a:solidFill>
          <a:ln w="12700">
            <a:solidFill>
              <a:srgbClr val="E8604C"/>
            </a:solidFill>
          </a:ln>
          <a:effectLst/>
        </p:spPr>
        <p:style>
          <a:lnRef idx="1">
            <a:schemeClr val="accent1"/>
          </a:lnRef>
          <a:fillRef idx="3">
            <a:schemeClr val="accent1"/>
          </a:fillRef>
          <a:effectRef idx="2">
            <a:schemeClr val="accent1"/>
          </a:effectRef>
          <a:fontRef idx="minor">
            <a:schemeClr val="lt1"/>
          </a:fontRef>
        </p:style>
        <p:txBody>
          <a:bodyPr wrap="square" lIns="274320" tIns="109728" rIns="274320" bIns="109728" rtlCol="0" anchor="t"/>
          <a:lstStyle/>
          <a:p>
            <a:pPr algn="l">
              <a:spcAft>
                <a:spcPts val="1000"/>
              </a:spcAft>
            </a:pPr>
            <a:r>
              <a:rPr sz="1000" b="1" i="0">
                <a:solidFill>
                  <a:srgbClr val="E8604C"/>
                </a:solidFill>
                <a:latin typeface="Arial"/>
              </a:rPr>
              <a:t>BEFORE</a:t>
            </a:r>
          </a:p>
          <a:p>
            <a:pPr algn="l">
              <a:spcAft>
                <a:spcPts val="600"/>
              </a:spcAft>
            </a:pPr>
            <a:r>
              <a:rPr sz="2000" b="0" i="1">
                <a:solidFill>
                  <a:srgbClr val="EE9080"/>
                </a:solidFill>
                <a:latin typeface="Arial"/>
              </a:rPr>
              <a:t>'I ran the kitchen.'</a:t>
            </a:r>
          </a:p>
        </p:txBody>
      </p:sp>
      <p:sp>
        <p:nvSpPr>
          <p:cNvPr id="8" name="S"/>
          <p:cNvSpPr/>
          <p:nvPr/>
        </p:nvSpPr>
        <p:spPr>
          <a:xfrm>
            <a:off x="6217920" y="1828800"/>
            <a:ext cx="5394960" cy="2377440"/>
          </a:xfrm>
          <a:prstGeom prst="roundRect">
            <a:avLst>
              <a:gd name="adj" fmla="val 6000"/>
            </a:avLst>
          </a:prstGeom>
          <a:solidFill>
            <a:srgbClr val="083A18"/>
          </a:solidFill>
          <a:ln w="12700">
            <a:solidFill>
              <a:srgbClr val="63DF4E"/>
            </a:solidFill>
          </a:ln>
          <a:effectLst/>
        </p:spPr>
        <p:style>
          <a:lnRef idx="1">
            <a:schemeClr val="accent1"/>
          </a:lnRef>
          <a:fillRef idx="3">
            <a:schemeClr val="accent1"/>
          </a:fillRef>
          <a:effectRef idx="2">
            <a:schemeClr val="accent1"/>
          </a:effectRef>
          <a:fontRef idx="minor">
            <a:schemeClr val="lt1"/>
          </a:fontRef>
        </p:style>
        <p:txBody>
          <a:bodyPr wrap="square" lIns="274320" tIns="109728" rIns="274320" bIns="109728" rtlCol="0" anchor="t"/>
          <a:lstStyle/>
          <a:p>
            <a:pPr algn="l">
              <a:spcAft>
                <a:spcPts val="1000"/>
              </a:spcAft>
            </a:pPr>
            <a:r>
              <a:rPr sz="1000" b="1" i="0">
                <a:solidFill>
                  <a:srgbClr val="63DF4E"/>
                </a:solidFill>
                <a:latin typeface="Arial"/>
              </a:rPr>
              <a:t>AFTER</a:t>
            </a:r>
          </a:p>
          <a:p>
            <a:pPr algn="l">
              <a:spcAft>
                <a:spcPts val="600"/>
              </a:spcAft>
            </a:pPr>
            <a:r>
              <a:rPr sz="1600" b="0" i="1">
                <a:solidFill>
                  <a:srgbClr val="90DDA0"/>
                </a:solidFill>
                <a:latin typeface="Arial"/>
              </a:rPr>
              <a:t>'I managed a 12-person team during 200-cover services, kept zero food safety incidents, and coached junior staff in real time while sustaining throughput.'</a:t>
            </a:r>
          </a:p>
        </p:txBody>
      </p:sp>
      <p:sp>
        <p:nvSpPr>
          <p:cNvPr id="9" name="S"/>
          <p:cNvSpPr/>
          <p:nvPr/>
        </p:nvSpPr>
        <p:spPr>
          <a:xfrm>
            <a:off x="548640" y="4526280"/>
            <a:ext cx="11064240" cy="1097280"/>
          </a:xfrm>
          <a:prstGeom prst="roundRect">
            <a:avLst>
              <a:gd name="adj" fmla="val 6000"/>
            </a:avLst>
          </a:prstGeom>
          <a:solidFill>
            <a:srgbClr val="083A2A"/>
          </a:solidFill>
          <a:ln w="12700">
            <a:solidFill>
              <a:srgbClr val="63DF4E"/>
            </a:solidFill>
          </a:ln>
          <a:effectLst/>
        </p:spPr>
        <p:style>
          <a:lnRef idx="1">
            <a:schemeClr val="accent1"/>
          </a:lnRef>
          <a:fillRef idx="3">
            <a:schemeClr val="accent1"/>
          </a:fillRef>
          <a:effectRef idx="2">
            <a:schemeClr val="accent1"/>
          </a:effectRef>
          <a:fontRef idx="minor">
            <a:schemeClr val="lt1"/>
          </a:fontRef>
        </p:style>
        <p:txBody>
          <a:bodyPr wrap="square" lIns="274320" tIns="109728" rIns="274320" bIns="109728" rtlCol="0" anchor="ctr"/>
          <a:lstStyle/>
          <a:p>
            <a:pPr algn="l">
              <a:spcAft>
                <a:spcPts val="600"/>
              </a:spcAft>
            </a:pPr>
            <a:r>
              <a:rPr sz="1400" b="0" i="1">
                <a:solidFill>
                  <a:srgbClr val="63DF4E"/>
                </a:solidFill>
                <a:latin typeface="Arial"/>
              </a:rPr>
              <a:t>The impostor voice says 'that was just cooking.' The three-lens framework says: operations, people leadership, and crisis management, every shift.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32D42"/>
        </a:solidFill>
        <a:effectLst/>
      </p:bgPr>
    </p:bg>
    <p:spTree>
      <p:nvGrpSpPr>
        <p:cNvPr id="1" name=""/>
        <p:cNvGrpSpPr/>
        <p:nvPr/>
      </p:nvGrpSpPr>
      <p:grpSpPr>
        <a:xfrm>
          <a:off x="0" y="0"/>
          <a:ext cx="0" cy="0"/>
          <a:chOff x="0" y="0"/>
          <a:chExt cx="0" cy="0"/>
        </a:xfrm>
      </p:grpSpPr>
      <p:sp>
        <p:nvSpPr>
          <p:cNvPr id="2" name="static"/>
          <p:cNvSpPr txBox="1"/>
          <p:nvPr/>
        </p:nvSpPr>
        <p:spPr>
          <a:xfrm>
            <a:off x="502920" y="347472"/>
            <a:ext cx="11155680" cy="228600"/>
          </a:xfrm>
          <a:prstGeom prst="rect">
            <a:avLst/>
          </a:prstGeom>
          <a:noFill/>
        </p:spPr>
        <p:txBody>
          <a:bodyPr wrap="square" lIns="45720" tIns="27432" rIns="45720" bIns="27432" anchor="t">
            <a:spAutoFit/>
          </a:bodyPr>
          <a:lstStyle/>
          <a:p>
            <a:pPr algn="l">
              <a:spcAft>
                <a:spcPts val="600"/>
              </a:spcAft>
            </a:pPr>
            <a:r>
              <a:rPr sz="900" b="1" i="0">
                <a:solidFill>
                  <a:srgbClr val="63DF4E"/>
                </a:solidFill>
                <a:latin typeface="Arial"/>
              </a:rPr>
              <a:t>PART 2 · MORE SCENARIOS</a:t>
            </a:r>
          </a:p>
        </p:txBody>
      </p:sp>
      <p:sp>
        <p:nvSpPr>
          <p:cNvPr id="3" name="static"/>
          <p:cNvSpPr txBox="1"/>
          <p:nvPr/>
        </p:nvSpPr>
        <p:spPr>
          <a:xfrm>
            <a:off x="457200" y="566928"/>
            <a:ext cx="11247120" cy="685800"/>
          </a:xfrm>
          <a:prstGeom prst="rect">
            <a:avLst/>
          </a:prstGeom>
          <a:noFill/>
        </p:spPr>
        <p:txBody>
          <a:bodyPr wrap="square" lIns="45720" tIns="27432" rIns="45720" bIns="27432" anchor="t">
            <a:spAutoFit/>
          </a:bodyPr>
          <a:lstStyle/>
          <a:p>
            <a:pPr algn="l">
              <a:spcAft>
                <a:spcPts val="600"/>
              </a:spcAft>
            </a:pPr>
            <a:r>
              <a:rPr sz="2800" b="1" i="0">
                <a:solidFill>
                  <a:srgbClr val="FFFFFF"/>
                </a:solidFill>
                <a:latin typeface="Arial"/>
              </a:rPr>
              <a:t>More translations</a:t>
            </a:r>
          </a:p>
        </p:txBody>
      </p:sp>
      <p:sp>
        <p:nvSpPr>
          <p:cNvPr id="4" name="static"/>
          <p:cNvSpPr txBox="1"/>
          <p:nvPr/>
        </p:nvSpPr>
        <p:spPr>
          <a:xfrm>
            <a:off x="502920" y="1207008"/>
            <a:ext cx="11155680" cy="365760"/>
          </a:xfrm>
          <a:prstGeom prst="rect">
            <a:avLst/>
          </a:prstGeom>
          <a:noFill/>
        </p:spPr>
        <p:txBody>
          <a:bodyPr wrap="square" lIns="45720" tIns="27432" rIns="45720" bIns="27432" anchor="t">
            <a:spAutoFit/>
          </a:bodyPr>
          <a:lstStyle/>
          <a:p>
            <a:pPr algn="l">
              <a:spcAft>
                <a:spcPts val="600"/>
              </a:spcAft>
            </a:pPr>
            <a:r>
              <a:rPr sz="1300" b="0" i="0">
                <a:solidFill>
                  <a:srgbClr val="9ABCCC"/>
                </a:solidFill>
                <a:latin typeface="Arial"/>
              </a:rPr>
              <a:t>Illustrative examples. Replace the numbers with your own history.</a:t>
            </a:r>
          </a:p>
        </p:txBody>
      </p:sp>
      <p:sp>
        <p:nvSpPr>
          <p:cNvPr id="5" name="static"/>
          <p:cNvSpPr txBox="1"/>
          <p:nvPr/>
        </p:nvSpPr>
        <p:spPr>
          <a:xfrm>
            <a:off x="365760" y="6446520"/>
            <a:ext cx="6400800" cy="274320"/>
          </a:xfrm>
          <a:prstGeom prst="rect">
            <a:avLst/>
          </a:prstGeom>
          <a:noFill/>
        </p:spPr>
        <p:txBody>
          <a:bodyPr wrap="square" lIns="45720" tIns="27432" rIns="45720" bIns="27432" anchor="t">
            <a:spAutoFit/>
          </a:bodyPr>
          <a:lstStyle/>
          <a:p>
            <a:pPr algn="l">
              <a:spcAft>
                <a:spcPts val="600"/>
              </a:spcAft>
            </a:pPr>
            <a:r>
              <a:rPr sz="900" b="0" i="0">
                <a:solidFill>
                  <a:srgbClr val="4A6070"/>
                </a:solidFill>
                <a:latin typeface="Arial"/>
              </a:rPr>
              <a:t>Your Background Is Your Superpower</a:t>
            </a:r>
          </a:p>
        </p:txBody>
      </p:sp>
      <p:sp>
        <p:nvSpPr>
          <p:cNvPr id="6" name="static"/>
          <p:cNvSpPr txBox="1"/>
          <p:nvPr/>
        </p:nvSpPr>
        <p:spPr>
          <a:xfrm>
            <a:off x="10789920" y="6446520"/>
            <a:ext cx="1188720" cy="274320"/>
          </a:xfrm>
          <a:prstGeom prst="rect">
            <a:avLst/>
          </a:prstGeom>
          <a:noFill/>
        </p:spPr>
        <p:txBody>
          <a:bodyPr wrap="square" lIns="45720" tIns="27432" rIns="45720" bIns="27432" anchor="t">
            <a:spAutoFit/>
          </a:bodyPr>
          <a:lstStyle/>
          <a:p>
            <a:pPr algn="r">
              <a:spcAft>
                <a:spcPts val="600"/>
              </a:spcAft>
            </a:pPr>
            <a:r>
              <a:rPr sz="900" b="1" i="0">
                <a:solidFill>
                  <a:srgbClr val="63DF4E"/>
                </a:solidFill>
                <a:latin typeface="Arial"/>
              </a:rPr>
              <a:t>15 / 28</a:t>
            </a:r>
          </a:p>
        </p:txBody>
      </p:sp>
      <p:sp>
        <p:nvSpPr>
          <p:cNvPr id="7" name="S"/>
          <p:cNvSpPr/>
          <p:nvPr/>
        </p:nvSpPr>
        <p:spPr>
          <a:xfrm>
            <a:off x="548640" y="1783080"/>
            <a:ext cx="2377440" cy="1280160"/>
          </a:xfrm>
          <a:prstGeom prst="roundRect">
            <a:avLst>
              <a:gd name="adj" fmla="val 6000"/>
            </a:avLst>
          </a:prstGeom>
          <a:solidFill>
            <a:srgbClr val="0A3D56"/>
          </a:solidFill>
          <a:ln w="12700">
            <a:solidFill>
              <a:srgbClr val="0D5070"/>
            </a:solidFill>
          </a:ln>
          <a:effectLst/>
        </p:spPr>
        <p:style>
          <a:lnRef idx="1">
            <a:schemeClr val="accent1"/>
          </a:lnRef>
          <a:fillRef idx="3">
            <a:schemeClr val="accent1"/>
          </a:fillRef>
          <a:effectRef idx="2">
            <a:schemeClr val="accent1"/>
          </a:effectRef>
          <a:fontRef idx="minor">
            <a:schemeClr val="lt1"/>
          </a:fontRef>
        </p:style>
        <p:txBody>
          <a:bodyPr wrap="square" lIns="182880" tIns="109728" rIns="182880" bIns="109728" rtlCol="0" anchor="ctr"/>
          <a:lstStyle/>
          <a:p>
            <a:pPr algn="l">
              <a:spcAft>
                <a:spcPts val="600"/>
              </a:spcAft>
            </a:pPr>
            <a:r>
              <a:rPr sz="1400" b="1" i="0">
                <a:solidFill>
                  <a:srgbClr val="63DF4E"/>
                </a:solidFill>
                <a:latin typeface="Arial"/>
              </a:rPr>
              <a:t>Homemaker</a:t>
            </a:r>
          </a:p>
        </p:txBody>
      </p:sp>
      <p:sp>
        <p:nvSpPr>
          <p:cNvPr id="8" name="S"/>
          <p:cNvSpPr/>
          <p:nvPr/>
        </p:nvSpPr>
        <p:spPr>
          <a:xfrm>
            <a:off x="3063240" y="1783080"/>
            <a:ext cx="3566160" cy="1280160"/>
          </a:xfrm>
          <a:prstGeom prst="roundRect">
            <a:avLst>
              <a:gd name="adj" fmla="val 6000"/>
            </a:avLst>
          </a:prstGeom>
          <a:solidFill>
            <a:srgbClr val="2A0A08"/>
          </a:solidFill>
          <a:ln w="12700">
            <a:solidFill>
              <a:srgbClr val="E8604C"/>
            </a:solidFill>
          </a:ln>
          <a:effectLst/>
        </p:spPr>
        <p:style>
          <a:lnRef idx="1">
            <a:schemeClr val="accent1"/>
          </a:lnRef>
          <a:fillRef idx="3">
            <a:schemeClr val="accent1"/>
          </a:fillRef>
          <a:effectRef idx="2">
            <a:schemeClr val="accent1"/>
          </a:effectRef>
          <a:fontRef idx="minor">
            <a:schemeClr val="lt1"/>
          </a:fontRef>
        </p:style>
        <p:txBody>
          <a:bodyPr wrap="square" lIns="182880" tIns="109728" rIns="182880" bIns="109728" rtlCol="0" anchor="ctr"/>
          <a:lstStyle/>
          <a:p>
            <a:pPr algn="l">
              <a:spcAft>
                <a:spcPts val="400"/>
              </a:spcAft>
            </a:pPr>
            <a:r>
              <a:rPr sz="900" b="1" i="0">
                <a:solidFill>
                  <a:srgbClr val="E8604C"/>
                </a:solidFill>
                <a:latin typeface="Arial"/>
              </a:rPr>
              <a:t>BEFORE</a:t>
            </a:r>
          </a:p>
          <a:p>
            <a:pPr algn="l">
              <a:spcAft>
                <a:spcPts val="600"/>
              </a:spcAft>
            </a:pPr>
            <a:r>
              <a:rPr sz="1300" b="0" i="1">
                <a:solidFill>
                  <a:srgbClr val="EE9080"/>
                </a:solidFill>
                <a:latin typeface="Arial"/>
              </a:rPr>
              <a:t>I stayed home and raised my kids</a:t>
            </a:r>
          </a:p>
        </p:txBody>
      </p:sp>
      <p:sp>
        <p:nvSpPr>
          <p:cNvPr id="9" name="S"/>
          <p:cNvSpPr/>
          <p:nvPr/>
        </p:nvSpPr>
        <p:spPr>
          <a:xfrm>
            <a:off x="6766560" y="1783080"/>
            <a:ext cx="4846320" cy="1280160"/>
          </a:xfrm>
          <a:prstGeom prst="roundRect">
            <a:avLst>
              <a:gd name="adj" fmla="val 6000"/>
            </a:avLst>
          </a:prstGeom>
          <a:solidFill>
            <a:srgbClr val="083A18"/>
          </a:solidFill>
          <a:ln w="12700">
            <a:solidFill>
              <a:srgbClr val="63DF4E"/>
            </a:solidFill>
          </a:ln>
          <a:effectLst/>
        </p:spPr>
        <p:style>
          <a:lnRef idx="1">
            <a:schemeClr val="accent1"/>
          </a:lnRef>
          <a:fillRef idx="3">
            <a:schemeClr val="accent1"/>
          </a:fillRef>
          <a:effectRef idx="2">
            <a:schemeClr val="accent1"/>
          </a:effectRef>
          <a:fontRef idx="minor">
            <a:schemeClr val="lt1"/>
          </a:fontRef>
        </p:style>
        <p:txBody>
          <a:bodyPr wrap="square" lIns="182880" tIns="109728" rIns="182880" bIns="109728" rtlCol="0" anchor="ctr"/>
          <a:lstStyle/>
          <a:p>
            <a:pPr algn="l">
              <a:spcAft>
                <a:spcPts val="400"/>
              </a:spcAft>
            </a:pPr>
            <a:r>
              <a:rPr sz="900" b="1" i="0">
                <a:solidFill>
                  <a:srgbClr val="63DF4E"/>
                </a:solidFill>
                <a:latin typeface="Arial"/>
              </a:rPr>
              <a:t>AFTER</a:t>
            </a:r>
          </a:p>
          <a:p>
            <a:pPr algn="l">
              <a:spcAft>
                <a:spcPts val="600"/>
              </a:spcAft>
            </a:pPr>
            <a:r>
              <a:rPr sz="1300" b="0" i="0">
                <a:solidFill>
                  <a:srgbClr val="90DDA0"/>
                </a:solidFill>
                <a:latin typeface="Arial"/>
              </a:rPr>
              <a:t>Managed full household operations for five years: budgets, logistics, vendors, and care scheduling.</a:t>
            </a:r>
          </a:p>
        </p:txBody>
      </p:sp>
      <p:sp>
        <p:nvSpPr>
          <p:cNvPr id="10" name="S"/>
          <p:cNvSpPr/>
          <p:nvPr/>
        </p:nvSpPr>
        <p:spPr>
          <a:xfrm>
            <a:off x="548640" y="3246120"/>
            <a:ext cx="2377440" cy="1280160"/>
          </a:xfrm>
          <a:prstGeom prst="roundRect">
            <a:avLst>
              <a:gd name="adj" fmla="val 6000"/>
            </a:avLst>
          </a:prstGeom>
          <a:solidFill>
            <a:srgbClr val="0A3D56"/>
          </a:solidFill>
          <a:ln w="12700">
            <a:solidFill>
              <a:srgbClr val="0D5070"/>
            </a:solidFill>
          </a:ln>
          <a:effectLst/>
        </p:spPr>
        <p:style>
          <a:lnRef idx="1">
            <a:schemeClr val="accent1"/>
          </a:lnRef>
          <a:fillRef idx="3">
            <a:schemeClr val="accent1"/>
          </a:fillRef>
          <a:effectRef idx="2">
            <a:schemeClr val="accent1"/>
          </a:effectRef>
          <a:fontRef idx="minor">
            <a:schemeClr val="lt1"/>
          </a:fontRef>
        </p:style>
        <p:txBody>
          <a:bodyPr wrap="square" lIns="182880" tIns="109728" rIns="182880" bIns="109728" rtlCol="0" anchor="ctr"/>
          <a:lstStyle/>
          <a:p>
            <a:pPr algn="l">
              <a:spcAft>
                <a:spcPts val="600"/>
              </a:spcAft>
            </a:pPr>
            <a:r>
              <a:rPr sz="1400" b="1" i="0">
                <a:solidFill>
                  <a:srgbClr val="63DF4E"/>
                </a:solidFill>
                <a:latin typeface="Arial"/>
              </a:rPr>
              <a:t>Volunteer lead</a:t>
            </a:r>
          </a:p>
        </p:txBody>
      </p:sp>
      <p:sp>
        <p:nvSpPr>
          <p:cNvPr id="11" name="S"/>
          <p:cNvSpPr/>
          <p:nvPr/>
        </p:nvSpPr>
        <p:spPr>
          <a:xfrm>
            <a:off x="3063240" y="3246120"/>
            <a:ext cx="3566160" cy="1280160"/>
          </a:xfrm>
          <a:prstGeom prst="roundRect">
            <a:avLst>
              <a:gd name="adj" fmla="val 6000"/>
            </a:avLst>
          </a:prstGeom>
          <a:solidFill>
            <a:srgbClr val="2A0A08"/>
          </a:solidFill>
          <a:ln w="12700">
            <a:solidFill>
              <a:srgbClr val="E8604C"/>
            </a:solidFill>
          </a:ln>
          <a:effectLst/>
        </p:spPr>
        <p:style>
          <a:lnRef idx="1">
            <a:schemeClr val="accent1"/>
          </a:lnRef>
          <a:fillRef idx="3">
            <a:schemeClr val="accent1"/>
          </a:fillRef>
          <a:effectRef idx="2">
            <a:schemeClr val="accent1"/>
          </a:effectRef>
          <a:fontRef idx="minor">
            <a:schemeClr val="lt1"/>
          </a:fontRef>
        </p:style>
        <p:txBody>
          <a:bodyPr wrap="square" lIns="182880" tIns="109728" rIns="182880" bIns="109728" rtlCol="0" anchor="ctr"/>
          <a:lstStyle/>
          <a:p>
            <a:pPr algn="l">
              <a:spcAft>
                <a:spcPts val="400"/>
              </a:spcAft>
            </a:pPr>
            <a:r>
              <a:rPr sz="900" b="1" i="0">
                <a:solidFill>
                  <a:srgbClr val="E8604C"/>
                </a:solidFill>
                <a:latin typeface="Arial"/>
              </a:rPr>
              <a:t>BEFORE</a:t>
            </a:r>
          </a:p>
          <a:p>
            <a:pPr algn="l">
              <a:spcAft>
                <a:spcPts val="600"/>
              </a:spcAft>
            </a:pPr>
            <a:r>
              <a:rPr sz="1300" b="0" i="1">
                <a:solidFill>
                  <a:srgbClr val="EE9080"/>
                </a:solidFill>
                <a:latin typeface="Arial"/>
              </a:rPr>
              <a:t>I helped organize events</a:t>
            </a:r>
          </a:p>
        </p:txBody>
      </p:sp>
      <p:sp>
        <p:nvSpPr>
          <p:cNvPr id="12" name="S"/>
          <p:cNvSpPr/>
          <p:nvPr/>
        </p:nvSpPr>
        <p:spPr>
          <a:xfrm>
            <a:off x="6766560" y="3246120"/>
            <a:ext cx="4846320" cy="1280160"/>
          </a:xfrm>
          <a:prstGeom prst="roundRect">
            <a:avLst>
              <a:gd name="adj" fmla="val 6000"/>
            </a:avLst>
          </a:prstGeom>
          <a:solidFill>
            <a:srgbClr val="083A18"/>
          </a:solidFill>
          <a:ln w="12700">
            <a:solidFill>
              <a:srgbClr val="63DF4E"/>
            </a:solidFill>
          </a:ln>
          <a:effectLst/>
        </p:spPr>
        <p:style>
          <a:lnRef idx="1">
            <a:schemeClr val="accent1"/>
          </a:lnRef>
          <a:fillRef idx="3">
            <a:schemeClr val="accent1"/>
          </a:fillRef>
          <a:effectRef idx="2">
            <a:schemeClr val="accent1"/>
          </a:effectRef>
          <a:fontRef idx="minor">
            <a:schemeClr val="lt1"/>
          </a:fontRef>
        </p:style>
        <p:txBody>
          <a:bodyPr wrap="square" lIns="182880" tIns="109728" rIns="182880" bIns="109728" rtlCol="0" anchor="ctr"/>
          <a:lstStyle/>
          <a:p>
            <a:pPr algn="l">
              <a:spcAft>
                <a:spcPts val="400"/>
              </a:spcAft>
            </a:pPr>
            <a:r>
              <a:rPr sz="900" b="1" i="0">
                <a:solidFill>
                  <a:srgbClr val="63DF4E"/>
                </a:solidFill>
                <a:latin typeface="Arial"/>
              </a:rPr>
              <a:t>AFTER</a:t>
            </a:r>
          </a:p>
          <a:p>
            <a:pPr algn="l">
              <a:spcAft>
                <a:spcPts val="600"/>
              </a:spcAft>
            </a:pPr>
            <a:r>
              <a:rPr sz="1300" b="0" i="0">
                <a:solidFill>
                  <a:srgbClr val="90DDA0"/>
                </a:solidFill>
                <a:latin typeface="Arial"/>
              </a:rPr>
              <a:t>Led three events a year: 15 volunteers, a $4,000 budget, and 25% attendance growth over two years.</a:t>
            </a:r>
          </a:p>
        </p:txBody>
      </p:sp>
      <p:sp>
        <p:nvSpPr>
          <p:cNvPr id="13" name="S"/>
          <p:cNvSpPr/>
          <p:nvPr/>
        </p:nvSpPr>
        <p:spPr>
          <a:xfrm>
            <a:off x="548640" y="4709160"/>
            <a:ext cx="2377440" cy="1280160"/>
          </a:xfrm>
          <a:prstGeom prst="roundRect">
            <a:avLst>
              <a:gd name="adj" fmla="val 6000"/>
            </a:avLst>
          </a:prstGeom>
          <a:solidFill>
            <a:srgbClr val="0A3D56"/>
          </a:solidFill>
          <a:ln w="12700">
            <a:solidFill>
              <a:srgbClr val="0D5070"/>
            </a:solidFill>
          </a:ln>
          <a:effectLst/>
        </p:spPr>
        <p:style>
          <a:lnRef idx="1">
            <a:schemeClr val="accent1"/>
          </a:lnRef>
          <a:fillRef idx="3">
            <a:schemeClr val="accent1"/>
          </a:fillRef>
          <a:effectRef idx="2">
            <a:schemeClr val="accent1"/>
          </a:effectRef>
          <a:fontRef idx="minor">
            <a:schemeClr val="lt1"/>
          </a:fontRef>
        </p:style>
        <p:txBody>
          <a:bodyPr wrap="square" lIns="182880" tIns="109728" rIns="182880" bIns="109728" rtlCol="0" anchor="ctr"/>
          <a:lstStyle/>
          <a:p>
            <a:pPr algn="l">
              <a:spcAft>
                <a:spcPts val="600"/>
              </a:spcAft>
            </a:pPr>
            <a:r>
              <a:rPr sz="1400" b="1" i="0">
                <a:solidFill>
                  <a:srgbClr val="63DF4E"/>
                </a:solidFill>
                <a:latin typeface="Arial"/>
              </a:rPr>
              <a:t>Intern</a:t>
            </a:r>
          </a:p>
        </p:txBody>
      </p:sp>
      <p:sp>
        <p:nvSpPr>
          <p:cNvPr id="14" name="S"/>
          <p:cNvSpPr/>
          <p:nvPr/>
        </p:nvSpPr>
        <p:spPr>
          <a:xfrm>
            <a:off x="3063240" y="4709160"/>
            <a:ext cx="3566160" cy="1280160"/>
          </a:xfrm>
          <a:prstGeom prst="roundRect">
            <a:avLst>
              <a:gd name="adj" fmla="val 6000"/>
            </a:avLst>
          </a:prstGeom>
          <a:solidFill>
            <a:srgbClr val="2A0A08"/>
          </a:solidFill>
          <a:ln w="12700">
            <a:solidFill>
              <a:srgbClr val="E8604C"/>
            </a:solidFill>
          </a:ln>
          <a:effectLst/>
        </p:spPr>
        <p:style>
          <a:lnRef idx="1">
            <a:schemeClr val="accent1"/>
          </a:lnRef>
          <a:fillRef idx="3">
            <a:schemeClr val="accent1"/>
          </a:fillRef>
          <a:effectRef idx="2">
            <a:schemeClr val="accent1"/>
          </a:effectRef>
          <a:fontRef idx="minor">
            <a:schemeClr val="lt1"/>
          </a:fontRef>
        </p:style>
        <p:txBody>
          <a:bodyPr wrap="square" lIns="182880" tIns="109728" rIns="182880" bIns="109728" rtlCol="0" anchor="ctr"/>
          <a:lstStyle/>
          <a:p>
            <a:pPr algn="l">
              <a:spcAft>
                <a:spcPts val="400"/>
              </a:spcAft>
            </a:pPr>
            <a:r>
              <a:rPr sz="900" b="1" i="0">
                <a:solidFill>
                  <a:srgbClr val="E8604C"/>
                </a:solidFill>
                <a:latin typeface="Arial"/>
              </a:rPr>
              <a:t>BEFORE</a:t>
            </a:r>
          </a:p>
          <a:p>
            <a:pPr algn="l">
              <a:spcAft>
                <a:spcPts val="600"/>
              </a:spcAft>
            </a:pPr>
            <a:r>
              <a:rPr sz="1300" b="0" i="1">
                <a:solidFill>
                  <a:srgbClr val="EE9080"/>
                </a:solidFill>
                <a:latin typeface="Arial"/>
              </a:rPr>
              <a:t>I did data entry and helped with reports</a:t>
            </a:r>
          </a:p>
        </p:txBody>
      </p:sp>
      <p:sp>
        <p:nvSpPr>
          <p:cNvPr id="15" name="S"/>
          <p:cNvSpPr/>
          <p:nvPr/>
        </p:nvSpPr>
        <p:spPr>
          <a:xfrm>
            <a:off x="6766560" y="4709160"/>
            <a:ext cx="4846320" cy="1280160"/>
          </a:xfrm>
          <a:prstGeom prst="roundRect">
            <a:avLst>
              <a:gd name="adj" fmla="val 6000"/>
            </a:avLst>
          </a:prstGeom>
          <a:solidFill>
            <a:srgbClr val="083A18"/>
          </a:solidFill>
          <a:ln w="12700">
            <a:solidFill>
              <a:srgbClr val="63DF4E"/>
            </a:solidFill>
          </a:ln>
          <a:effectLst/>
        </p:spPr>
        <p:style>
          <a:lnRef idx="1">
            <a:schemeClr val="accent1"/>
          </a:lnRef>
          <a:fillRef idx="3">
            <a:schemeClr val="accent1"/>
          </a:fillRef>
          <a:effectRef idx="2">
            <a:schemeClr val="accent1"/>
          </a:effectRef>
          <a:fontRef idx="minor">
            <a:schemeClr val="lt1"/>
          </a:fontRef>
        </p:style>
        <p:txBody>
          <a:bodyPr wrap="square" lIns="182880" tIns="109728" rIns="182880" bIns="109728" rtlCol="0" anchor="ctr"/>
          <a:lstStyle/>
          <a:p>
            <a:pPr algn="l">
              <a:spcAft>
                <a:spcPts val="400"/>
              </a:spcAft>
            </a:pPr>
            <a:r>
              <a:rPr sz="900" b="1" i="0">
                <a:solidFill>
                  <a:srgbClr val="63DF4E"/>
                </a:solidFill>
                <a:latin typeface="Arial"/>
              </a:rPr>
              <a:t>AFTER</a:t>
            </a:r>
          </a:p>
          <a:p>
            <a:pPr algn="l">
              <a:spcAft>
                <a:spcPts val="600"/>
              </a:spcAft>
            </a:pPr>
            <a:r>
              <a:rPr sz="1300" b="0" i="0">
                <a:solidFill>
                  <a:srgbClr val="90DDA0"/>
                </a:solidFill>
                <a:latin typeface="Arial"/>
              </a:rPr>
              <a:t>Maintained weekly trackers, caught two reporting errors before client delivery, and cut manual entry time.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500"/>
                                        <p:tgtEl>
                                          <p:spTgt spid="14"/>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fade">
                                      <p:cBhvr>
                                        <p:cTn id="4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P spid="1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32D42"/>
        </a:solidFill>
        <a:effectLst/>
      </p:bgPr>
    </p:bg>
    <p:spTree>
      <p:nvGrpSpPr>
        <p:cNvPr id="1" name=""/>
        <p:cNvGrpSpPr/>
        <p:nvPr/>
      </p:nvGrpSpPr>
      <p:grpSpPr>
        <a:xfrm>
          <a:off x="0" y="0"/>
          <a:ext cx="0" cy="0"/>
          <a:chOff x="0" y="0"/>
          <a:chExt cx="0" cy="0"/>
        </a:xfrm>
      </p:grpSpPr>
      <p:sp>
        <p:nvSpPr>
          <p:cNvPr id="2" name="static"/>
          <p:cNvSpPr txBox="1"/>
          <p:nvPr/>
        </p:nvSpPr>
        <p:spPr>
          <a:xfrm>
            <a:off x="502920" y="347472"/>
            <a:ext cx="11155680" cy="228600"/>
          </a:xfrm>
          <a:prstGeom prst="rect">
            <a:avLst/>
          </a:prstGeom>
          <a:noFill/>
        </p:spPr>
        <p:txBody>
          <a:bodyPr wrap="square" lIns="45720" tIns="27432" rIns="45720" bIns="27432" anchor="t">
            <a:spAutoFit/>
          </a:bodyPr>
          <a:lstStyle/>
          <a:p>
            <a:pPr algn="l">
              <a:spcAft>
                <a:spcPts val="600"/>
              </a:spcAft>
            </a:pPr>
            <a:r>
              <a:rPr sz="900" b="1" i="0">
                <a:solidFill>
                  <a:srgbClr val="63DF4E"/>
                </a:solidFill>
                <a:latin typeface="Arial"/>
              </a:rPr>
              <a:t>PART 2</a:t>
            </a:r>
          </a:p>
        </p:txBody>
      </p:sp>
      <p:sp>
        <p:nvSpPr>
          <p:cNvPr id="3" name="static"/>
          <p:cNvSpPr txBox="1"/>
          <p:nvPr/>
        </p:nvSpPr>
        <p:spPr>
          <a:xfrm>
            <a:off x="457200" y="566928"/>
            <a:ext cx="11247120" cy="685800"/>
          </a:xfrm>
          <a:prstGeom prst="rect">
            <a:avLst/>
          </a:prstGeom>
          <a:noFill/>
        </p:spPr>
        <p:txBody>
          <a:bodyPr wrap="square" lIns="45720" tIns="27432" rIns="45720" bIns="27432" anchor="t">
            <a:spAutoFit/>
          </a:bodyPr>
          <a:lstStyle/>
          <a:p>
            <a:pPr algn="l">
              <a:spcAft>
                <a:spcPts val="600"/>
              </a:spcAft>
            </a:pPr>
            <a:r>
              <a:rPr sz="2800" b="1" i="0">
                <a:solidFill>
                  <a:srgbClr val="FFFFFF"/>
                </a:solidFill>
                <a:latin typeface="Arial"/>
              </a:rPr>
              <a:t>The translation formula</a:t>
            </a:r>
          </a:p>
        </p:txBody>
      </p:sp>
      <p:sp>
        <p:nvSpPr>
          <p:cNvPr id="4" name="static"/>
          <p:cNvSpPr txBox="1"/>
          <p:nvPr/>
        </p:nvSpPr>
        <p:spPr>
          <a:xfrm>
            <a:off x="502920" y="1207008"/>
            <a:ext cx="11155680" cy="365760"/>
          </a:xfrm>
          <a:prstGeom prst="rect">
            <a:avLst/>
          </a:prstGeom>
          <a:noFill/>
        </p:spPr>
        <p:txBody>
          <a:bodyPr wrap="square" lIns="45720" tIns="27432" rIns="45720" bIns="27432" anchor="t">
            <a:spAutoFit/>
          </a:bodyPr>
          <a:lstStyle/>
          <a:p>
            <a:pPr algn="l">
              <a:spcAft>
                <a:spcPts val="600"/>
              </a:spcAft>
            </a:pPr>
            <a:r>
              <a:rPr sz="1300" b="0" i="0">
                <a:solidFill>
                  <a:srgbClr val="9ABCCC"/>
                </a:solidFill>
                <a:latin typeface="Arial"/>
              </a:rPr>
              <a:t>Use it for resumes, end-of-year reviews, LinkedIn, and career conversations</a:t>
            </a:r>
          </a:p>
        </p:txBody>
      </p:sp>
      <p:sp>
        <p:nvSpPr>
          <p:cNvPr id="5" name="static"/>
          <p:cNvSpPr txBox="1"/>
          <p:nvPr/>
        </p:nvSpPr>
        <p:spPr>
          <a:xfrm>
            <a:off x="365760" y="6446520"/>
            <a:ext cx="6400800" cy="274320"/>
          </a:xfrm>
          <a:prstGeom prst="rect">
            <a:avLst/>
          </a:prstGeom>
          <a:noFill/>
        </p:spPr>
        <p:txBody>
          <a:bodyPr wrap="square" lIns="45720" tIns="27432" rIns="45720" bIns="27432" anchor="t">
            <a:spAutoFit/>
          </a:bodyPr>
          <a:lstStyle/>
          <a:p>
            <a:pPr algn="l">
              <a:spcAft>
                <a:spcPts val="600"/>
              </a:spcAft>
            </a:pPr>
            <a:r>
              <a:rPr sz="900" b="0" i="0">
                <a:solidFill>
                  <a:srgbClr val="4A6070"/>
                </a:solidFill>
                <a:latin typeface="Arial"/>
              </a:rPr>
              <a:t>Your Background Is Your Superpower</a:t>
            </a:r>
          </a:p>
        </p:txBody>
      </p:sp>
      <p:sp>
        <p:nvSpPr>
          <p:cNvPr id="6" name="static"/>
          <p:cNvSpPr txBox="1"/>
          <p:nvPr/>
        </p:nvSpPr>
        <p:spPr>
          <a:xfrm>
            <a:off x="10789920" y="6446520"/>
            <a:ext cx="1188720" cy="274320"/>
          </a:xfrm>
          <a:prstGeom prst="rect">
            <a:avLst/>
          </a:prstGeom>
          <a:noFill/>
        </p:spPr>
        <p:txBody>
          <a:bodyPr wrap="square" lIns="45720" tIns="27432" rIns="45720" bIns="27432" anchor="t">
            <a:spAutoFit/>
          </a:bodyPr>
          <a:lstStyle/>
          <a:p>
            <a:pPr algn="r">
              <a:spcAft>
                <a:spcPts val="600"/>
              </a:spcAft>
            </a:pPr>
            <a:r>
              <a:rPr sz="900" b="1" i="0">
                <a:solidFill>
                  <a:srgbClr val="63DF4E"/>
                </a:solidFill>
                <a:latin typeface="Arial"/>
              </a:rPr>
              <a:t>16 / 28</a:t>
            </a:r>
          </a:p>
        </p:txBody>
      </p:sp>
      <p:sp>
        <p:nvSpPr>
          <p:cNvPr id="7" name="S"/>
          <p:cNvSpPr/>
          <p:nvPr/>
        </p:nvSpPr>
        <p:spPr>
          <a:xfrm>
            <a:off x="548640" y="2377440"/>
            <a:ext cx="2468880" cy="1828800"/>
          </a:xfrm>
          <a:prstGeom prst="roundRect">
            <a:avLst>
              <a:gd name="adj" fmla="val 6000"/>
            </a:avLst>
          </a:prstGeom>
          <a:solidFill>
            <a:srgbClr val="0A3D56"/>
          </a:solidFill>
          <a:ln w="12700">
            <a:solidFill>
              <a:srgbClr val="63DF4E"/>
            </a:solidFill>
          </a:ln>
          <a:effectLst/>
        </p:spPr>
        <p:style>
          <a:lnRef idx="1">
            <a:schemeClr val="accent1"/>
          </a:lnRef>
          <a:fillRef idx="3">
            <a:schemeClr val="accent1"/>
          </a:fillRef>
          <a:effectRef idx="2">
            <a:schemeClr val="accent1"/>
          </a:effectRef>
          <a:fontRef idx="minor">
            <a:schemeClr val="lt1"/>
          </a:fontRef>
        </p:style>
        <p:txBody>
          <a:bodyPr wrap="square" lIns="182880" tIns="109728" rIns="182880" bIns="109728" rtlCol="0" anchor="ctr"/>
          <a:lstStyle/>
          <a:p>
            <a:pPr algn="ctr">
              <a:spcAft>
                <a:spcPts val="600"/>
              </a:spcAft>
            </a:pPr>
            <a:r>
              <a:rPr sz="1600" b="1" i="0">
                <a:solidFill>
                  <a:srgbClr val="FFFFFF"/>
                </a:solidFill>
                <a:latin typeface="Arial"/>
              </a:rPr>
              <a:t>Action verb</a:t>
            </a:r>
          </a:p>
        </p:txBody>
      </p:sp>
      <p:sp>
        <p:nvSpPr>
          <p:cNvPr id="8" name="S"/>
          <p:cNvSpPr txBox="1"/>
          <p:nvPr/>
        </p:nvSpPr>
        <p:spPr>
          <a:xfrm>
            <a:off x="3017520" y="2926080"/>
            <a:ext cx="365760" cy="548640"/>
          </a:xfrm>
          <a:prstGeom prst="rect">
            <a:avLst/>
          </a:prstGeom>
          <a:noFill/>
        </p:spPr>
        <p:txBody>
          <a:bodyPr wrap="square" lIns="45720" tIns="27432" rIns="45720" bIns="27432" anchor="t">
            <a:spAutoFit/>
          </a:bodyPr>
          <a:lstStyle/>
          <a:p>
            <a:pPr algn="ctr">
              <a:spcAft>
                <a:spcPts val="600"/>
              </a:spcAft>
            </a:pPr>
            <a:r>
              <a:rPr sz="2800" b="1" i="0">
                <a:solidFill>
                  <a:srgbClr val="63DF4E"/>
                </a:solidFill>
                <a:latin typeface="Arial"/>
              </a:rPr>
              <a:t>+</a:t>
            </a:r>
          </a:p>
        </p:txBody>
      </p:sp>
      <p:sp>
        <p:nvSpPr>
          <p:cNvPr id="9" name="S"/>
          <p:cNvSpPr/>
          <p:nvPr/>
        </p:nvSpPr>
        <p:spPr>
          <a:xfrm>
            <a:off x="3383280" y="2377440"/>
            <a:ext cx="2468880" cy="1828800"/>
          </a:xfrm>
          <a:prstGeom prst="roundRect">
            <a:avLst>
              <a:gd name="adj" fmla="val 6000"/>
            </a:avLst>
          </a:prstGeom>
          <a:solidFill>
            <a:srgbClr val="0A3D56"/>
          </a:solidFill>
          <a:ln w="12700">
            <a:solidFill>
              <a:srgbClr val="63DF4E"/>
            </a:solidFill>
          </a:ln>
          <a:effectLst/>
        </p:spPr>
        <p:style>
          <a:lnRef idx="1">
            <a:schemeClr val="accent1"/>
          </a:lnRef>
          <a:fillRef idx="3">
            <a:schemeClr val="accent1"/>
          </a:fillRef>
          <a:effectRef idx="2">
            <a:schemeClr val="accent1"/>
          </a:effectRef>
          <a:fontRef idx="minor">
            <a:schemeClr val="lt1"/>
          </a:fontRef>
        </p:style>
        <p:txBody>
          <a:bodyPr wrap="square" lIns="182880" tIns="109728" rIns="182880" bIns="109728" rtlCol="0" anchor="ctr"/>
          <a:lstStyle/>
          <a:p>
            <a:pPr algn="ctr">
              <a:spcAft>
                <a:spcPts val="600"/>
              </a:spcAft>
            </a:pPr>
            <a:r>
              <a:rPr sz="1600" b="1" i="0">
                <a:solidFill>
                  <a:srgbClr val="FFFFFF"/>
                </a:solidFill>
                <a:latin typeface="Arial"/>
              </a:rPr>
              <a:t>What you managed</a:t>
            </a:r>
          </a:p>
        </p:txBody>
      </p:sp>
      <p:sp>
        <p:nvSpPr>
          <p:cNvPr id="10" name="S"/>
          <p:cNvSpPr txBox="1"/>
          <p:nvPr/>
        </p:nvSpPr>
        <p:spPr>
          <a:xfrm>
            <a:off x="5852160" y="2926080"/>
            <a:ext cx="365760" cy="548640"/>
          </a:xfrm>
          <a:prstGeom prst="rect">
            <a:avLst/>
          </a:prstGeom>
          <a:noFill/>
        </p:spPr>
        <p:txBody>
          <a:bodyPr wrap="square" lIns="45720" tIns="27432" rIns="45720" bIns="27432" anchor="t">
            <a:spAutoFit/>
          </a:bodyPr>
          <a:lstStyle/>
          <a:p>
            <a:pPr algn="ctr">
              <a:spcAft>
                <a:spcPts val="600"/>
              </a:spcAft>
            </a:pPr>
            <a:r>
              <a:rPr sz="2800" b="1" i="0">
                <a:solidFill>
                  <a:srgbClr val="63DF4E"/>
                </a:solidFill>
                <a:latin typeface="Arial"/>
              </a:rPr>
              <a:t>+</a:t>
            </a:r>
          </a:p>
        </p:txBody>
      </p:sp>
      <p:sp>
        <p:nvSpPr>
          <p:cNvPr id="11" name="S"/>
          <p:cNvSpPr/>
          <p:nvPr/>
        </p:nvSpPr>
        <p:spPr>
          <a:xfrm>
            <a:off x="6217920" y="2377440"/>
            <a:ext cx="2468880" cy="1828800"/>
          </a:xfrm>
          <a:prstGeom prst="roundRect">
            <a:avLst>
              <a:gd name="adj" fmla="val 6000"/>
            </a:avLst>
          </a:prstGeom>
          <a:solidFill>
            <a:srgbClr val="0A3D56"/>
          </a:solidFill>
          <a:ln w="12700">
            <a:solidFill>
              <a:srgbClr val="63DF4E"/>
            </a:solidFill>
          </a:ln>
          <a:effectLst/>
        </p:spPr>
        <p:style>
          <a:lnRef idx="1">
            <a:schemeClr val="accent1"/>
          </a:lnRef>
          <a:fillRef idx="3">
            <a:schemeClr val="accent1"/>
          </a:fillRef>
          <a:effectRef idx="2">
            <a:schemeClr val="accent1"/>
          </a:effectRef>
          <a:fontRef idx="minor">
            <a:schemeClr val="lt1"/>
          </a:fontRef>
        </p:style>
        <p:txBody>
          <a:bodyPr wrap="square" lIns="182880" tIns="109728" rIns="182880" bIns="109728" rtlCol="0" anchor="ctr"/>
          <a:lstStyle/>
          <a:p>
            <a:pPr algn="ctr">
              <a:spcAft>
                <a:spcPts val="600"/>
              </a:spcAft>
            </a:pPr>
            <a:r>
              <a:rPr sz="1600" b="1" i="0">
                <a:solidFill>
                  <a:srgbClr val="FFFFFF"/>
                </a:solidFill>
                <a:latin typeface="Arial"/>
              </a:rPr>
              <a:t>Scale or scope</a:t>
            </a:r>
          </a:p>
        </p:txBody>
      </p:sp>
      <p:sp>
        <p:nvSpPr>
          <p:cNvPr id="12" name="S"/>
          <p:cNvSpPr txBox="1"/>
          <p:nvPr/>
        </p:nvSpPr>
        <p:spPr>
          <a:xfrm>
            <a:off x="8686800" y="2926080"/>
            <a:ext cx="365760" cy="548640"/>
          </a:xfrm>
          <a:prstGeom prst="rect">
            <a:avLst/>
          </a:prstGeom>
          <a:noFill/>
        </p:spPr>
        <p:txBody>
          <a:bodyPr wrap="square" lIns="45720" tIns="27432" rIns="45720" bIns="27432" anchor="t">
            <a:spAutoFit/>
          </a:bodyPr>
          <a:lstStyle/>
          <a:p>
            <a:pPr algn="ctr">
              <a:spcAft>
                <a:spcPts val="600"/>
              </a:spcAft>
            </a:pPr>
            <a:r>
              <a:rPr sz="2800" b="1" i="0">
                <a:solidFill>
                  <a:srgbClr val="63DF4E"/>
                </a:solidFill>
                <a:latin typeface="Arial"/>
              </a:rPr>
              <a:t>+</a:t>
            </a:r>
          </a:p>
        </p:txBody>
      </p:sp>
      <p:sp>
        <p:nvSpPr>
          <p:cNvPr id="13" name="S"/>
          <p:cNvSpPr/>
          <p:nvPr/>
        </p:nvSpPr>
        <p:spPr>
          <a:xfrm>
            <a:off x="9052560" y="2377440"/>
            <a:ext cx="2468880" cy="1828800"/>
          </a:xfrm>
          <a:prstGeom prst="roundRect">
            <a:avLst>
              <a:gd name="adj" fmla="val 6000"/>
            </a:avLst>
          </a:prstGeom>
          <a:solidFill>
            <a:srgbClr val="0A3D56"/>
          </a:solidFill>
          <a:ln w="12700">
            <a:solidFill>
              <a:srgbClr val="63DF4E"/>
            </a:solidFill>
          </a:ln>
          <a:effectLst/>
        </p:spPr>
        <p:style>
          <a:lnRef idx="1">
            <a:schemeClr val="accent1"/>
          </a:lnRef>
          <a:fillRef idx="3">
            <a:schemeClr val="accent1"/>
          </a:fillRef>
          <a:effectRef idx="2">
            <a:schemeClr val="accent1"/>
          </a:effectRef>
          <a:fontRef idx="minor">
            <a:schemeClr val="lt1"/>
          </a:fontRef>
        </p:style>
        <p:txBody>
          <a:bodyPr wrap="square" lIns="182880" tIns="109728" rIns="182880" bIns="109728" rtlCol="0" anchor="ctr"/>
          <a:lstStyle/>
          <a:p>
            <a:pPr algn="ctr">
              <a:spcAft>
                <a:spcPts val="600"/>
              </a:spcAft>
            </a:pPr>
            <a:r>
              <a:rPr sz="1600" b="1" i="0">
                <a:solidFill>
                  <a:srgbClr val="FFFFFF"/>
                </a:solidFill>
                <a:latin typeface="Arial"/>
              </a:rPr>
              <a:t>Outcome or result</a:t>
            </a:r>
          </a:p>
        </p:txBody>
      </p:sp>
      <p:sp>
        <p:nvSpPr>
          <p:cNvPr id="14" name="S"/>
          <p:cNvSpPr/>
          <p:nvPr/>
        </p:nvSpPr>
        <p:spPr>
          <a:xfrm>
            <a:off x="548640" y="4663440"/>
            <a:ext cx="11064240" cy="1005840"/>
          </a:xfrm>
          <a:prstGeom prst="roundRect">
            <a:avLst>
              <a:gd name="adj" fmla="val 6000"/>
            </a:avLst>
          </a:prstGeom>
          <a:solidFill>
            <a:srgbClr val="083A2A"/>
          </a:solidFill>
          <a:ln w="12700">
            <a:solidFill>
              <a:srgbClr val="63DF4E"/>
            </a:solidFill>
          </a:ln>
          <a:effectLst/>
        </p:spPr>
        <p:style>
          <a:lnRef idx="1">
            <a:schemeClr val="accent1"/>
          </a:lnRef>
          <a:fillRef idx="3">
            <a:schemeClr val="accent1"/>
          </a:fillRef>
          <a:effectRef idx="2">
            <a:schemeClr val="accent1"/>
          </a:effectRef>
          <a:fontRef idx="minor">
            <a:schemeClr val="lt1"/>
          </a:fontRef>
        </p:style>
        <p:txBody>
          <a:bodyPr wrap="square" lIns="274320" tIns="109728" rIns="274320" bIns="109728" rtlCol="0" anchor="ctr"/>
          <a:lstStyle/>
          <a:p>
            <a:pPr algn="l">
              <a:spcAft>
                <a:spcPts val="600"/>
              </a:spcAft>
            </a:pPr>
            <a:r>
              <a:rPr sz="1400" b="0" i="1">
                <a:solidFill>
                  <a:srgbClr val="63DF4E"/>
                </a:solidFill>
                <a:latin typeface="Arial"/>
              </a:rPr>
              <a:t>Use the 84 action verbs in the handout to pick the one that matches what you actually did.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21F2F"/>
        </a:solidFill>
        <a:effectLst/>
      </p:bgPr>
    </p:bg>
    <p:spTree>
      <p:nvGrpSpPr>
        <p:cNvPr id="1" name=""/>
        <p:cNvGrpSpPr/>
        <p:nvPr/>
      </p:nvGrpSpPr>
      <p:grpSpPr>
        <a:xfrm>
          <a:off x="0" y="0"/>
          <a:ext cx="0" cy="0"/>
          <a:chOff x="0" y="0"/>
          <a:chExt cx="0" cy="0"/>
        </a:xfrm>
      </p:grpSpPr>
      <p:sp>
        <p:nvSpPr>
          <p:cNvPr id="2" name="static"/>
          <p:cNvSpPr txBox="1"/>
          <p:nvPr/>
        </p:nvSpPr>
        <p:spPr>
          <a:xfrm>
            <a:off x="365760" y="548640"/>
            <a:ext cx="5486400" cy="2286000"/>
          </a:xfrm>
          <a:prstGeom prst="rect">
            <a:avLst/>
          </a:prstGeom>
          <a:noFill/>
        </p:spPr>
        <p:txBody>
          <a:bodyPr wrap="square" lIns="45720" tIns="27432" rIns="45720" bIns="27432" anchor="t">
            <a:spAutoFit/>
          </a:bodyPr>
          <a:lstStyle/>
          <a:p>
            <a:pPr algn="l">
              <a:spcAft>
                <a:spcPts val="600"/>
              </a:spcAft>
            </a:pPr>
            <a:r>
              <a:rPr sz="9600" b="1" i="0">
                <a:solidFill>
                  <a:srgbClr val="0D4A6A"/>
                </a:solidFill>
                <a:latin typeface="Arial"/>
              </a:rPr>
              <a:t>03</a:t>
            </a:r>
          </a:p>
        </p:txBody>
      </p:sp>
      <p:sp>
        <p:nvSpPr>
          <p:cNvPr id="3" name="static"/>
          <p:cNvSpPr txBox="1"/>
          <p:nvPr/>
        </p:nvSpPr>
        <p:spPr>
          <a:xfrm>
            <a:off x="502920" y="2560320"/>
            <a:ext cx="10058400" cy="193899"/>
          </a:xfrm>
          <a:prstGeom prst="rect">
            <a:avLst/>
          </a:prstGeom>
          <a:noFill/>
        </p:spPr>
        <p:txBody>
          <a:bodyPr wrap="square" lIns="45720" tIns="27432" rIns="45720" bIns="27432" anchor="t">
            <a:spAutoFit/>
          </a:bodyPr>
          <a:lstStyle/>
          <a:p>
            <a:pPr algn="l">
              <a:spcAft>
                <a:spcPts val="600"/>
              </a:spcAft>
            </a:pPr>
            <a:r>
              <a:rPr sz="900" b="1" i="0" dirty="0">
                <a:solidFill>
                  <a:srgbClr val="63DF4E"/>
                </a:solidFill>
                <a:latin typeface="Arial"/>
              </a:rPr>
              <a:t>PART 3</a:t>
            </a:r>
          </a:p>
        </p:txBody>
      </p:sp>
      <p:sp>
        <p:nvSpPr>
          <p:cNvPr id="4" name="static"/>
          <p:cNvSpPr txBox="1"/>
          <p:nvPr/>
        </p:nvSpPr>
        <p:spPr>
          <a:xfrm>
            <a:off x="502920" y="2880360"/>
            <a:ext cx="10515600" cy="1463040"/>
          </a:xfrm>
          <a:prstGeom prst="rect">
            <a:avLst/>
          </a:prstGeom>
          <a:noFill/>
        </p:spPr>
        <p:txBody>
          <a:bodyPr wrap="square" lIns="45720" tIns="27432" rIns="45720" bIns="27432" anchor="t">
            <a:spAutoFit/>
          </a:bodyPr>
          <a:lstStyle/>
          <a:p>
            <a:pPr algn="l">
              <a:spcAft>
                <a:spcPts val="600"/>
              </a:spcAft>
            </a:pPr>
            <a:r>
              <a:rPr sz="3600" b="1" i="0">
                <a:solidFill>
                  <a:srgbClr val="FFFFFF"/>
                </a:solidFill>
                <a:latin typeface="Arial"/>
              </a:rPr>
              <a:t>Career development and ownership</a:t>
            </a:r>
          </a:p>
        </p:txBody>
      </p:sp>
      <p:sp>
        <p:nvSpPr>
          <p:cNvPr id="5" name="static"/>
          <p:cNvSpPr txBox="1"/>
          <p:nvPr/>
        </p:nvSpPr>
        <p:spPr>
          <a:xfrm>
            <a:off x="365760" y="6446520"/>
            <a:ext cx="6400800" cy="274320"/>
          </a:xfrm>
          <a:prstGeom prst="rect">
            <a:avLst/>
          </a:prstGeom>
          <a:noFill/>
        </p:spPr>
        <p:txBody>
          <a:bodyPr wrap="square" lIns="45720" tIns="27432" rIns="45720" bIns="27432" anchor="t">
            <a:spAutoFit/>
          </a:bodyPr>
          <a:lstStyle/>
          <a:p>
            <a:pPr algn="l">
              <a:spcAft>
                <a:spcPts val="600"/>
              </a:spcAft>
            </a:pPr>
            <a:r>
              <a:rPr sz="900" b="0" i="0">
                <a:solidFill>
                  <a:srgbClr val="4A6070"/>
                </a:solidFill>
                <a:latin typeface="Arial"/>
              </a:rPr>
              <a:t>Your Background Is Your Superpower</a:t>
            </a:r>
          </a:p>
        </p:txBody>
      </p:sp>
      <p:sp>
        <p:nvSpPr>
          <p:cNvPr id="6" name="static"/>
          <p:cNvSpPr txBox="1"/>
          <p:nvPr/>
        </p:nvSpPr>
        <p:spPr>
          <a:xfrm>
            <a:off x="10789920" y="6446520"/>
            <a:ext cx="1188720" cy="274320"/>
          </a:xfrm>
          <a:prstGeom prst="rect">
            <a:avLst/>
          </a:prstGeom>
          <a:noFill/>
        </p:spPr>
        <p:txBody>
          <a:bodyPr wrap="square" lIns="45720" tIns="27432" rIns="45720" bIns="27432" anchor="t">
            <a:spAutoFit/>
          </a:bodyPr>
          <a:lstStyle/>
          <a:p>
            <a:pPr algn="r">
              <a:spcAft>
                <a:spcPts val="600"/>
              </a:spcAft>
            </a:pPr>
            <a:r>
              <a:rPr sz="900" b="1" i="0">
                <a:solidFill>
                  <a:srgbClr val="63DF4E"/>
                </a:solidFill>
                <a:latin typeface="Arial"/>
              </a:rPr>
              <a:t>17 / 28</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32D42"/>
        </a:solidFill>
        <a:effectLst/>
      </p:bgPr>
    </p:bg>
    <p:spTree>
      <p:nvGrpSpPr>
        <p:cNvPr id="1" name=""/>
        <p:cNvGrpSpPr/>
        <p:nvPr/>
      </p:nvGrpSpPr>
      <p:grpSpPr>
        <a:xfrm>
          <a:off x="0" y="0"/>
          <a:ext cx="0" cy="0"/>
          <a:chOff x="0" y="0"/>
          <a:chExt cx="0" cy="0"/>
        </a:xfrm>
      </p:grpSpPr>
      <p:sp>
        <p:nvSpPr>
          <p:cNvPr id="2" name="static"/>
          <p:cNvSpPr txBox="1"/>
          <p:nvPr/>
        </p:nvSpPr>
        <p:spPr>
          <a:xfrm>
            <a:off x="502920" y="347472"/>
            <a:ext cx="11155680" cy="228600"/>
          </a:xfrm>
          <a:prstGeom prst="rect">
            <a:avLst/>
          </a:prstGeom>
          <a:noFill/>
        </p:spPr>
        <p:txBody>
          <a:bodyPr wrap="square" lIns="45720" tIns="27432" rIns="45720" bIns="27432" anchor="t">
            <a:spAutoFit/>
          </a:bodyPr>
          <a:lstStyle/>
          <a:p>
            <a:pPr algn="l">
              <a:spcAft>
                <a:spcPts val="600"/>
              </a:spcAft>
            </a:pPr>
            <a:r>
              <a:rPr sz="900" b="1" i="0">
                <a:solidFill>
                  <a:srgbClr val="63DF4E"/>
                </a:solidFill>
                <a:latin typeface="Arial"/>
              </a:rPr>
              <a:t>PART 3</a:t>
            </a:r>
          </a:p>
        </p:txBody>
      </p:sp>
      <p:sp>
        <p:nvSpPr>
          <p:cNvPr id="3" name="static"/>
          <p:cNvSpPr txBox="1"/>
          <p:nvPr/>
        </p:nvSpPr>
        <p:spPr>
          <a:xfrm>
            <a:off x="457200" y="566928"/>
            <a:ext cx="11247120" cy="685800"/>
          </a:xfrm>
          <a:prstGeom prst="rect">
            <a:avLst/>
          </a:prstGeom>
          <a:noFill/>
        </p:spPr>
        <p:txBody>
          <a:bodyPr wrap="square" lIns="45720" tIns="27432" rIns="45720" bIns="27432" anchor="t">
            <a:spAutoFit/>
          </a:bodyPr>
          <a:lstStyle/>
          <a:p>
            <a:pPr algn="l">
              <a:spcAft>
                <a:spcPts val="600"/>
              </a:spcAft>
            </a:pPr>
            <a:r>
              <a:rPr sz="2800" b="1" i="0">
                <a:solidFill>
                  <a:srgbClr val="FFFFFF"/>
                </a:solidFill>
                <a:latin typeface="Arial"/>
              </a:rPr>
              <a:t>Start with what energizes you</a:t>
            </a:r>
          </a:p>
        </p:txBody>
      </p:sp>
      <p:sp>
        <p:nvSpPr>
          <p:cNvPr id="4" name="static"/>
          <p:cNvSpPr txBox="1"/>
          <p:nvPr/>
        </p:nvSpPr>
        <p:spPr>
          <a:xfrm>
            <a:off x="502920" y="1207008"/>
            <a:ext cx="11155680" cy="365760"/>
          </a:xfrm>
          <a:prstGeom prst="rect">
            <a:avLst/>
          </a:prstGeom>
          <a:noFill/>
        </p:spPr>
        <p:txBody>
          <a:bodyPr wrap="square" lIns="45720" tIns="27432" rIns="45720" bIns="27432" anchor="t">
            <a:spAutoFit/>
          </a:bodyPr>
          <a:lstStyle/>
          <a:p>
            <a:pPr algn="l">
              <a:spcAft>
                <a:spcPts val="600"/>
              </a:spcAft>
            </a:pPr>
            <a:r>
              <a:rPr sz="1300" b="0" i="0">
                <a:solidFill>
                  <a:srgbClr val="9ABCCC"/>
                </a:solidFill>
                <a:latin typeface="Arial"/>
              </a:rPr>
              <a:t>Example from a real values assessment</a:t>
            </a:r>
          </a:p>
        </p:txBody>
      </p:sp>
      <p:sp>
        <p:nvSpPr>
          <p:cNvPr id="5" name="static"/>
          <p:cNvSpPr txBox="1"/>
          <p:nvPr/>
        </p:nvSpPr>
        <p:spPr>
          <a:xfrm>
            <a:off x="365760" y="6446520"/>
            <a:ext cx="6400800" cy="274320"/>
          </a:xfrm>
          <a:prstGeom prst="rect">
            <a:avLst/>
          </a:prstGeom>
          <a:noFill/>
        </p:spPr>
        <p:txBody>
          <a:bodyPr wrap="square" lIns="45720" tIns="27432" rIns="45720" bIns="27432" anchor="t">
            <a:spAutoFit/>
          </a:bodyPr>
          <a:lstStyle/>
          <a:p>
            <a:pPr algn="l">
              <a:spcAft>
                <a:spcPts val="600"/>
              </a:spcAft>
            </a:pPr>
            <a:r>
              <a:rPr sz="900" b="0" i="0">
                <a:solidFill>
                  <a:srgbClr val="4A6070"/>
                </a:solidFill>
                <a:latin typeface="Arial"/>
              </a:rPr>
              <a:t>Your Background Is Your Superpower</a:t>
            </a:r>
          </a:p>
        </p:txBody>
      </p:sp>
      <p:sp>
        <p:nvSpPr>
          <p:cNvPr id="6" name="static"/>
          <p:cNvSpPr txBox="1"/>
          <p:nvPr/>
        </p:nvSpPr>
        <p:spPr>
          <a:xfrm>
            <a:off x="10789920" y="6446520"/>
            <a:ext cx="1188720" cy="274320"/>
          </a:xfrm>
          <a:prstGeom prst="rect">
            <a:avLst/>
          </a:prstGeom>
          <a:noFill/>
        </p:spPr>
        <p:txBody>
          <a:bodyPr wrap="square" lIns="45720" tIns="27432" rIns="45720" bIns="27432" anchor="t">
            <a:spAutoFit/>
          </a:bodyPr>
          <a:lstStyle/>
          <a:p>
            <a:pPr algn="r">
              <a:spcAft>
                <a:spcPts val="600"/>
              </a:spcAft>
            </a:pPr>
            <a:r>
              <a:rPr sz="900" b="1" i="0">
                <a:solidFill>
                  <a:srgbClr val="63DF4E"/>
                </a:solidFill>
                <a:latin typeface="Arial"/>
              </a:rPr>
              <a:t>18 / 28</a:t>
            </a:r>
          </a:p>
        </p:txBody>
      </p:sp>
      <p:sp>
        <p:nvSpPr>
          <p:cNvPr id="7" name="S"/>
          <p:cNvSpPr/>
          <p:nvPr/>
        </p:nvSpPr>
        <p:spPr>
          <a:xfrm>
            <a:off x="548640" y="1783080"/>
            <a:ext cx="5394960" cy="3017520"/>
          </a:xfrm>
          <a:prstGeom prst="roundRect">
            <a:avLst>
              <a:gd name="adj" fmla="val 6000"/>
            </a:avLst>
          </a:prstGeom>
          <a:solidFill>
            <a:srgbClr val="0A3D56"/>
          </a:solidFill>
          <a:ln w="12700">
            <a:solidFill>
              <a:srgbClr val="0D5070"/>
            </a:solidFill>
          </a:ln>
          <a:effectLst/>
        </p:spPr>
        <p:style>
          <a:lnRef idx="1">
            <a:schemeClr val="accent1"/>
          </a:lnRef>
          <a:fillRef idx="3">
            <a:schemeClr val="accent1"/>
          </a:fillRef>
          <a:effectRef idx="2">
            <a:schemeClr val="accent1"/>
          </a:effectRef>
          <a:fontRef idx="minor">
            <a:schemeClr val="lt1"/>
          </a:fontRef>
        </p:style>
        <p:txBody>
          <a:bodyPr wrap="square" lIns="274320" tIns="109728" rIns="274320" bIns="109728" rtlCol="0" anchor="t"/>
          <a:lstStyle/>
          <a:p>
            <a:pPr algn="l">
              <a:spcAft>
                <a:spcPts val="1200"/>
              </a:spcAft>
            </a:pPr>
            <a:r>
              <a:rPr sz="1000" b="1" i="0">
                <a:solidFill>
                  <a:srgbClr val="63DF4E"/>
                </a:solidFill>
                <a:latin typeface="Arial"/>
              </a:rPr>
              <a:t>PERSONAL VALUES</a:t>
            </a:r>
          </a:p>
          <a:p>
            <a:pPr algn="l">
              <a:spcAft>
                <a:spcPts val="800"/>
              </a:spcAft>
            </a:pPr>
            <a:r>
              <a:rPr sz="1600" b="1" i="0">
                <a:solidFill>
                  <a:srgbClr val="FFFFFF"/>
                </a:solidFill>
                <a:latin typeface="Arial"/>
              </a:rPr>
              <a:t>Integrity   ·   Optimism   ·   Kindness</a:t>
            </a:r>
          </a:p>
          <a:p>
            <a:pPr algn="l">
              <a:spcAft>
                <a:spcPts val="600"/>
              </a:spcAft>
            </a:pPr>
            <a:r>
              <a:rPr sz="1600" b="1" i="0">
                <a:solidFill>
                  <a:srgbClr val="FFFFFF"/>
                </a:solidFill>
                <a:latin typeface="Arial"/>
              </a:rPr>
              <a:t>Passion   ·   Helpfulness</a:t>
            </a:r>
          </a:p>
        </p:txBody>
      </p:sp>
      <p:sp>
        <p:nvSpPr>
          <p:cNvPr id="8" name="S"/>
          <p:cNvSpPr/>
          <p:nvPr/>
        </p:nvSpPr>
        <p:spPr>
          <a:xfrm>
            <a:off x="6217920" y="1783080"/>
            <a:ext cx="5394960" cy="3017520"/>
          </a:xfrm>
          <a:prstGeom prst="roundRect">
            <a:avLst>
              <a:gd name="adj" fmla="val 6000"/>
            </a:avLst>
          </a:prstGeom>
          <a:solidFill>
            <a:srgbClr val="0A3D56"/>
          </a:solidFill>
          <a:ln w="12700">
            <a:solidFill>
              <a:srgbClr val="0D5070"/>
            </a:solidFill>
          </a:ln>
          <a:effectLst/>
        </p:spPr>
        <p:style>
          <a:lnRef idx="1">
            <a:schemeClr val="accent1"/>
          </a:lnRef>
          <a:fillRef idx="3">
            <a:schemeClr val="accent1"/>
          </a:fillRef>
          <a:effectRef idx="2">
            <a:schemeClr val="accent1"/>
          </a:effectRef>
          <a:fontRef idx="minor">
            <a:schemeClr val="lt1"/>
          </a:fontRef>
        </p:style>
        <p:txBody>
          <a:bodyPr wrap="square" lIns="274320" tIns="109728" rIns="274320" bIns="109728" rtlCol="0" anchor="t"/>
          <a:lstStyle/>
          <a:p>
            <a:pPr algn="l">
              <a:spcAft>
                <a:spcPts val="1200"/>
              </a:spcAft>
            </a:pPr>
            <a:r>
              <a:rPr sz="1000" b="1" i="0">
                <a:solidFill>
                  <a:srgbClr val="63DF4E"/>
                </a:solidFill>
                <a:latin typeface="Arial"/>
              </a:rPr>
              <a:t>CAREER ENGAGERS RIGHT NOW</a:t>
            </a:r>
          </a:p>
          <a:p>
            <a:pPr algn="l">
              <a:spcAft>
                <a:spcPts val="800"/>
              </a:spcAft>
            </a:pPr>
            <a:r>
              <a:rPr sz="1500" b="0" i="0">
                <a:solidFill>
                  <a:srgbClr val="9ABCCC"/>
                </a:solidFill>
                <a:latin typeface="Arial"/>
              </a:rPr>
              <a:t>Contribution  ·  Creative input  ·  Challenge</a:t>
            </a:r>
          </a:p>
          <a:p>
            <a:pPr algn="l">
              <a:spcAft>
                <a:spcPts val="600"/>
              </a:spcAft>
            </a:pPr>
            <a:r>
              <a:rPr sz="1500" b="0" i="0">
                <a:solidFill>
                  <a:srgbClr val="9ABCCC"/>
                </a:solidFill>
                <a:latin typeface="Arial"/>
              </a:rPr>
              <a:t>Balance  ·  Leadership  ·  Learning  ·  Knowledge</a:t>
            </a:r>
          </a:p>
        </p:txBody>
      </p:sp>
      <p:sp>
        <p:nvSpPr>
          <p:cNvPr id="9" name="S"/>
          <p:cNvSpPr/>
          <p:nvPr/>
        </p:nvSpPr>
        <p:spPr>
          <a:xfrm>
            <a:off x="548640" y="5029200"/>
            <a:ext cx="11064240" cy="868680"/>
          </a:xfrm>
          <a:prstGeom prst="roundRect">
            <a:avLst>
              <a:gd name="adj" fmla="val 6000"/>
            </a:avLst>
          </a:prstGeom>
          <a:solidFill>
            <a:srgbClr val="083A2A"/>
          </a:solidFill>
          <a:ln w="12700">
            <a:solidFill>
              <a:srgbClr val="63DF4E"/>
            </a:solidFill>
          </a:ln>
          <a:effectLst/>
        </p:spPr>
        <p:style>
          <a:lnRef idx="1">
            <a:schemeClr val="accent1"/>
          </a:lnRef>
          <a:fillRef idx="3">
            <a:schemeClr val="accent1"/>
          </a:fillRef>
          <a:effectRef idx="2">
            <a:schemeClr val="accent1"/>
          </a:effectRef>
          <a:fontRef idx="minor">
            <a:schemeClr val="lt1"/>
          </a:fontRef>
        </p:style>
        <p:txBody>
          <a:bodyPr wrap="square" lIns="274320" tIns="109728" rIns="274320" bIns="109728" rtlCol="0" anchor="ctr"/>
          <a:lstStyle/>
          <a:p>
            <a:pPr algn="l">
              <a:spcAft>
                <a:spcPts val="600"/>
              </a:spcAft>
            </a:pPr>
            <a:r>
              <a:rPr sz="1400" b="0" i="1">
                <a:solidFill>
                  <a:srgbClr val="63DF4E"/>
                </a:solidFill>
                <a:latin typeface="Arial"/>
              </a:rPr>
              <a:t>Where does my daily work meet these? Where is the gap, and what would close it?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32D42"/>
        </a:solidFill>
        <a:effectLst/>
      </p:bgPr>
    </p:bg>
    <p:spTree>
      <p:nvGrpSpPr>
        <p:cNvPr id="1" name=""/>
        <p:cNvGrpSpPr/>
        <p:nvPr/>
      </p:nvGrpSpPr>
      <p:grpSpPr>
        <a:xfrm>
          <a:off x="0" y="0"/>
          <a:ext cx="0" cy="0"/>
          <a:chOff x="0" y="0"/>
          <a:chExt cx="0" cy="0"/>
        </a:xfrm>
      </p:grpSpPr>
      <p:sp>
        <p:nvSpPr>
          <p:cNvPr id="2" name="static"/>
          <p:cNvSpPr txBox="1"/>
          <p:nvPr/>
        </p:nvSpPr>
        <p:spPr>
          <a:xfrm>
            <a:off x="502920" y="347472"/>
            <a:ext cx="11155680" cy="228600"/>
          </a:xfrm>
          <a:prstGeom prst="rect">
            <a:avLst/>
          </a:prstGeom>
          <a:noFill/>
        </p:spPr>
        <p:txBody>
          <a:bodyPr wrap="square" lIns="45720" tIns="27432" rIns="45720" bIns="27432" anchor="t">
            <a:spAutoFit/>
          </a:bodyPr>
          <a:lstStyle/>
          <a:p>
            <a:pPr marL="0" marR="0" lvl="0" indent="0" algn="l" defTabSz="457200" rtl="0" eaLnBrk="1" fontAlgn="auto" latinLnBrk="0" hangingPunct="1">
              <a:lnSpc>
                <a:spcPct val="100000"/>
              </a:lnSpc>
              <a:spcBef>
                <a:spcPts val="0"/>
              </a:spcBef>
              <a:spcAft>
                <a:spcPts val="600"/>
              </a:spcAft>
              <a:buClrTx/>
              <a:buSzTx/>
              <a:buFontTx/>
              <a:buNone/>
              <a:tabLst/>
              <a:defRPr/>
            </a:pPr>
            <a:r>
              <a:rPr kumimoji="0" sz="900" b="1" i="0" u="none" strike="noStrike" kern="1200" cap="none" spc="0" normalizeH="0" baseline="0" noProof="0">
                <a:ln>
                  <a:noFill/>
                </a:ln>
                <a:solidFill>
                  <a:srgbClr val="63DF4E"/>
                </a:solidFill>
                <a:effectLst/>
                <a:uLnTx/>
                <a:uFillTx/>
                <a:latin typeface="Arial"/>
                <a:ea typeface="+mn-ea"/>
                <a:cs typeface="+mn-cs"/>
              </a:rPr>
              <a:t>PART 3</a:t>
            </a:r>
          </a:p>
        </p:txBody>
      </p:sp>
      <p:sp>
        <p:nvSpPr>
          <p:cNvPr id="3" name="static"/>
          <p:cNvSpPr txBox="1"/>
          <p:nvPr/>
        </p:nvSpPr>
        <p:spPr>
          <a:xfrm>
            <a:off x="457200" y="566928"/>
            <a:ext cx="11247120" cy="685800"/>
          </a:xfrm>
          <a:prstGeom prst="rect">
            <a:avLst/>
          </a:prstGeom>
          <a:noFill/>
        </p:spPr>
        <p:txBody>
          <a:bodyPr wrap="square" lIns="45720" tIns="27432" rIns="45720" bIns="27432" anchor="t">
            <a:spAutoFit/>
          </a:bodyPr>
          <a:lstStyle/>
          <a:p>
            <a:pPr marL="0" marR="0" lvl="0" indent="0" algn="l" defTabSz="457200" rtl="0" eaLnBrk="1" fontAlgn="auto" latinLnBrk="0" hangingPunct="1">
              <a:lnSpc>
                <a:spcPct val="100000"/>
              </a:lnSpc>
              <a:spcBef>
                <a:spcPts val="0"/>
              </a:spcBef>
              <a:spcAft>
                <a:spcPts val="600"/>
              </a:spcAft>
              <a:buClrTx/>
              <a:buSzTx/>
              <a:buFontTx/>
              <a:buNone/>
              <a:tabLst/>
              <a:defRPr/>
            </a:pPr>
            <a:r>
              <a:rPr kumimoji="0" sz="2800" b="1" i="0" u="none" strike="noStrike" kern="1200" cap="none" spc="0" normalizeH="0" baseline="0" noProof="0">
                <a:ln>
                  <a:noFill/>
                </a:ln>
                <a:solidFill>
                  <a:srgbClr val="FFFFFF"/>
                </a:solidFill>
                <a:effectLst/>
                <a:uLnTx/>
                <a:uFillTx/>
                <a:latin typeface="Arial"/>
                <a:ea typeface="+mn-ea"/>
                <a:cs typeface="+mn-cs"/>
              </a:rPr>
              <a:t>Career brand check-up</a:t>
            </a:r>
          </a:p>
        </p:txBody>
      </p:sp>
      <p:sp>
        <p:nvSpPr>
          <p:cNvPr id="4" name="static"/>
          <p:cNvSpPr txBox="1"/>
          <p:nvPr/>
        </p:nvSpPr>
        <p:spPr>
          <a:xfrm>
            <a:off x="502920" y="1207008"/>
            <a:ext cx="11155680" cy="365760"/>
          </a:xfrm>
          <a:prstGeom prst="rect">
            <a:avLst/>
          </a:prstGeom>
          <a:noFill/>
        </p:spPr>
        <p:txBody>
          <a:bodyPr wrap="square" lIns="45720" tIns="27432" rIns="45720" bIns="27432" anchor="t">
            <a:spAutoFit/>
          </a:bodyPr>
          <a:lstStyle/>
          <a:p>
            <a:pPr marL="0" marR="0" lvl="0" indent="0" algn="l" defTabSz="457200" rtl="0" eaLnBrk="1" fontAlgn="auto" latinLnBrk="0" hangingPunct="1">
              <a:lnSpc>
                <a:spcPct val="100000"/>
              </a:lnSpc>
              <a:spcBef>
                <a:spcPts val="0"/>
              </a:spcBef>
              <a:spcAft>
                <a:spcPts val="600"/>
              </a:spcAft>
              <a:buClrTx/>
              <a:buSzTx/>
              <a:buFontTx/>
              <a:buNone/>
              <a:tabLst/>
              <a:defRPr/>
            </a:pPr>
            <a:r>
              <a:rPr kumimoji="0" sz="1300" b="0" i="0" u="none" strike="noStrike" kern="1200" cap="none" spc="0" normalizeH="0" baseline="0" noProof="0">
                <a:ln>
                  <a:noFill/>
                </a:ln>
                <a:solidFill>
                  <a:srgbClr val="9ABCCC"/>
                </a:solidFill>
                <a:effectLst/>
                <a:uLnTx/>
                <a:uFillTx/>
                <a:latin typeface="Arial"/>
                <a:ea typeface="+mn-ea"/>
                <a:cs typeface="+mn-cs"/>
              </a:rPr>
              <a:t>Count how many are true for you. Note your number. Nobody else sees it.</a:t>
            </a:r>
          </a:p>
        </p:txBody>
      </p:sp>
      <p:sp>
        <p:nvSpPr>
          <p:cNvPr id="5" name="static"/>
          <p:cNvSpPr txBox="1"/>
          <p:nvPr/>
        </p:nvSpPr>
        <p:spPr>
          <a:xfrm>
            <a:off x="365760" y="6446520"/>
            <a:ext cx="6400800" cy="274320"/>
          </a:xfrm>
          <a:prstGeom prst="rect">
            <a:avLst/>
          </a:prstGeom>
          <a:noFill/>
        </p:spPr>
        <p:txBody>
          <a:bodyPr wrap="square" lIns="45720" tIns="27432" rIns="45720" bIns="27432" anchor="t">
            <a:spAutoFit/>
          </a:bodyPr>
          <a:lstStyle/>
          <a:p>
            <a:pPr marL="0" marR="0" lvl="0" indent="0" algn="l" defTabSz="457200" rtl="0" eaLnBrk="1" fontAlgn="auto" latinLnBrk="0" hangingPunct="1">
              <a:lnSpc>
                <a:spcPct val="100000"/>
              </a:lnSpc>
              <a:spcBef>
                <a:spcPts val="0"/>
              </a:spcBef>
              <a:spcAft>
                <a:spcPts val="600"/>
              </a:spcAft>
              <a:buClrTx/>
              <a:buSzTx/>
              <a:buFontTx/>
              <a:buNone/>
              <a:tabLst/>
              <a:defRPr/>
            </a:pPr>
            <a:r>
              <a:rPr kumimoji="0" sz="900" b="0" i="0" u="none" strike="noStrike" kern="1200" cap="none" spc="0" normalizeH="0" baseline="0" noProof="0">
                <a:ln>
                  <a:noFill/>
                </a:ln>
                <a:solidFill>
                  <a:srgbClr val="4A6070"/>
                </a:solidFill>
                <a:effectLst/>
                <a:uLnTx/>
                <a:uFillTx/>
                <a:latin typeface="Arial"/>
                <a:ea typeface="+mn-ea"/>
                <a:cs typeface="+mn-cs"/>
              </a:rPr>
              <a:t>Your Background Is Your Superpower</a:t>
            </a:r>
          </a:p>
        </p:txBody>
      </p:sp>
      <p:sp>
        <p:nvSpPr>
          <p:cNvPr id="6" name="static"/>
          <p:cNvSpPr txBox="1"/>
          <p:nvPr/>
        </p:nvSpPr>
        <p:spPr>
          <a:xfrm>
            <a:off x="10789920" y="6446520"/>
            <a:ext cx="1188720" cy="274320"/>
          </a:xfrm>
          <a:prstGeom prst="rect">
            <a:avLst/>
          </a:prstGeom>
          <a:noFill/>
        </p:spPr>
        <p:txBody>
          <a:bodyPr wrap="square" lIns="45720" tIns="27432" rIns="45720" bIns="27432" anchor="t">
            <a:spAutoFit/>
          </a:bodyPr>
          <a:lstStyle/>
          <a:p>
            <a:pPr marL="0" marR="0" lvl="0" indent="0" algn="r" defTabSz="457200" rtl="0" eaLnBrk="1" fontAlgn="auto" latinLnBrk="0" hangingPunct="1">
              <a:lnSpc>
                <a:spcPct val="100000"/>
              </a:lnSpc>
              <a:spcBef>
                <a:spcPts val="0"/>
              </a:spcBef>
              <a:spcAft>
                <a:spcPts val="600"/>
              </a:spcAft>
              <a:buClrTx/>
              <a:buSzTx/>
              <a:buFontTx/>
              <a:buNone/>
              <a:tabLst/>
              <a:defRPr/>
            </a:pPr>
            <a:r>
              <a:rPr kumimoji="0" sz="900" b="1" i="0" u="none" strike="noStrike" kern="1200" cap="none" spc="0" normalizeH="0" baseline="0" noProof="0">
                <a:ln>
                  <a:noFill/>
                </a:ln>
                <a:solidFill>
                  <a:srgbClr val="63DF4E"/>
                </a:solidFill>
                <a:effectLst/>
                <a:uLnTx/>
                <a:uFillTx/>
                <a:latin typeface="Arial"/>
                <a:ea typeface="+mn-ea"/>
                <a:cs typeface="+mn-cs"/>
              </a:rPr>
              <a:t>19 / 28</a:t>
            </a:r>
          </a:p>
        </p:txBody>
      </p:sp>
      <p:sp>
        <p:nvSpPr>
          <p:cNvPr id="7" name="S"/>
          <p:cNvSpPr/>
          <p:nvPr/>
        </p:nvSpPr>
        <p:spPr>
          <a:xfrm>
            <a:off x="548640" y="1737360"/>
            <a:ext cx="11064240" cy="3200400"/>
          </a:xfrm>
          <a:prstGeom prst="roundRect">
            <a:avLst>
              <a:gd name="adj" fmla="val 6000"/>
            </a:avLst>
          </a:prstGeom>
          <a:solidFill>
            <a:srgbClr val="0A3D56"/>
          </a:solidFill>
          <a:ln w="12700">
            <a:solidFill>
              <a:srgbClr val="0D5070"/>
            </a:solidFill>
          </a:ln>
          <a:effectLst/>
        </p:spPr>
        <p:style>
          <a:lnRef idx="1">
            <a:schemeClr val="accent1"/>
          </a:lnRef>
          <a:fillRef idx="3">
            <a:schemeClr val="accent1"/>
          </a:fillRef>
          <a:effectRef idx="2">
            <a:schemeClr val="accent1"/>
          </a:effectRef>
          <a:fontRef idx="minor">
            <a:schemeClr val="lt1"/>
          </a:fontRef>
        </p:style>
        <p:txBody>
          <a:bodyPr wrap="square" lIns="320040" tIns="109728" rIns="320040" bIns="109728" rtlCol="0" anchor="t"/>
          <a:lstStyle/>
          <a:p>
            <a:pPr marL="0" marR="0" lvl="0" indent="0" algn="l" defTabSz="457200" rtl="0" eaLnBrk="1" fontAlgn="auto" latinLnBrk="0" hangingPunct="1">
              <a:lnSpc>
                <a:spcPct val="100000"/>
              </a:lnSpc>
              <a:spcBef>
                <a:spcPts val="0"/>
              </a:spcBef>
              <a:spcAft>
                <a:spcPts val="700"/>
              </a:spcAft>
              <a:buClrTx/>
              <a:buSzTx/>
              <a:buFontTx/>
              <a:buNone/>
              <a:tabLst/>
              <a:defRPr/>
            </a:pPr>
            <a:r>
              <a:rPr kumimoji="0" sz="1400" b="0" i="0" u="none" strike="noStrike" kern="1200" cap="none" spc="0" normalizeH="0" baseline="0" noProof="0">
                <a:ln>
                  <a:noFill/>
                </a:ln>
                <a:solidFill>
                  <a:srgbClr val="FFFFFF"/>
                </a:solidFill>
                <a:effectLst/>
                <a:uLnTx/>
                <a:uFillTx/>
                <a:latin typeface="Arial"/>
                <a:ea typeface="+mn-ea"/>
                <a:cs typeface="+mn-cs"/>
              </a:rPr>
              <a:t>☐   I can describe what makes me different in one sentence</a:t>
            </a:r>
          </a:p>
          <a:p>
            <a:pPr marL="0" marR="0" lvl="0" indent="0" algn="l" defTabSz="457200" rtl="0" eaLnBrk="1" fontAlgn="auto" latinLnBrk="0" hangingPunct="1">
              <a:lnSpc>
                <a:spcPct val="100000"/>
              </a:lnSpc>
              <a:spcBef>
                <a:spcPts val="0"/>
              </a:spcBef>
              <a:spcAft>
                <a:spcPts val="700"/>
              </a:spcAft>
              <a:buClrTx/>
              <a:buSzTx/>
              <a:buFontTx/>
              <a:buNone/>
              <a:tabLst/>
              <a:defRPr/>
            </a:pPr>
            <a:r>
              <a:rPr kumimoji="0" sz="1400" b="0" i="0" u="none" strike="noStrike" kern="1200" cap="none" spc="0" normalizeH="0" baseline="0" noProof="0">
                <a:ln>
                  <a:noFill/>
                </a:ln>
                <a:solidFill>
                  <a:srgbClr val="FFFFFF"/>
                </a:solidFill>
                <a:effectLst/>
                <a:uLnTx/>
                <a:uFillTx/>
                <a:latin typeface="Arial"/>
                <a:ea typeface="+mn-ea"/>
                <a:cs typeface="+mn-cs"/>
              </a:rPr>
              <a:t>☐   I can articulate what I do in one clear, impactful sentence</a:t>
            </a:r>
          </a:p>
          <a:p>
            <a:pPr marL="0" marR="0" lvl="0" indent="0" algn="l" defTabSz="457200" rtl="0" eaLnBrk="1" fontAlgn="auto" latinLnBrk="0" hangingPunct="1">
              <a:lnSpc>
                <a:spcPct val="100000"/>
              </a:lnSpc>
              <a:spcBef>
                <a:spcPts val="0"/>
              </a:spcBef>
              <a:spcAft>
                <a:spcPts val="700"/>
              </a:spcAft>
              <a:buClrTx/>
              <a:buSzTx/>
              <a:buFontTx/>
              <a:buNone/>
              <a:tabLst/>
              <a:defRPr/>
            </a:pPr>
            <a:r>
              <a:rPr kumimoji="0" sz="1400" b="0" i="0" u="none" strike="noStrike" kern="1200" cap="none" spc="0" normalizeH="0" baseline="0" noProof="0">
                <a:ln>
                  <a:noFill/>
                </a:ln>
                <a:solidFill>
                  <a:srgbClr val="FFFFFF"/>
                </a:solidFill>
                <a:effectLst/>
                <a:uLnTx/>
                <a:uFillTx/>
                <a:latin typeface="Arial"/>
                <a:ea typeface="+mn-ea"/>
                <a:cs typeface="+mn-cs"/>
              </a:rPr>
              <a:t>☐   I keep a record of wins and positive feedback</a:t>
            </a:r>
          </a:p>
          <a:p>
            <a:pPr marL="0" marR="0" lvl="0" indent="0" algn="l" defTabSz="457200" rtl="0" eaLnBrk="1" fontAlgn="auto" latinLnBrk="0" hangingPunct="1">
              <a:lnSpc>
                <a:spcPct val="100000"/>
              </a:lnSpc>
              <a:spcBef>
                <a:spcPts val="0"/>
              </a:spcBef>
              <a:spcAft>
                <a:spcPts val="700"/>
              </a:spcAft>
              <a:buClrTx/>
              <a:buSzTx/>
              <a:buFontTx/>
              <a:buNone/>
              <a:tabLst/>
              <a:defRPr/>
            </a:pPr>
            <a:r>
              <a:rPr kumimoji="0" sz="1400" b="0" i="0" u="none" strike="noStrike" kern="1200" cap="none" spc="0" normalizeH="0" baseline="0" noProof="0">
                <a:ln>
                  <a:noFill/>
                </a:ln>
                <a:solidFill>
                  <a:srgbClr val="FFFFFF"/>
                </a:solidFill>
                <a:effectLst/>
                <a:uLnTx/>
                <a:uFillTx/>
                <a:latin typeface="Arial"/>
                <a:ea typeface="+mn-ea"/>
                <a:cs typeface="+mn-cs"/>
              </a:rPr>
              <a:t>☐   My manager can name my top strengths without hesitation</a:t>
            </a:r>
          </a:p>
          <a:p>
            <a:pPr marL="0" marR="0" lvl="0" indent="0" algn="l" defTabSz="457200" rtl="0" eaLnBrk="1" fontAlgn="auto" latinLnBrk="0" hangingPunct="1">
              <a:lnSpc>
                <a:spcPct val="100000"/>
              </a:lnSpc>
              <a:spcBef>
                <a:spcPts val="0"/>
              </a:spcBef>
              <a:spcAft>
                <a:spcPts val="700"/>
              </a:spcAft>
              <a:buClrTx/>
              <a:buSzTx/>
              <a:buFontTx/>
              <a:buNone/>
              <a:tabLst/>
              <a:defRPr/>
            </a:pPr>
            <a:r>
              <a:rPr kumimoji="0" sz="1400" b="0" i="0" u="none" strike="noStrike" kern="1200" cap="none" spc="0" normalizeH="0" baseline="0" noProof="0">
                <a:ln>
                  <a:noFill/>
                </a:ln>
                <a:solidFill>
                  <a:srgbClr val="FFFFFF"/>
                </a:solidFill>
                <a:effectLst/>
                <a:uLnTx/>
                <a:uFillTx/>
                <a:latin typeface="Arial"/>
                <a:ea typeface="+mn-ea"/>
                <a:cs typeface="+mn-cs"/>
              </a:rPr>
              <a:t>☐   I know my key talents and how to market them</a:t>
            </a:r>
          </a:p>
          <a:p>
            <a:pPr marL="0" marR="0" lvl="0" indent="0" algn="l" defTabSz="457200" rtl="0" eaLnBrk="1" fontAlgn="auto" latinLnBrk="0" hangingPunct="1">
              <a:lnSpc>
                <a:spcPct val="100000"/>
              </a:lnSpc>
              <a:spcBef>
                <a:spcPts val="0"/>
              </a:spcBef>
              <a:spcAft>
                <a:spcPts val="700"/>
              </a:spcAft>
              <a:buClrTx/>
              <a:buSzTx/>
              <a:buFontTx/>
              <a:buNone/>
              <a:tabLst/>
              <a:defRPr/>
            </a:pPr>
            <a:r>
              <a:rPr kumimoji="0" sz="1400" b="0" i="0" u="none" strike="noStrike" kern="1200" cap="none" spc="0" normalizeH="0" baseline="0" noProof="0">
                <a:ln>
                  <a:noFill/>
                </a:ln>
                <a:solidFill>
                  <a:srgbClr val="FFFFFF"/>
                </a:solidFill>
                <a:effectLst/>
                <a:uLnTx/>
                <a:uFillTx/>
                <a:latin typeface="Arial"/>
                <a:ea typeface="+mn-ea"/>
                <a:cs typeface="+mn-cs"/>
              </a:rPr>
              <a:t>☐   I present a consistent communication style</a:t>
            </a:r>
          </a:p>
          <a:p>
            <a:pPr marL="0" marR="0" lvl="0" indent="0" algn="l" defTabSz="457200" rtl="0" eaLnBrk="1" fontAlgn="auto" latinLnBrk="0" hangingPunct="1">
              <a:lnSpc>
                <a:spcPct val="100000"/>
              </a:lnSpc>
              <a:spcBef>
                <a:spcPts val="0"/>
              </a:spcBef>
              <a:spcAft>
                <a:spcPts val="700"/>
              </a:spcAft>
              <a:buClrTx/>
              <a:buSzTx/>
              <a:buFontTx/>
              <a:buNone/>
              <a:tabLst/>
              <a:defRPr/>
            </a:pPr>
            <a:r>
              <a:rPr kumimoji="0" sz="1400" b="0" i="0" u="none" strike="noStrike" kern="1200" cap="none" spc="0" normalizeH="0" baseline="0" noProof="0">
                <a:ln>
                  <a:noFill/>
                </a:ln>
                <a:solidFill>
                  <a:srgbClr val="FFFFFF"/>
                </a:solidFill>
                <a:effectLst/>
                <a:uLnTx/>
                <a:uFillTx/>
                <a:latin typeface="Arial"/>
                <a:ea typeface="+mn-ea"/>
                <a:cs typeface="+mn-cs"/>
              </a:rPr>
              <a:t>☐   I have identified who needs to know my work</a:t>
            </a:r>
          </a:p>
          <a:p>
            <a:pPr marL="0" marR="0" lvl="0" indent="0" algn="l" defTabSz="457200" rtl="0" eaLnBrk="1" fontAlgn="auto" latinLnBrk="0" hangingPunct="1">
              <a:lnSpc>
                <a:spcPct val="100000"/>
              </a:lnSpc>
              <a:spcBef>
                <a:spcPts val="0"/>
              </a:spcBef>
              <a:spcAft>
                <a:spcPts val="700"/>
              </a:spcAft>
              <a:buClrTx/>
              <a:buSzTx/>
              <a:buFontTx/>
              <a:buNone/>
              <a:tabLst/>
              <a:defRPr/>
            </a:pPr>
            <a:r>
              <a:rPr kumimoji="0" sz="1400" b="0" i="0" u="none" strike="noStrike" kern="1200" cap="none" spc="0" normalizeH="0" baseline="0" noProof="0">
                <a:ln>
                  <a:noFill/>
                </a:ln>
                <a:solidFill>
                  <a:srgbClr val="FFFFFF"/>
                </a:solidFill>
                <a:effectLst/>
                <a:uLnTx/>
                <a:uFillTx/>
                <a:latin typeface="Arial"/>
                <a:ea typeface="+mn-ea"/>
                <a:cs typeface="+mn-cs"/>
              </a:rPr>
              <a:t>☐   I have a clear picture of where I want to be in 3 to 5 years</a:t>
            </a:r>
          </a:p>
          <a:p>
            <a:pPr marL="0" marR="0" lvl="0" indent="0" algn="l" defTabSz="457200" rtl="0" eaLnBrk="1" fontAlgn="auto" latinLnBrk="0" hangingPunct="1">
              <a:lnSpc>
                <a:spcPct val="100000"/>
              </a:lnSpc>
              <a:spcBef>
                <a:spcPts val="0"/>
              </a:spcBef>
              <a:spcAft>
                <a:spcPts val="700"/>
              </a:spcAft>
              <a:buClrTx/>
              <a:buSzTx/>
              <a:buFontTx/>
              <a:buNone/>
              <a:tabLst/>
              <a:defRPr/>
            </a:pPr>
            <a:r>
              <a:rPr kumimoji="0" sz="1400" b="0" i="0" u="none" strike="noStrike" kern="1200" cap="none" spc="0" normalizeH="0" baseline="0" noProof="0">
                <a:ln>
                  <a:noFill/>
                </a:ln>
                <a:solidFill>
                  <a:srgbClr val="FFFFFF"/>
                </a:solidFill>
                <a:effectLst/>
                <a:uLnTx/>
                <a:uFillTx/>
                <a:latin typeface="Arial"/>
                <a:ea typeface="+mn-ea"/>
                <a:cs typeface="+mn-cs"/>
              </a:rPr>
              <a:t>☐   I manage my development proactively, not waiting for it to be managed</a:t>
            </a:r>
          </a:p>
        </p:txBody>
      </p:sp>
      <p:sp>
        <p:nvSpPr>
          <p:cNvPr id="8" name="S"/>
          <p:cNvSpPr/>
          <p:nvPr/>
        </p:nvSpPr>
        <p:spPr>
          <a:xfrm>
            <a:off x="548640" y="5074920"/>
            <a:ext cx="3566160" cy="777240"/>
          </a:xfrm>
          <a:prstGeom prst="roundRect">
            <a:avLst>
              <a:gd name="adj" fmla="val 6000"/>
            </a:avLst>
          </a:prstGeom>
          <a:solidFill>
            <a:srgbClr val="0A3D56"/>
          </a:solidFill>
          <a:ln w="12700">
            <a:solidFill>
              <a:srgbClr val="0D5070"/>
            </a:solidFill>
          </a:ln>
          <a:effectLst/>
        </p:spPr>
        <p:style>
          <a:lnRef idx="1">
            <a:schemeClr val="accent1"/>
          </a:lnRef>
          <a:fillRef idx="3">
            <a:schemeClr val="accent1"/>
          </a:fillRef>
          <a:effectRef idx="2">
            <a:schemeClr val="accent1"/>
          </a:effectRef>
          <a:fontRef idx="minor">
            <a:schemeClr val="lt1"/>
          </a:fontRef>
        </p:style>
        <p:txBody>
          <a:bodyPr wrap="square" lIns="182880" tIns="109728" rIns="182880" bIns="109728" rtlCol="0" anchor="ctr"/>
          <a:lstStyle/>
          <a:p>
            <a:pPr marL="0" marR="0" lvl="0" indent="0" algn="l" defTabSz="457200" rtl="0" eaLnBrk="1" fontAlgn="auto" latinLnBrk="0" hangingPunct="1">
              <a:lnSpc>
                <a:spcPct val="100000"/>
              </a:lnSpc>
              <a:spcBef>
                <a:spcPts val="0"/>
              </a:spcBef>
              <a:spcAft>
                <a:spcPts val="200"/>
              </a:spcAft>
              <a:buClrTx/>
              <a:buSzTx/>
              <a:buFontTx/>
              <a:buNone/>
              <a:tabLst/>
              <a:defRPr/>
            </a:pPr>
            <a:r>
              <a:rPr kumimoji="0" sz="1200" b="1" i="0" u="none" strike="noStrike" kern="1200" cap="none" spc="0" normalizeH="0" baseline="0" noProof="0">
                <a:ln>
                  <a:noFill/>
                </a:ln>
                <a:solidFill>
                  <a:srgbClr val="63DF4E"/>
                </a:solidFill>
                <a:effectLst/>
                <a:uLnTx/>
                <a:uFillTx/>
                <a:latin typeface="Arial"/>
                <a:ea typeface="+mn-ea"/>
                <a:cs typeface="+mn-cs"/>
              </a:rPr>
              <a:t>0 to 3</a:t>
            </a:r>
          </a:p>
          <a:p>
            <a:pPr marL="0" marR="0" lvl="0" indent="0" algn="l" defTabSz="457200" rtl="0" eaLnBrk="1" fontAlgn="auto" latinLnBrk="0" hangingPunct="1">
              <a:lnSpc>
                <a:spcPct val="100000"/>
              </a:lnSpc>
              <a:spcBef>
                <a:spcPts val="0"/>
              </a:spcBef>
              <a:spcAft>
                <a:spcPts val="600"/>
              </a:spcAft>
              <a:buClrTx/>
              <a:buSzTx/>
              <a:buFontTx/>
              <a:buNone/>
              <a:tabLst/>
              <a:defRPr/>
            </a:pPr>
            <a:r>
              <a:rPr kumimoji="0" sz="1200" b="0" i="0" u="none" strike="noStrike" kern="1200" cap="none" spc="0" normalizeH="0" baseline="0" noProof="0">
                <a:ln>
                  <a:noFill/>
                </a:ln>
                <a:solidFill>
                  <a:srgbClr val="9ABCCC"/>
                </a:solidFill>
                <a:effectLst/>
                <a:uLnTx/>
                <a:uFillTx/>
                <a:latin typeface="Arial"/>
                <a:ea typeface="+mn-ea"/>
                <a:cs typeface="+mn-cs"/>
              </a:rPr>
              <a:t>Starting point. Opportunities are waiting for you.</a:t>
            </a:r>
          </a:p>
        </p:txBody>
      </p:sp>
      <p:sp>
        <p:nvSpPr>
          <p:cNvPr id="9" name="S"/>
          <p:cNvSpPr/>
          <p:nvPr/>
        </p:nvSpPr>
        <p:spPr>
          <a:xfrm>
            <a:off x="4297679" y="5074920"/>
            <a:ext cx="3566160" cy="777240"/>
          </a:xfrm>
          <a:prstGeom prst="roundRect">
            <a:avLst>
              <a:gd name="adj" fmla="val 6000"/>
            </a:avLst>
          </a:prstGeom>
          <a:solidFill>
            <a:srgbClr val="0A3D56"/>
          </a:solidFill>
          <a:ln w="12700">
            <a:solidFill>
              <a:srgbClr val="0D5070"/>
            </a:solidFill>
          </a:ln>
          <a:effectLst/>
        </p:spPr>
        <p:style>
          <a:lnRef idx="1">
            <a:schemeClr val="accent1"/>
          </a:lnRef>
          <a:fillRef idx="3">
            <a:schemeClr val="accent1"/>
          </a:fillRef>
          <a:effectRef idx="2">
            <a:schemeClr val="accent1"/>
          </a:effectRef>
          <a:fontRef idx="minor">
            <a:schemeClr val="lt1"/>
          </a:fontRef>
        </p:style>
        <p:txBody>
          <a:bodyPr wrap="square" lIns="182880" tIns="109728" rIns="182880" bIns="109728" rtlCol="0" anchor="ctr"/>
          <a:lstStyle/>
          <a:p>
            <a:pPr marL="0" marR="0" lvl="0" indent="0" algn="l" defTabSz="457200" rtl="0" eaLnBrk="1" fontAlgn="auto" latinLnBrk="0" hangingPunct="1">
              <a:lnSpc>
                <a:spcPct val="100000"/>
              </a:lnSpc>
              <a:spcBef>
                <a:spcPts val="0"/>
              </a:spcBef>
              <a:spcAft>
                <a:spcPts val="200"/>
              </a:spcAft>
              <a:buClrTx/>
              <a:buSzTx/>
              <a:buFontTx/>
              <a:buNone/>
              <a:tabLst/>
              <a:defRPr/>
            </a:pPr>
            <a:r>
              <a:rPr kumimoji="0" sz="1200" b="1" i="0" u="none" strike="noStrike" kern="1200" cap="none" spc="0" normalizeH="0" baseline="0" noProof="0">
                <a:ln>
                  <a:noFill/>
                </a:ln>
                <a:solidFill>
                  <a:srgbClr val="63DF4E"/>
                </a:solidFill>
                <a:effectLst/>
                <a:uLnTx/>
                <a:uFillTx/>
                <a:latin typeface="Arial"/>
                <a:ea typeface="+mn-ea"/>
                <a:cs typeface="+mn-cs"/>
              </a:rPr>
              <a:t>4 to 6</a:t>
            </a:r>
          </a:p>
          <a:p>
            <a:pPr marL="0" marR="0" lvl="0" indent="0" algn="l" defTabSz="457200" rtl="0" eaLnBrk="1" fontAlgn="auto" latinLnBrk="0" hangingPunct="1">
              <a:lnSpc>
                <a:spcPct val="100000"/>
              </a:lnSpc>
              <a:spcBef>
                <a:spcPts val="0"/>
              </a:spcBef>
              <a:spcAft>
                <a:spcPts val="600"/>
              </a:spcAft>
              <a:buClrTx/>
              <a:buSzTx/>
              <a:buFontTx/>
              <a:buNone/>
              <a:tabLst/>
              <a:defRPr/>
            </a:pPr>
            <a:r>
              <a:rPr kumimoji="0" sz="1200" b="0" i="0" u="none" strike="noStrike" kern="1200" cap="none" spc="0" normalizeH="0" baseline="0" noProof="0">
                <a:ln>
                  <a:noFill/>
                </a:ln>
                <a:solidFill>
                  <a:srgbClr val="9ABCCC"/>
                </a:solidFill>
                <a:effectLst/>
                <a:uLnTx/>
                <a:uFillTx/>
                <a:latin typeface="Arial"/>
                <a:ea typeface="+mn-ea"/>
                <a:cs typeface="+mn-cs"/>
              </a:rPr>
              <a:t>You have the seeds. Pick one area and go deeper this month.</a:t>
            </a:r>
          </a:p>
        </p:txBody>
      </p:sp>
      <p:sp>
        <p:nvSpPr>
          <p:cNvPr id="10" name="S"/>
          <p:cNvSpPr/>
          <p:nvPr/>
        </p:nvSpPr>
        <p:spPr>
          <a:xfrm>
            <a:off x="8046719" y="5074920"/>
            <a:ext cx="3566160" cy="777240"/>
          </a:xfrm>
          <a:prstGeom prst="roundRect">
            <a:avLst>
              <a:gd name="adj" fmla="val 6000"/>
            </a:avLst>
          </a:prstGeom>
          <a:solidFill>
            <a:srgbClr val="0A3D56"/>
          </a:solidFill>
          <a:ln w="12700">
            <a:solidFill>
              <a:srgbClr val="0D5070"/>
            </a:solidFill>
          </a:ln>
          <a:effectLst/>
        </p:spPr>
        <p:style>
          <a:lnRef idx="1">
            <a:schemeClr val="accent1"/>
          </a:lnRef>
          <a:fillRef idx="3">
            <a:schemeClr val="accent1"/>
          </a:fillRef>
          <a:effectRef idx="2">
            <a:schemeClr val="accent1"/>
          </a:effectRef>
          <a:fontRef idx="minor">
            <a:schemeClr val="lt1"/>
          </a:fontRef>
        </p:style>
        <p:txBody>
          <a:bodyPr wrap="square" lIns="182880" tIns="109728" rIns="182880" bIns="109728" rtlCol="0" anchor="ctr"/>
          <a:lstStyle/>
          <a:p>
            <a:pPr marL="0" marR="0" lvl="0" indent="0" algn="l" defTabSz="457200" rtl="0" eaLnBrk="1" fontAlgn="auto" latinLnBrk="0" hangingPunct="1">
              <a:lnSpc>
                <a:spcPct val="100000"/>
              </a:lnSpc>
              <a:spcBef>
                <a:spcPts val="0"/>
              </a:spcBef>
              <a:spcAft>
                <a:spcPts val="200"/>
              </a:spcAft>
              <a:buClrTx/>
              <a:buSzTx/>
              <a:buFontTx/>
              <a:buNone/>
              <a:tabLst/>
              <a:defRPr/>
            </a:pPr>
            <a:r>
              <a:rPr kumimoji="0" sz="1200" b="1" i="0" u="none" strike="noStrike" kern="1200" cap="none" spc="0" normalizeH="0" baseline="0" noProof="0">
                <a:ln>
                  <a:noFill/>
                </a:ln>
                <a:solidFill>
                  <a:srgbClr val="63DF4E"/>
                </a:solidFill>
                <a:effectLst/>
                <a:uLnTx/>
                <a:uFillTx/>
                <a:latin typeface="Arial"/>
                <a:ea typeface="+mn-ea"/>
                <a:cs typeface="+mn-cs"/>
              </a:rPr>
              <a:t>7 to 9</a:t>
            </a:r>
          </a:p>
          <a:p>
            <a:pPr marL="0" marR="0" lvl="0" indent="0" algn="l" defTabSz="457200" rtl="0" eaLnBrk="1" fontAlgn="auto" latinLnBrk="0" hangingPunct="1">
              <a:lnSpc>
                <a:spcPct val="100000"/>
              </a:lnSpc>
              <a:spcBef>
                <a:spcPts val="0"/>
              </a:spcBef>
              <a:spcAft>
                <a:spcPts val="600"/>
              </a:spcAft>
              <a:buClrTx/>
              <a:buSzTx/>
              <a:buFontTx/>
              <a:buNone/>
              <a:tabLst/>
              <a:defRPr/>
            </a:pPr>
            <a:r>
              <a:rPr kumimoji="0" sz="1200" b="0" i="0" u="none" strike="noStrike" kern="1200" cap="none" spc="0" normalizeH="0" baseline="0" noProof="0">
                <a:ln>
                  <a:noFill/>
                </a:ln>
                <a:solidFill>
                  <a:srgbClr val="9ABCCC"/>
                </a:solidFill>
                <a:effectLst/>
                <a:uLnTx/>
                <a:uFillTx/>
                <a:latin typeface="Arial"/>
                <a:ea typeface="+mn-ea"/>
                <a:cs typeface="+mn-cs"/>
              </a:rPr>
              <a:t>Your brand is working. Now make sure the right people know it.</a:t>
            </a:r>
          </a:p>
        </p:txBody>
      </p:sp>
      <p:sp>
        <p:nvSpPr>
          <p:cNvPr id="11" name="S"/>
          <p:cNvSpPr txBox="1"/>
          <p:nvPr/>
        </p:nvSpPr>
        <p:spPr>
          <a:xfrm>
            <a:off x="548640" y="5943600"/>
            <a:ext cx="11064240" cy="365760"/>
          </a:xfrm>
          <a:prstGeom prst="rect">
            <a:avLst/>
          </a:prstGeom>
          <a:noFill/>
        </p:spPr>
        <p:txBody>
          <a:bodyPr wrap="square" lIns="45720" tIns="27432" rIns="45720" bIns="27432" anchor="t">
            <a:spAutoFit/>
          </a:bodyPr>
          <a:lstStyle/>
          <a:p>
            <a:pPr marL="0" marR="0" lvl="0" indent="0" algn="l" defTabSz="457200" rtl="0" eaLnBrk="1" fontAlgn="auto" latinLnBrk="0" hangingPunct="1">
              <a:lnSpc>
                <a:spcPct val="100000"/>
              </a:lnSpc>
              <a:spcBef>
                <a:spcPts val="0"/>
              </a:spcBef>
              <a:spcAft>
                <a:spcPts val="600"/>
              </a:spcAft>
              <a:buClrTx/>
              <a:buSzTx/>
              <a:buFontTx/>
              <a:buNone/>
              <a:tabLst/>
              <a:defRPr/>
            </a:pPr>
            <a:r>
              <a:rPr kumimoji="0" sz="1300" b="0" i="1" u="none" strike="noStrike" kern="1200" cap="none" spc="0" normalizeH="0" baseline="0" noProof="0">
                <a:ln>
                  <a:noFill/>
                </a:ln>
                <a:solidFill>
                  <a:srgbClr val="63DF4E"/>
                </a:solidFill>
                <a:effectLst/>
                <a:uLnTx/>
                <a:uFillTx/>
                <a:latin typeface="Arial"/>
                <a:ea typeface="+mn-ea"/>
                <a:cs typeface="+mn-cs"/>
              </a:rPr>
              <a:t>Keep your number. Poll 3 asks where you sit on the path. Your check-up tells you what to work 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32D42"/>
        </a:solidFill>
        <a:effectLst/>
      </p:bgPr>
    </p:bg>
    <p:spTree>
      <p:nvGrpSpPr>
        <p:cNvPr id="1" name=""/>
        <p:cNvGrpSpPr/>
        <p:nvPr/>
      </p:nvGrpSpPr>
      <p:grpSpPr>
        <a:xfrm>
          <a:off x="0" y="0"/>
          <a:ext cx="0" cy="0"/>
          <a:chOff x="0" y="0"/>
          <a:chExt cx="0" cy="0"/>
        </a:xfrm>
      </p:grpSpPr>
      <p:sp>
        <p:nvSpPr>
          <p:cNvPr id="2" name="static"/>
          <p:cNvSpPr txBox="1"/>
          <p:nvPr/>
        </p:nvSpPr>
        <p:spPr>
          <a:xfrm>
            <a:off x="502920" y="347472"/>
            <a:ext cx="11155680" cy="228600"/>
          </a:xfrm>
          <a:prstGeom prst="rect">
            <a:avLst/>
          </a:prstGeom>
          <a:noFill/>
        </p:spPr>
        <p:txBody>
          <a:bodyPr wrap="square" lIns="45720" tIns="27432" rIns="45720" bIns="27432" anchor="t">
            <a:spAutoFit/>
          </a:bodyPr>
          <a:lstStyle/>
          <a:p>
            <a:pPr algn="l">
              <a:spcAft>
                <a:spcPts val="600"/>
              </a:spcAft>
            </a:pPr>
            <a:r>
              <a:rPr sz="900" b="1" i="0">
                <a:solidFill>
                  <a:srgbClr val="63DF4E"/>
                </a:solidFill>
                <a:latin typeface="Arial"/>
              </a:rPr>
              <a:t>POLL 3 OF 3</a:t>
            </a:r>
          </a:p>
        </p:txBody>
      </p:sp>
      <p:sp>
        <p:nvSpPr>
          <p:cNvPr id="3" name="static"/>
          <p:cNvSpPr txBox="1"/>
          <p:nvPr/>
        </p:nvSpPr>
        <p:spPr>
          <a:xfrm>
            <a:off x="457200" y="566928"/>
            <a:ext cx="11247120" cy="685800"/>
          </a:xfrm>
          <a:prstGeom prst="rect">
            <a:avLst/>
          </a:prstGeom>
          <a:noFill/>
        </p:spPr>
        <p:txBody>
          <a:bodyPr wrap="square" lIns="45720" tIns="27432" rIns="45720" bIns="27432" anchor="t">
            <a:spAutoFit/>
          </a:bodyPr>
          <a:lstStyle/>
          <a:p>
            <a:pPr algn="l">
              <a:spcAft>
                <a:spcPts val="600"/>
              </a:spcAft>
            </a:pPr>
            <a:r>
              <a:rPr sz="2800" b="1" i="0">
                <a:solidFill>
                  <a:srgbClr val="FFFFFF"/>
                </a:solidFill>
                <a:latin typeface="Arial"/>
              </a:rPr>
              <a:t>Where do you sit today?</a:t>
            </a:r>
          </a:p>
        </p:txBody>
      </p:sp>
      <p:sp>
        <p:nvSpPr>
          <p:cNvPr id="4" name="static"/>
          <p:cNvSpPr txBox="1"/>
          <p:nvPr/>
        </p:nvSpPr>
        <p:spPr>
          <a:xfrm>
            <a:off x="502920" y="1207008"/>
            <a:ext cx="11155680" cy="365760"/>
          </a:xfrm>
          <a:prstGeom prst="rect">
            <a:avLst/>
          </a:prstGeom>
          <a:noFill/>
        </p:spPr>
        <p:txBody>
          <a:bodyPr wrap="square" lIns="45720" tIns="27432" rIns="45720" bIns="27432" anchor="t">
            <a:spAutoFit/>
          </a:bodyPr>
          <a:lstStyle/>
          <a:p>
            <a:pPr algn="l">
              <a:spcAft>
                <a:spcPts val="600"/>
              </a:spcAft>
            </a:pPr>
            <a:r>
              <a:rPr sz="1300" b="0" i="0">
                <a:solidFill>
                  <a:srgbClr val="9ABCCC"/>
                </a:solidFill>
                <a:latin typeface="Arial"/>
              </a:rPr>
              <a:t>Vote in the poll tool. Then compare with the next-level table.</a:t>
            </a:r>
          </a:p>
        </p:txBody>
      </p:sp>
      <p:sp>
        <p:nvSpPr>
          <p:cNvPr id="5" name="static"/>
          <p:cNvSpPr txBox="1"/>
          <p:nvPr/>
        </p:nvSpPr>
        <p:spPr>
          <a:xfrm>
            <a:off x="365760" y="6446520"/>
            <a:ext cx="6400800" cy="274320"/>
          </a:xfrm>
          <a:prstGeom prst="rect">
            <a:avLst/>
          </a:prstGeom>
          <a:noFill/>
        </p:spPr>
        <p:txBody>
          <a:bodyPr wrap="square" lIns="45720" tIns="27432" rIns="45720" bIns="27432" anchor="t">
            <a:spAutoFit/>
          </a:bodyPr>
          <a:lstStyle/>
          <a:p>
            <a:pPr algn="l">
              <a:spcAft>
                <a:spcPts val="600"/>
              </a:spcAft>
            </a:pPr>
            <a:r>
              <a:rPr sz="900" b="0" i="0">
                <a:solidFill>
                  <a:srgbClr val="4A6070"/>
                </a:solidFill>
                <a:latin typeface="Arial"/>
              </a:rPr>
              <a:t>Your Background Is Your Superpower</a:t>
            </a:r>
          </a:p>
        </p:txBody>
      </p:sp>
      <p:sp>
        <p:nvSpPr>
          <p:cNvPr id="6" name="static"/>
          <p:cNvSpPr txBox="1"/>
          <p:nvPr/>
        </p:nvSpPr>
        <p:spPr>
          <a:xfrm>
            <a:off x="10789920" y="6446520"/>
            <a:ext cx="1188720" cy="274320"/>
          </a:xfrm>
          <a:prstGeom prst="rect">
            <a:avLst/>
          </a:prstGeom>
          <a:noFill/>
        </p:spPr>
        <p:txBody>
          <a:bodyPr wrap="square" lIns="45720" tIns="27432" rIns="45720" bIns="27432" anchor="t">
            <a:spAutoFit/>
          </a:bodyPr>
          <a:lstStyle/>
          <a:p>
            <a:pPr algn="r">
              <a:spcAft>
                <a:spcPts val="600"/>
              </a:spcAft>
            </a:pPr>
            <a:r>
              <a:rPr sz="900" b="1" i="0">
                <a:solidFill>
                  <a:srgbClr val="63DF4E"/>
                </a:solidFill>
                <a:latin typeface="Arial"/>
              </a:rPr>
              <a:t>20 / 28</a:t>
            </a:r>
          </a:p>
        </p:txBody>
      </p:sp>
      <p:sp>
        <p:nvSpPr>
          <p:cNvPr id="7" name="S"/>
          <p:cNvSpPr/>
          <p:nvPr/>
        </p:nvSpPr>
        <p:spPr>
          <a:xfrm>
            <a:off x="548640" y="1920240"/>
            <a:ext cx="5394960" cy="1737360"/>
          </a:xfrm>
          <a:prstGeom prst="roundRect">
            <a:avLst>
              <a:gd name="adj" fmla="val 6000"/>
            </a:avLst>
          </a:prstGeom>
          <a:solidFill>
            <a:srgbClr val="0A3D56"/>
          </a:solidFill>
          <a:ln w="12700">
            <a:solidFill>
              <a:srgbClr val="0D5070"/>
            </a:solidFill>
          </a:ln>
          <a:effectLst/>
        </p:spPr>
        <p:style>
          <a:lnRef idx="1">
            <a:schemeClr val="accent1"/>
          </a:lnRef>
          <a:fillRef idx="3">
            <a:schemeClr val="accent1"/>
          </a:fillRef>
          <a:effectRef idx="2">
            <a:schemeClr val="accent1"/>
          </a:effectRef>
          <a:fontRef idx="minor">
            <a:schemeClr val="lt1"/>
          </a:fontRef>
        </p:style>
        <p:txBody>
          <a:bodyPr wrap="square" lIns="237744" tIns="109728" rIns="237744" bIns="109728" rtlCol="0" anchor="ctr"/>
          <a:lstStyle/>
          <a:p>
            <a:pPr algn="l">
              <a:spcAft>
                <a:spcPts val="600"/>
              </a:spcAft>
            </a:pPr>
            <a:r>
              <a:rPr sz="1600" b="1" i="0">
                <a:solidFill>
                  <a:srgbClr val="63DF4E"/>
                </a:solidFill>
                <a:latin typeface="Arial"/>
              </a:rPr>
              <a:t>A</a:t>
            </a:r>
          </a:p>
          <a:p>
            <a:pPr algn="l">
              <a:spcAft>
                <a:spcPts val="600"/>
              </a:spcAft>
            </a:pPr>
            <a:r>
              <a:rPr sz="1900" b="1" i="0">
                <a:solidFill>
                  <a:srgbClr val="FFFFFF"/>
                </a:solidFill>
                <a:latin typeface="Arial"/>
              </a:rPr>
              <a:t>Mostly executing well and doing the work</a:t>
            </a:r>
          </a:p>
        </p:txBody>
      </p:sp>
      <p:sp>
        <p:nvSpPr>
          <p:cNvPr id="8" name="S"/>
          <p:cNvSpPr/>
          <p:nvPr/>
        </p:nvSpPr>
        <p:spPr>
          <a:xfrm>
            <a:off x="6217920" y="1920240"/>
            <a:ext cx="5394960" cy="1737360"/>
          </a:xfrm>
          <a:prstGeom prst="roundRect">
            <a:avLst>
              <a:gd name="adj" fmla="val 6000"/>
            </a:avLst>
          </a:prstGeom>
          <a:solidFill>
            <a:srgbClr val="0A3D56"/>
          </a:solidFill>
          <a:ln w="12700">
            <a:solidFill>
              <a:srgbClr val="0D5070"/>
            </a:solidFill>
          </a:ln>
          <a:effectLst/>
        </p:spPr>
        <p:style>
          <a:lnRef idx="1">
            <a:schemeClr val="accent1"/>
          </a:lnRef>
          <a:fillRef idx="3">
            <a:schemeClr val="accent1"/>
          </a:fillRef>
          <a:effectRef idx="2">
            <a:schemeClr val="accent1"/>
          </a:effectRef>
          <a:fontRef idx="minor">
            <a:schemeClr val="lt1"/>
          </a:fontRef>
        </p:style>
        <p:txBody>
          <a:bodyPr wrap="square" lIns="237744" tIns="109728" rIns="237744" bIns="109728" rtlCol="0" anchor="ctr"/>
          <a:lstStyle/>
          <a:p>
            <a:pPr algn="l">
              <a:spcAft>
                <a:spcPts val="600"/>
              </a:spcAft>
            </a:pPr>
            <a:r>
              <a:rPr sz="1600" b="1" i="0">
                <a:solidFill>
                  <a:srgbClr val="63DF4E"/>
                </a:solidFill>
                <a:latin typeface="Arial"/>
              </a:rPr>
              <a:t>B</a:t>
            </a:r>
          </a:p>
          <a:p>
            <a:pPr algn="l">
              <a:spcAft>
                <a:spcPts val="600"/>
              </a:spcAft>
            </a:pPr>
            <a:r>
              <a:rPr sz="1900" b="1" i="0">
                <a:solidFill>
                  <a:srgbClr val="FFFFFF"/>
                </a:solidFill>
                <a:latin typeface="Arial"/>
              </a:rPr>
              <a:t>Starting to define and shape the work</a:t>
            </a:r>
          </a:p>
        </p:txBody>
      </p:sp>
      <p:sp>
        <p:nvSpPr>
          <p:cNvPr id="9" name="S"/>
          <p:cNvSpPr/>
          <p:nvPr/>
        </p:nvSpPr>
        <p:spPr>
          <a:xfrm>
            <a:off x="548640" y="3886200"/>
            <a:ext cx="5394960" cy="1737360"/>
          </a:xfrm>
          <a:prstGeom prst="roundRect">
            <a:avLst>
              <a:gd name="adj" fmla="val 6000"/>
            </a:avLst>
          </a:prstGeom>
          <a:solidFill>
            <a:srgbClr val="0A3D56"/>
          </a:solidFill>
          <a:ln w="12700">
            <a:solidFill>
              <a:srgbClr val="0D5070"/>
            </a:solidFill>
          </a:ln>
          <a:effectLst/>
        </p:spPr>
        <p:style>
          <a:lnRef idx="1">
            <a:schemeClr val="accent1"/>
          </a:lnRef>
          <a:fillRef idx="3">
            <a:schemeClr val="accent1"/>
          </a:fillRef>
          <a:effectRef idx="2">
            <a:schemeClr val="accent1"/>
          </a:effectRef>
          <a:fontRef idx="minor">
            <a:schemeClr val="lt1"/>
          </a:fontRef>
        </p:style>
        <p:txBody>
          <a:bodyPr wrap="square" lIns="237744" tIns="109728" rIns="237744" bIns="109728" rtlCol="0" anchor="ctr"/>
          <a:lstStyle/>
          <a:p>
            <a:pPr algn="l">
              <a:spcAft>
                <a:spcPts val="600"/>
              </a:spcAft>
            </a:pPr>
            <a:r>
              <a:rPr sz="1600" b="1" i="0">
                <a:solidFill>
                  <a:srgbClr val="63DF4E"/>
                </a:solidFill>
                <a:latin typeface="Arial"/>
              </a:rPr>
              <a:t>C</a:t>
            </a:r>
          </a:p>
          <a:p>
            <a:pPr algn="l">
              <a:spcAft>
                <a:spcPts val="600"/>
              </a:spcAft>
            </a:pPr>
            <a:r>
              <a:rPr sz="1900" b="1" i="0">
                <a:solidFill>
                  <a:srgbClr val="FFFFFF"/>
                </a:solidFill>
                <a:latin typeface="Arial"/>
              </a:rPr>
              <a:t>Already operating at the next level</a:t>
            </a:r>
          </a:p>
        </p:txBody>
      </p:sp>
      <p:sp>
        <p:nvSpPr>
          <p:cNvPr id="10" name="S"/>
          <p:cNvSpPr/>
          <p:nvPr/>
        </p:nvSpPr>
        <p:spPr>
          <a:xfrm>
            <a:off x="6217920" y="3886200"/>
            <a:ext cx="5394960" cy="1737360"/>
          </a:xfrm>
          <a:prstGeom prst="roundRect">
            <a:avLst>
              <a:gd name="adj" fmla="val 6000"/>
            </a:avLst>
          </a:prstGeom>
          <a:solidFill>
            <a:srgbClr val="0A3D56"/>
          </a:solidFill>
          <a:ln w="12700">
            <a:solidFill>
              <a:srgbClr val="0D5070"/>
            </a:solidFill>
          </a:ln>
          <a:effectLst/>
        </p:spPr>
        <p:style>
          <a:lnRef idx="1">
            <a:schemeClr val="accent1"/>
          </a:lnRef>
          <a:fillRef idx="3">
            <a:schemeClr val="accent1"/>
          </a:fillRef>
          <a:effectRef idx="2">
            <a:schemeClr val="accent1"/>
          </a:effectRef>
          <a:fontRef idx="minor">
            <a:schemeClr val="lt1"/>
          </a:fontRef>
        </p:style>
        <p:txBody>
          <a:bodyPr wrap="square" lIns="237744" tIns="109728" rIns="237744" bIns="109728" rtlCol="0" anchor="ctr"/>
          <a:lstStyle/>
          <a:p>
            <a:pPr algn="l">
              <a:spcAft>
                <a:spcPts val="600"/>
              </a:spcAft>
            </a:pPr>
            <a:r>
              <a:rPr sz="1600" b="1" i="0">
                <a:solidFill>
                  <a:srgbClr val="63DF4E"/>
                </a:solidFill>
                <a:latin typeface="Arial"/>
              </a:rPr>
              <a:t>D</a:t>
            </a:r>
          </a:p>
          <a:p>
            <a:pPr algn="l">
              <a:spcAft>
                <a:spcPts val="600"/>
              </a:spcAft>
            </a:pPr>
            <a:r>
              <a:rPr sz="1900" b="1" i="0">
                <a:solidFill>
                  <a:srgbClr val="FFFFFF"/>
                </a:solidFill>
                <a:latin typeface="Arial"/>
              </a:rPr>
              <a:t>Not sure yet, and that is useful information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32D42"/>
        </a:solidFill>
        <a:effectLst/>
      </p:bgPr>
    </p:bg>
    <p:spTree>
      <p:nvGrpSpPr>
        <p:cNvPr id="1" name=""/>
        <p:cNvGrpSpPr/>
        <p:nvPr/>
      </p:nvGrpSpPr>
      <p:grpSpPr>
        <a:xfrm>
          <a:off x="0" y="0"/>
          <a:ext cx="0" cy="0"/>
          <a:chOff x="0" y="0"/>
          <a:chExt cx="0" cy="0"/>
        </a:xfrm>
      </p:grpSpPr>
      <p:sp>
        <p:nvSpPr>
          <p:cNvPr id="2" name="static"/>
          <p:cNvSpPr txBox="1"/>
          <p:nvPr/>
        </p:nvSpPr>
        <p:spPr>
          <a:xfrm>
            <a:off x="502920" y="347472"/>
            <a:ext cx="11155680" cy="228600"/>
          </a:xfrm>
          <a:prstGeom prst="rect">
            <a:avLst/>
          </a:prstGeom>
          <a:noFill/>
        </p:spPr>
        <p:txBody>
          <a:bodyPr wrap="square" lIns="45720" tIns="27432" rIns="45720" bIns="27432" anchor="t">
            <a:spAutoFit/>
          </a:bodyPr>
          <a:lstStyle/>
          <a:p>
            <a:pPr algn="l">
              <a:spcAft>
                <a:spcPts val="600"/>
              </a:spcAft>
            </a:pPr>
            <a:r>
              <a:rPr sz="900" b="1" i="0">
                <a:solidFill>
                  <a:srgbClr val="63DF4E"/>
                </a:solidFill>
                <a:latin typeface="Arial"/>
              </a:rPr>
              <a:t>PART 3</a:t>
            </a:r>
          </a:p>
        </p:txBody>
      </p:sp>
      <p:sp>
        <p:nvSpPr>
          <p:cNvPr id="3" name="static"/>
          <p:cNvSpPr txBox="1"/>
          <p:nvPr/>
        </p:nvSpPr>
        <p:spPr>
          <a:xfrm>
            <a:off x="457200" y="566928"/>
            <a:ext cx="11247120" cy="685800"/>
          </a:xfrm>
          <a:prstGeom prst="rect">
            <a:avLst/>
          </a:prstGeom>
          <a:noFill/>
        </p:spPr>
        <p:txBody>
          <a:bodyPr wrap="square" lIns="45720" tIns="27432" rIns="45720" bIns="27432" anchor="t">
            <a:spAutoFit/>
          </a:bodyPr>
          <a:lstStyle/>
          <a:p>
            <a:pPr algn="l">
              <a:spcAft>
                <a:spcPts val="600"/>
              </a:spcAft>
            </a:pPr>
            <a:r>
              <a:rPr sz="2800" b="1" i="0">
                <a:solidFill>
                  <a:srgbClr val="FFFFFF"/>
                </a:solidFill>
                <a:latin typeface="Arial"/>
              </a:rPr>
              <a:t>Your career is your responsibility</a:t>
            </a:r>
          </a:p>
        </p:txBody>
      </p:sp>
      <p:sp>
        <p:nvSpPr>
          <p:cNvPr id="4" name="static"/>
          <p:cNvSpPr txBox="1"/>
          <p:nvPr/>
        </p:nvSpPr>
        <p:spPr>
          <a:xfrm>
            <a:off x="502920" y="1207008"/>
            <a:ext cx="11155680" cy="365760"/>
          </a:xfrm>
          <a:prstGeom prst="rect">
            <a:avLst/>
          </a:prstGeom>
          <a:noFill/>
        </p:spPr>
        <p:txBody>
          <a:bodyPr wrap="square" lIns="45720" tIns="27432" rIns="45720" bIns="27432" anchor="t">
            <a:spAutoFit/>
          </a:bodyPr>
          <a:lstStyle/>
          <a:p>
            <a:pPr algn="l">
              <a:spcAft>
                <a:spcPts val="600"/>
              </a:spcAft>
            </a:pPr>
            <a:r>
              <a:rPr sz="1300" b="0" i="0">
                <a:solidFill>
                  <a:srgbClr val="9ABCCC"/>
                </a:solidFill>
                <a:latin typeface="Arial"/>
              </a:rPr>
              <a:t>Use these in your next 1:1 or skip level</a:t>
            </a:r>
          </a:p>
        </p:txBody>
      </p:sp>
      <p:sp>
        <p:nvSpPr>
          <p:cNvPr id="5" name="static"/>
          <p:cNvSpPr txBox="1"/>
          <p:nvPr/>
        </p:nvSpPr>
        <p:spPr>
          <a:xfrm>
            <a:off x="365760" y="6446520"/>
            <a:ext cx="6400800" cy="274320"/>
          </a:xfrm>
          <a:prstGeom prst="rect">
            <a:avLst/>
          </a:prstGeom>
          <a:noFill/>
        </p:spPr>
        <p:txBody>
          <a:bodyPr wrap="square" lIns="45720" tIns="27432" rIns="45720" bIns="27432" anchor="t">
            <a:spAutoFit/>
          </a:bodyPr>
          <a:lstStyle/>
          <a:p>
            <a:pPr algn="l">
              <a:spcAft>
                <a:spcPts val="600"/>
              </a:spcAft>
            </a:pPr>
            <a:r>
              <a:rPr sz="900" b="0" i="0">
                <a:solidFill>
                  <a:srgbClr val="4A6070"/>
                </a:solidFill>
                <a:latin typeface="Arial"/>
              </a:rPr>
              <a:t>Your Background Is Your Superpower</a:t>
            </a:r>
          </a:p>
        </p:txBody>
      </p:sp>
      <p:sp>
        <p:nvSpPr>
          <p:cNvPr id="6" name="static"/>
          <p:cNvSpPr txBox="1"/>
          <p:nvPr/>
        </p:nvSpPr>
        <p:spPr>
          <a:xfrm>
            <a:off x="10789920" y="6446520"/>
            <a:ext cx="1188720" cy="274320"/>
          </a:xfrm>
          <a:prstGeom prst="rect">
            <a:avLst/>
          </a:prstGeom>
          <a:noFill/>
        </p:spPr>
        <p:txBody>
          <a:bodyPr wrap="square" lIns="45720" tIns="27432" rIns="45720" bIns="27432" anchor="t">
            <a:spAutoFit/>
          </a:bodyPr>
          <a:lstStyle/>
          <a:p>
            <a:pPr algn="r">
              <a:spcAft>
                <a:spcPts val="600"/>
              </a:spcAft>
            </a:pPr>
            <a:r>
              <a:rPr sz="900" b="1" i="0">
                <a:solidFill>
                  <a:srgbClr val="63DF4E"/>
                </a:solidFill>
                <a:latin typeface="Arial"/>
              </a:rPr>
              <a:t>21 / 28</a:t>
            </a:r>
          </a:p>
        </p:txBody>
      </p:sp>
      <p:sp>
        <p:nvSpPr>
          <p:cNvPr id="7" name="S"/>
          <p:cNvSpPr/>
          <p:nvPr/>
        </p:nvSpPr>
        <p:spPr>
          <a:xfrm>
            <a:off x="548640" y="1828800"/>
            <a:ext cx="11064240" cy="1188720"/>
          </a:xfrm>
          <a:prstGeom prst="roundRect">
            <a:avLst>
              <a:gd name="adj" fmla="val 6000"/>
            </a:avLst>
          </a:prstGeom>
          <a:solidFill>
            <a:srgbClr val="0A3D56"/>
          </a:solidFill>
          <a:ln w="12700">
            <a:solidFill>
              <a:srgbClr val="0D5070"/>
            </a:solidFill>
          </a:ln>
          <a:effectLst/>
        </p:spPr>
        <p:style>
          <a:lnRef idx="1">
            <a:schemeClr val="accent1"/>
          </a:lnRef>
          <a:fillRef idx="3">
            <a:schemeClr val="accent1"/>
          </a:fillRef>
          <a:effectRef idx="2">
            <a:schemeClr val="accent1"/>
          </a:effectRef>
          <a:fontRef idx="minor">
            <a:schemeClr val="lt1"/>
          </a:fontRef>
        </p:style>
        <p:txBody>
          <a:bodyPr wrap="square" lIns="320040" tIns="109728" rIns="320040" bIns="109728" rtlCol="0" anchor="ctr"/>
          <a:lstStyle/>
          <a:p>
            <a:pPr algn="l">
              <a:spcAft>
                <a:spcPts val="600"/>
              </a:spcAft>
            </a:pPr>
            <a:r>
              <a:rPr sz="2000" b="0" i="0" dirty="0">
                <a:solidFill>
                  <a:srgbClr val="FFFFFF"/>
                </a:solidFill>
                <a:latin typeface="Arial"/>
              </a:rPr>
              <a:t>What would I need to show consistently to be recommended for the next level?</a:t>
            </a:r>
          </a:p>
        </p:txBody>
      </p:sp>
      <p:sp>
        <p:nvSpPr>
          <p:cNvPr id="8" name="S"/>
          <p:cNvSpPr/>
          <p:nvPr/>
        </p:nvSpPr>
        <p:spPr>
          <a:xfrm>
            <a:off x="548640" y="3200400"/>
            <a:ext cx="11064240" cy="1188720"/>
          </a:xfrm>
          <a:prstGeom prst="roundRect">
            <a:avLst>
              <a:gd name="adj" fmla="val 6000"/>
            </a:avLst>
          </a:prstGeom>
          <a:solidFill>
            <a:srgbClr val="0A3D56"/>
          </a:solidFill>
          <a:ln w="12700">
            <a:solidFill>
              <a:srgbClr val="0D5070"/>
            </a:solidFill>
          </a:ln>
          <a:effectLst/>
        </p:spPr>
        <p:style>
          <a:lnRef idx="1">
            <a:schemeClr val="accent1"/>
          </a:lnRef>
          <a:fillRef idx="3">
            <a:schemeClr val="accent1"/>
          </a:fillRef>
          <a:effectRef idx="2">
            <a:schemeClr val="accent1"/>
          </a:effectRef>
          <a:fontRef idx="minor">
            <a:schemeClr val="lt1"/>
          </a:fontRef>
        </p:style>
        <p:txBody>
          <a:bodyPr wrap="square" lIns="320040" tIns="109728" rIns="320040" bIns="109728" rtlCol="0" anchor="ctr"/>
          <a:lstStyle/>
          <a:p>
            <a:pPr algn="l">
              <a:spcAft>
                <a:spcPts val="600"/>
              </a:spcAft>
            </a:pPr>
            <a:r>
              <a:rPr sz="2000" b="0" i="0" dirty="0">
                <a:solidFill>
                  <a:srgbClr val="FFFFFF"/>
                </a:solidFill>
                <a:latin typeface="Arial"/>
              </a:rPr>
              <a:t>Who else should know about my work, and how can you help me reach them?</a:t>
            </a:r>
          </a:p>
        </p:txBody>
      </p:sp>
      <p:sp>
        <p:nvSpPr>
          <p:cNvPr id="9" name="S"/>
          <p:cNvSpPr/>
          <p:nvPr/>
        </p:nvSpPr>
        <p:spPr>
          <a:xfrm>
            <a:off x="548640" y="4572000"/>
            <a:ext cx="11064240" cy="1188720"/>
          </a:xfrm>
          <a:prstGeom prst="roundRect">
            <a:avLst>
              <a:gd name="adj" fmla="val 6000"/>
            </a:avLst>
          </a:prstGeom>
          <a:solidFill>
            <a:srgbClr val="0A3D56"/>
          </a:solidFill>
          <a:ln w="12700">
            <a:solidFill>
              <a:srgbClr val="0D5070"/>
            </a:solidFill>
          </a:ln>
          <a:effectLst/>
        </p:spPr>
        <p:style>
          <a:lnRef idx="1">
            <a:schemeClr val="accent1"/>
          </a:lnRef>
          <a:fillRef idx="3">
            <a:schemeClr val="accent1"/>
          </a:fillRef>
          <a:effectRef idx="2">
            <a:schemeClr val="accent1"/>
          </a:effectRef>
          <a:fontRef idx="minor">
            <a:schemeClr val="lt1"/>
          </a:fontRef>
        </p:style>
        <p:txBody>
          <a:bodyPr wrap="square" lIns="320040" tIns="109728" rIns="320040" bIns="109728" rtlCol="0" anchor="ctr"/>
          <a:lstStyle/>
          <a:p>
            <a:pPr algn="l">
              <a:spcAft>
                <a:spcPts val="600"/>
              </a:spcAft>
            </a:pPr>
            <a:r>
              <a:rPr sz="2000" b="0" i="0">
                <a:solidFill>
                  <a:srgbClr val="FFFFFF"/>
                </a:solidFill>
                <a:latin typeface="Arial"/>
              </a:rPr>
              <a:t>I am executing well but not growing at the pace I want. What could development look like in six months?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32D42"/>
        </a:solidFill>
        <a:effectLst/>
      </p:bgPr>
    </p:bg>
    <p:spTree>
      <p:nvGrpSpPr>
        <p:cNvPr id="1" name=""/>
        <p:cNvGrpSpPr/>
        <p:nvPr/>
      </p:nvGrpSpPr>
      <p:grpSpPr>
        <a:xfrm>
          <a:off x="0" y="0"/>
          <a:ext cx="0" cy="0"/>
          <a:chOff x="0" y="0"/>
          <a:chExt cx="0" cy="0"/>
        </a:xfrm>
      </p:grpSpPr>
      <p:sp>
        <p:nvSpPr>
          <p:cNvPr id="2" name="static"/>
          <p:cNvSpPr txBox="1"/>
          <p:nvPr/>
        </p:nvSpPr>
        <p:spPr>
          <a:xfrm>
            <a:off x="502920" y="347472"/>
            <a:ext cx="11155680" cy="228600"/>
          </a:xfrm>
          <a:prstGeom prst="rect">
            <a:avLst/>
          </a:prstGeom>
          <a:noFill/>
        </p:spPr>
        <p:txBody>
          <a:bodyPr wrap="square" lIns="45720" tIns="27432" rIns="45720" bIns="27432" anchor="t">
            <a:spAutoFit/>
          </a:bodyPr>
          <a:lstStyle/>
          <a:p>
            <a:pPr algn="l">
              <a:spcAft>
                <a:spcPts val="600"/>
              </a:spcAft>
            </a:pPr>
            <a:r>
              <a:rPr sz="900" b="1" i="0">
                <a:solidFill>
                  <a:srgbClr val="63DF4E"/>
                </a:solidFill>
                <a:latin typeface="Arial"/>
              </a:rPr>
              <a:t>PART 3</a:t>
            </a:r>
          </a:p>
        </p:txBody>
      </p:sp>
      <p:sp>
        <p:nvSpPr>
          <p:cNvPr id="3" name="static"/>
          <p:cNvSpPr txBox="1"/>
          <p:nvPr/>
        </p:nvSpPr>
        <p:spPr>
          <a:xfrm>
            <a:off x="457200" y="566928"/>
            <a:ext cx="11247120" cy="685800"/>
          </a:xfrm>
          <a:prstGeom prst="rect">
            <a:avLst/>
          </a:prstGeom>
          <a:noFill/>
        </p:spPr>
        <p:txBody>
          <a:bodyPr wrap="square" lIns="45720" tIns="27432" rIns="45720" bIns="27432" anchor="t">
            <a:spAutoFit/>
          </a:bodyPr>
          <a:lstStyle/>
          <a:p>
            <a:pPr algn="l">
              <a:spcAft>
                <a:spcPts val="600"/>
              </a:spcAft>
            </a:pPr>
            <a:r>
              <a:rPr sz="2800" b="1" i="0">
                <a:solidFill>
                  <a:srgbClr val="FFFFFF"/>
                </a:solidFill>
                <a:latin typeface="Arial"/>
              </a:rPr>
              <a:t>Current level vs. next level</a:t>
            </a:r>
          </a:p>
        </p:txBody>
      </p:sp>
      <p:sp>
        <p:nvSpPr>
          <p:cNvPr id="4" name="static"/>
          <p:cNvSpPr txBox="1"/>
          <p:nvPr/>
        </p:nvSpPr>
        <p:spPr>
          <a:xfrm>
            <a:off x="365760" y="6446520"/>
            <a:ext cx="6400800" cy="274320"/>
          </a:xfrm>
          <a:prstGeom prst="rect">
            <a:avLst/>
          </a:prstGeom>
          <a:noFill/>
        </p:spPr>
        <p:txBody>
          <a:bodyPr wrap="square" lIns="45720" tIns="27432" rIns="45720" bIns="27432" anchor="t">
            <a:spAutoFit/>
          </a:bodyPr>
          <a:lstStyle/>
          <a:p>
            <a:pPr algn="l">
              <a:spcAft>
                <a:spcPts val="600"/>
              </a:spcAft>
            </a:pPr>
            <a:r>
              <a:rPr sz="900" b="0" i="0">
                <a:solidFill>
                  <a:srgbClr val="4A6070"/>
                </a:solidFill>
                <a:latin typeface="Arial"/>
              </a:rPr>
              <a:t>Your Background Is Your Superpower</a:t>
            </a:r>
          </a:p>
        </p:txBody>
      </p:sp>
      <p:sp>
        <p:nvSpPr>
          <p:cNvPr id="5" name="static"/>
          <p:cNvSpPr txBox="1"/>
          <p:nvPr/>
        </p:nvSpPr>
        <p:spPr>
          <a:xfrm>
            <a:off x="10789920" y="6446520"/>
            <a:ext cx="1188720" cy="274320"/>
          </a:xfrm>
          <a:prstGeom prst="rect">
            <a:avLst/>
          </a:prstGeom>
          <a:noFill/>
        </p:spPr>
        <p:txBody>
          <a:bodyPr wrap="square" lIns="45720" tIns="27432" rIns="45720" bIns="27432" anchor="t">
            <a:spAutoFit/>
          </a:bodyPr>
          <a:lstStyle/>
          <a:p>
            <a:pPr algn="r">
              <a:spcAft>
                <a:spcPts val="600"/>
              </a:spcAft>
            </a:pPr>
            <a:r>
              <a:rPr sz="900" b="1" i="0">
                <a:solidFill>
                  <a:srgbClr val="63DF4E"/>
                </a:solidFill>
                <a:latin typeface="Arial"/>
              </a:rPr>
              <a:t>22 / 28</a:t>
            </a:r>
          </a:p>
        </p:txBody>
      </p:sp>
      <p:sp>
        <p:nvSpPr>
          <p:cNvPr id="6" name="S"/>
          <p:cNvSpPr/>
          <p:nvPr/>
        </p:nvSpPr>
        <p:spPr>
          <a:xfrm>
            <a:off x="548640" y="1645920"/>
            <a:ext cx="5394960" cy="457200"/>
          </a:xfrm>
          <a:prstGeom prst="roundRect">
            <a:avLst>
              <a:gd name="adj" fmla="val 6000"/>
            </a:avLst>
          </a:prstGeom>
          <a:solidFill>
            <a:srgbClr val="0A3D56"/>
          </a:solidFill>
          <a:ln w="12700">
            <a:solidFill>
              <a:srgbClr val="0D5070"/>
            </a:solidFill>
          </a:ln>
          <a:effectLst/>
        </p:spPr>
        <p:style>
          <a:lnRef idx="1">
            <a:schemeClr val="accent1"/>
          </a:lnRef>
          <a:fillRef idx="3">
            <a:schemeClr val="accent1"/>
          </a:fillRef>
          <a:effectRef idx="2">
            <a:schemeClr val="accent1"/>
          </a:effectRef>
          <a:fontRef idx="minor">
            <a:schemeClr val="lt1"/>
          </a:fontRef>
        </p:style>
        <p:txBody>
          <a:bodyPr wrap="square" lIns="228600" tIns="109728" rIns="228600" bIns="109728" rtlCol="0" anchor="ctr"/>
          <a:lstStyle/>
          <a:p>
            <a:pPr algn="l">
              <a:spcAft>
                <a:spcPts val="600"/>
              </a:spcAft>
            </a:pPr>
            <a:r>
              <a:rPr sz="1000" b="1" i="0" dirty="0">
                <a:solidFill>
                  <a:srgbClr val="63DF4E"/>
                </a:solidFill>
                <a:latin typeface="Arial"/>
              </a:rPr>
              <a:t>CURRENT LEVEL </a:t>
            </a:r>
            <a:r>
              <a:rPr lang="en-US" sz="1000" b="1" i="0" dirty="0">
                <a:solidFill>
                  <a:srgbClr val="63DF4E"/>
                </a:solidFill>
                <a:latin typeface="Arial"/>
              </a:rPr>
              <a:t>REQUIRES</a:t>
            </a:r>
            <a:endParaRPr sz="1000" b="1" i="0" dirty="0">
              <a:solidFill>
                <a:srgbClr val="63DF4E"/>
              </a:solidFill>
              <a:latin typeface="Arial"/>
            </a:endParaRPr>
          </a:p>
        </p:txBody>
      </p:sp>
      <p:sp>
        <p:nvSpPr>
          <p:cNvPr id="7" name="S"/>
          <p:cNvSpPr/>
          <p:nvPr/>
        </p:nvSpPr>
        <p:spPr>
          <a:xfrm>
            <a:off x="6217920" y="1645920"/>
            <a:ext cx="5394960" cy="457200"/>
          </a:xfrm>
          <a:prstGeom prst="roundRect">
            <a:avLst>
              <a:gd name="adj" fmla="val 6000"/>
            </a:avLst>
          </a:prstGeom>
          <a:solidFill>
            <a:srgbClr val="0A3A52"/>
          </a:solidFill>
          <a:ln w="12700">
            <a:solidFill>
              <a:srgbClr val="1A6090"/>
            </a:solidFill>
          </a:ln>
          <a:effectLst/>
        </p:spPr>
        <p:style>
          <a:lnRef idx="1">
            <a:schemeClr val="accent1"/>
          </a:lnRef>
          <a:fillRef idx="3">
            <a:schemeClr val="accent1"/>
          </a:fillRef>
          <a:effectRef idx="2">
            <a:schemeClr val="accent1"/>
          </a:effectRef>
          <a:fontRef idx="minor">
            <a:schemeClr val="lt1"/>
          </a:fontRef>
        </p:style>
        <p:txBody>
          <a:bodyPr wrap="square" lIns="228600" tIns="109728" rIns="228600" bIns="109728" rtlCol="0" anchor="ctr"/>
          <a:lstStyle/>
          <a:p>
            <a:pPr algn="l">
              <a:spcAft>
                <a:spcPts val="600"/>
              </a:spcAft>
            </a:pPr>
            <a:r>
              <a:rPr sz="1000" b="1" i="0">
                <a:solidFill>
                  <a:srgbClr val="52B8FF"/>
                </a:solidFill>
                <a:latin typeface="Arial"/>
              </a:rPr>
              <a:t>NEXT LEVEL REQUIRES</a:t>
            </a:r>
          </a:p>
        </p:txBody>
      </p:sp>
      <p:sp>
        <p:nvSpPr>
          <p:cNvPr id="8" name="S"/>
          <p:cNvSpPr/>
          <p:nvPr/>
        </p:nvSpPr>
        <p:spPr>
          <a:xfrm>
            <a:off x="548640" y="2240280"/>
            <a:ext cx="5394960" cy="566928"/>
          </a:xfrm>
          <a:prstGeom prst="roundRect">
            <a:avLst>
              <a:gd name="adj" fmla="val 6000"/>
            </a:avLst>
          </a:prstGeom>
          <a:solidFill>
            <a:srgbClr val="0A3D56"/>
          </a:solidFill>
          <a:ln w="12700">
            <a:solidFill>
              <a:srgbClr val="0D5070"/>
            </a:solidFill>
          </a:ln>
          <a:effectLst/>
        </p:spPr>
        <p:style>
          <a:lnRef idx="1">
            <a:schemeClr val="accent1"/>
          </a:lnRef>
          <a:fillRef idx="3">
            <a:schemeClr val="accent1"/>
          </a:fillRef>
          <a:effectRef idx="2">
            <a:schemeClr val="accent1"/>
          </a:effectRef>
          <a:fontRef idx="minor">
            <a:schemeClr val="lt1"/>
          </a:fontRef>
        </p:style>
        <p:txBody>
          <a:bodyPr wrap="square" lIns="228600" tIns="109728" rIns="228600" bIns="109728" rtlCol="0" anchor="ctr"/>
          <a:lstStyle/>
          <a:p>
            <a:pPr algn="l">
              <a:spcAft>
                <a:spcPts val="600"/>
              </a:spcAft>
            </a:pPr>
            <a:r>
              <a:rPr sz="1300" b="0" i="0">
                <a:solidFill>
                  <a:srgbClr val="FFFFFF"/>
                </a:solidFill>
                <a:latin typeface="Arial"/>
              </a:rPr>
              <a:t>Executing tasks well</a:t>
            </a:r>
          </a:p>
        </p:txBody>
      </p:sp>
      <p:sp>
        <p:nvSpPr>
          <p:cNvPr id="9" name="S"/>
          <p:cNvSpPr/>
          <p:nvPr/>
        </p:nvSpPr>
        <p:spPr>
          <a:xfrm>
            <a:off x="6217920" y="2240280"/>
            <a:ext cx="5394960" cy="566928"/>
          </a:xfrm>
          <a:prstGeom prst="roundRect">
            <a:avLst>
              <a:gd name="adj" fmla="val 6000"/>
            </a:avLst>
          </a:prstGeom>
          <a:solidFill>
            <a:srgbClr val="0A3A52"/>
          </a:solidFill>
          <a:ln w="12700">
            <a:solidFill>
              <a:srgbClr val="1A6090"/>
            </a:solidFill>
          </a:ln>
          <a:effectLst/>
        </p:spPr>
        <p:style>
          <a:lnRef idx="1">
            <a:schemeClr val="accent1"/>
          </a:lnRef>
          <a:fillRef idx="3">
            <a:schemeClr val="accent1"/>
          </a:fillRef>
          <a:effectRef idx="2">
            <a:schemeClr val="accent1"/>
          </a:effectRef>
          <a:fontRef idx="minor">
            <a:schemeClr val="lt1"/>
          </a:fontRef>
        </p:style>
        <p:txBody>
          <a:bodyPr wrap="square" lIns="228600" tIns="109728" rIns="228600" bIns="109728" rtlCol="0" anchor="ctr"/>
          <a:lstStyle/>
          <a:p>
            <a:pPr algn="l">
              <a:spcAft>
                <a:spcPts val="600"/>
              </a:spcAft>
            </a:pPr>
            <a:r>
              <a:rPr sz="1300" b="0" i="0">
                <a:solidFill>
                  <a:srgbClr val="A0D0E8"/>
                </a:solidFill>
                <a:latin typeface="Arial"/>
              </a:rPr>
              <a:t>Defining what the tasks should be</a:t>
            </a:r>
          </a:p>
        </p:txBody>
      </p:sp>
      <p:sp>
        <p:nvSpPr>
          <p:cNvPr id="10" name="S"/>
          <p:cNvSpPr/>
          <p:nvPr/>
        </p:nvSpPr>
        <p:spPr>
          <a:xfrm>
            <a:off x="548640" y="2907792"/>
            <a:ext cx="5394960" cy="566928"/>
          </a:xfrm>
          <a:prstGeom prst="roundRect">
            <a:avLst>
              <a:gd name="adj" fmla="val 6000"/>
            </a:avLst>
          </a:prstGeom>
          <a:solidFill>
            <a:srgbClr val="0A3D56"/>
          </a:solidFill>
          <a:ln w="12700">
            <a:solidFill>
              <a:srgbClr val="0D5070"/>
            </a:solidFill>
          </a:ln>
          <a:effectLst/>
        </p:spPr>
        <p:style>
          <a:lnRef idx="1">
            <a:schemeClr val="accent1"/>
          </a:lnRef>
          <a:fillRef idx="3">
            <a:schemeClr val="accent1"/>
          </a:fillRef>
          <a:effectRef idx="2">
            <a:schemeClr val="accent1"/>
          </a:effectRef>
          <a:fontRef idx="minor">
            <a:schemeClr val="lt1"/>
          </a:fontRef>
        </p:style>
        <p:txBody>
          <a:bodyPr wrap="square" lIns="228600" tIns="109728" rIns="228600" bIns="109728" rtlCol="0" anchor="ctr"/>
          <a:lstStyle/>
          <a:p>
            <a:pPr algn="l">
              <a:spcAft>
                <a:spcPts val="600"/>
              </a:spcAft>
            </a:pPr>
            <a:r>
              <a:rPr sz="1300" b="0" i="0">
                <a:solidFill>
                  <a:srgbClr val="FFFFFF"/>
                </a:solidFill>
                <a:latin typeface="Arial"/>
              </a:rPr>
              <a:t>Delivering your scope</a:t>
            </a:r>
          </a:p>
        </p:txBody>
      </p:sp>
      <p:sp>
        <p:nvSpPr>
          <p:cNvPr id="11" name="S"/>
          <p:cNvSpPr/>
          <p:nvPr/>
        </p:nvSpPr>
        <p:spPr>
          <a:xfrm>
            <a:off x="6217920" y="2907792"/>
            <a:ext cx="5394960" cy="566928"/>
          </a:xfrm>
          <a:prstGeom prst="roundRect">
            <a:avLst>
              <a:gd name="adj" fmla="val 6000"/>
            </a:avLst>
          </a:prstGeom>
          <a:solidFill>
            <a:srgbClr val="0A3A52"/>
          </a:solidFill>
          <a:ln w="12700">
            <a:solidFill>
              <a:srgbClr val="1A6090"/>
            </a:solidFill>
          </a:ln>
          <a:effectLst/>
        </p:spPr>
        <p:style>
          <a:lnRef idx="1">
            <a:schemeClr val="accent1"/>
          </a:lnRef>
          <a:fillRef idx="3">
            <a:schemeClr val="accent1"/>
          </a:fillRef>
          <a:effectRef idx="2">
            <a:schemeClr val="accent1"/>
          </a:effectRef>
          <a:fontRef idx="minor">
            <a:schemeClr val="lt1"/>
          </a:fontRef>
        </p:style>
        <p:txBody>
          <a:bodyPr wrap="square" lIns="228600" tIns="109728" rIns="228600" bIns="109728" rtlCol="0" anchor="ctr"/>
          <a:lstStyle/>
          <a:p>
            <a:pPr algn="l">
              <a:spcAft>
                <a:spcPts val="600"/>
              </a:spcAft>
            </a:pPr>
            <a:r>
              <a:rPr sz="1300" b="0" i="0">
                <a:solidFill>
                  <a:srgbClr val="A0D0E8"/>
                </a:solidFill>
                <a:latin typeface="Arial"/>
              </a:rPr>
              <a:t>Seeing and managing across scopes</a:t>
            </a:r>
          </a:p>
        </p:txBody>
      </p:sp>
      <p:sp>
        <p:nvSpPr>
          <p:cNvPr id="12" name="S"/>
          <p:cNvSpPr/>
          <p:nvPr/>
        </p:nvSpPr>
        <p:spPr>
          <a:xfrm>
            <a:off x="548640" y="3575304"/>
            <a:ext cx="5394960" cy="566928"/>
          </a:xfrm>
          <a:prstGeom prst="roundRect">
            <a:avLst>
              <a:gd name="adj" fmla="val 6000"/>
            </a:avLst>
          </a:prstGeom>
          <a:solidFill>
            <a:srgbClr val="0A3D56"/>
          </a:solidFill>
          <a:ln w="12700">
            <a:solidFill>
              <a:srgbClr val="0D5070"/>
            </a:solidFill>
          </a:ln>
          <a:effectLst/>
        </p:spPr>
        <p:style>
          <a:lnRef idx="1">
            <a:schemeClr val="accent1"/>
          </a:lnRef>
          <a:fillRef idx="3">
            <a:schemeClr val="accent1"/>
          </a:fillRef>
          <a:effectRef idx="2">
            <a:schemeClr val="accent1"/>
          </a:effectRef>
          <a:fontRef idx="minor">
            <a:schemeClr val="lt1"/>
          </a:fontRef>
        </p:style>
        <p:txBody>
          <a:bodyPr wrap="square" lIns="228600" tIns="109728" rIns="228600" bIns="109728" rtlCol="0" anchor="ctr"/>
          <a:lstStyle/>
          <a:p>
            <a:pPr algn="l">
              <a:spcAft>
                <a:spcPts val="600"/>
              </a:spcAft>
            </a:pPr>
            <a:r>
              <a:rPr sz="1300" b="0" i="0">
                <a:solidFill>
                  <a:srgbClr val="FFFFFF"/>
                </a:solidFill>
                <a:latin typeface="Arial"/>
              </a:rPr>
              <a:t>Solving the problems you are given</a:t>
            </a:r>
          </a:p>
        </p:txBody>
      </p:sp>
      <p:sp>
        <p:nvSpPr>
          <p:cNvPr id="13" name="S"/>
          <p:cNvSpPr/>
          <p:nvPr/>
        </p:nvSpPr>
        <p:spPr>
          <a:xfrm>
            <a:off x="6217920" y="3575304"/>
            <a:ext cx="5394960" cy="566928"/>
          </a:xfrm>
          <a:prstGeom prst="roundRect">
            <a:avLst>
              <a:gd name="adj" fmla="val 6000"/>
            </a:avLst>
          </a:prstGeom>
          <a:solidFill>
            <a:srgbClr val="0A3A52"/>
          </a:solidFill>
          <a:ln w="12700">
            <a:solidFill>
              <a:srgbClr val="1A6090"/>
            </a:solidFill>
          </a:ln>
          <a:effectLst/>
        </p:spPr>
        <p:style>
          <a:lnRef idx="1">
            <a:schemeClr val="accent1"/>
          </a:lnRef>
          <a:fillRef idx="3">
            <a:schemeClr val="accent1"/>
          </a:fillRef>
          <a:effectRef idx="2">
            <a:schemeClr val="accent1"/>
          </a:effectRef>
          <a:fontRef idx="minor">
            <a:schemeClr val="lt1"/>
          </a:fontRef>
        </p:style>
        <p:txBody>
          <a:bodyPr wrap="square" lIns="228600" tIns="109728" rIns="228600" bIns="109728" rtlCol="0" anchor="ctr"/>
          <a:lstStyle/>
          <a:p>
            <a:pPr algn="l">
              <a:spcAft>
                <a:spcPts val="600"/>
              </a:spcAft>
            </a:pPr>
            <a:r>
              <a:rPr sz="1300" b="0" i="0">
                <a:solidFill>
                  <a:srgbClr val="A0D0E8"/>
                </a:solidFill>
                <a:latin typeface="Arial"/>
              </a:rPr>
              <a:t>Surfacing problems others have not named</a:t>
            </a:r>
          </a:p>
        </p:txBody>
      </p:sp>
      <p:sp>
        <p:nvSpPr>
          <p:cNvPr id="14" name="S"/>
          <p:cNvSpPr/>
          <p:nvPr/>
        </p:nvSpPr>
        <p:spPr>
          <a:xfrm>
            <a:off x="548640" y="4242816"/>
            <a:ext cx="5394960" cy="566928"/>
          </a:xfrm>
          <a:prstGeom prst="roundRect">
            <a:avLst>
              <a:gd name="adj" fmla="val 6000"/>
            </a:avLst>
          </a:prstGeom>
          <a:solidFill>
            <a:srgbClr val="0A3D56"/>
          </a:solidFill>
          <a:ln w="12700">
            <a:solidFill>
              <a:srgbClr val="0D5070"/>
            </a:solidFill>
          </a:ln>
          <a:effectLst/>
        </p:spPr>
        <p:style>
          <a:lnRef idx="1">
            <a:schemeClr val="accent1"/>
          </a:lnRef>
          <a:fillRef idx="3">
            <a:schemeClr val="accent1"/>
          </a:fillRef>
          <a:effectRef idx="2">
            <a:schemeClr val="accent1"/>
          </a:effectRef>
          <a:fontRef idx="minor">
            <a:schemeClr val="lt1"/>
          </a:fontRef>
        </p:style>
        <p:txBody>
          <a:bodyPr wrap="square" lIns="228600" tIns="109728" rIns="228600" bIns="109728" rtlCol="0" anchor="ctr"/>
          <a:lstStyle/>
          <a:p>
            <a:pPr algn="l">
              <a:spcAft>
                <a:spcPts val="600"/>
              </a:spcAft>
            </a:pPr>
            <a:r>
              <a:rPr sz="1300" b="0" i="0">
                <a:solidFill>
                  <a:srgbClr val="FFFFFF"/>
                </a:solidFill>
                <a:latin typeface="Arial"/>
              </a:rPr>
              <a:t>Being reliable and thorough</a:t>
            </a:r>
          </a:p>
        </p:txBody>
      </p:sp>
      <p:sp>
        <p:nvSpPr>
          <p:cNvPr id="15" name="S"/>
          <p:cNvSpPr/>
          <p:nvPr/>
        </p:nvSpPr>
        <p:spPr>
          <a:xfrm>
            <a:off x="6217920" y="4242816"/>
            <a:ext cx="5394960" cy="566928"/>
          </a:xfrm>
          <a:prstGeom prst="roundRect">
            <a:avLst>
              <a:gd name="adj" fmla="val 6000"/>
            </a:avLst>
          </a:prstGeom>
          <a:solidFill>
            <a:srgbClr val="0A3A52"/>
          </a:solidFill>
          <a:ln w="12700">
            <a:solidFill>
              <a:srgbClr val="1A6090"/>
            </a:solidFill>
          </a:ln>
          <a:effectLst/>
        </p:spPr>
        <p:style>
          <a:lnRef idx="1">
            <a:schemeClr val="accent1"/>
          </a:lnRef>
          <a:fillRef idx="3">
            <a:schemeClr val="accent1"/>
          </a:fillRef>
          <a:effectRef idx="2">
            <a:schemeClr val="accent1"/>
          </a:effectRef>
          <a:fontRef idx="minor">
            <a:schemeClr val="lt1"/>
          </a:fontRef>
        </p:style>
        <p:txBody>
          <a:bodyPr wrap="square" lIns="228600" tIns="109728" rIns="228600" bIns="109728" rtlCol="0" anchor="ctr"/>
          <a:lstStyle/>
          <a:p>
            <a:pPr algn="l">
              <a:spcAft>
                <a:spcPts val="600"/>
              </a:spcAft>
            </a:pPr>
            <a:r>
              <a:rPr sz="1300" b="0" i="0">
                <a:solidFill>
                  <a:srgbClr val="A0D0E8"/>
                </a:solidFill>
                <a:latin typeface="Arial"/>
              </a:rPr>
              <a:t>Making judgment calls with incomplete information</a:t>
            </a:r>
          </a:p>
        </p:txBody>
      </p:sp>
      <p:sp>
        <p:nvSpPr>
          <p:cNvPr id="16" name="S"/>
          <p:cNvSpPr/>
          <p:nvPr/>
        </p:nvSpPr>
        <p:spPr>
          <a:xfrm>
            <a:off x="548640" y="4910328"/>
            <a:ext cx="5394960" cy="566928"/>
          </a:xfrm>
          <a:prstGeom prst="roundRect">
            <a:avLst>
              <a:gd name="adj" fmla="val 6000"/>
            </a:avLst>
          </a:prstGeom>
          <a:solidFill>
            <a:srgbClr val="0A3D56"/>
          </a:solidFill>
          <a:ln w="12700">
            <a:solidFill>
              <a:srgbClr val="0D5070"/>
            </a:solidFill>
          </a:ln>
          <a:effectLst/>
        </p:spPr>
        <p:style>
          <a:lnRef idx="1">
            <a:schemeClr val="accent1"/>
          </a:lnRef>
          <a:fillRef idx="3">
            <a:schemeClr val="accent1"/>
          </a:fillRef>
          <a:effectRef idx="2">
            <a:schemeClr val="accent1"/>
          </a:effectRef>
          <a:fontRef idx="minor">
            <a:schemeClr val="lt1"/>
          </a:fontRef>
        </p:style>
        <p:txBody>
          <a:bodyPr wrap="square" lIns="228600" tIns="109728" rIns="228600" bIns="109728" rtlCol="0" anchor="ctr"/>
          <a:lstStyle/>
          <a:p>
            <a:pPr algn="l">
              <a:spcAft>
                <a:spcPts val="600"/>
              </a:spcAft>
            </a:pPr>
            <a:r>
              <a:rPr sz="1300" b="0" i="0">
                <a:solidFill>
                  <a:srgbClr val="FFFFFF"/>
                </a:solidFill>
                <a:latin typeface="Arial"/>
              </a:rPr>
              <a:t>Deep expertise in your area</a:t>
            </a:r>
          </a:p>
        </p:txBody>
      </p:sp>
      <p:sp>
        <p:nvSpPr>
          <p:cNvPr id="17" name="S"/>
          <p:cNvSpPr/>
          <p:nvPr/>
        </p:nvSpPr>
        <p:spPr>
          <a:xfrm>
            <a:off x="6217920" y="4910328"/>
            <a:ext cx="5394960" cy="566928"/>
          </a:xfrm>
          <a:prstGeom prst="roundRect">
            <a:avLst>
              <a:gd name="adj" fmla="val 6000"/>
            </a:avLst>
          </a:prstGeom>
          <a:solidFill>
            <a:srgbClr val="0A3A52"/>
          </a:solidFill>
          <a:ln w="12700">
            <a:solidFill>
              <a:srgbClr val="1A6090"/>
            </a:solidFill>
          </a:ln>
          <a:effectLst/>
        </p:spPr>
        <p:style>
          <a:lnRef idx="1">
            <a:schemeClr val="accent1"/>
          </a:lnRef>
          <a:fillRef idx="3">
            <a:schemeClr val="accent1"/>
          </a:fillRef>
          <a:effectRef idx="2">
            <a:schemeClr val="accent1"/>
          </a:effectRef>
          <a:fontRef idx="minor">
            <a:schemeClr val="lt1"/>
          </a:fontRef>
        </p:style>
        <p:txBody>
          <a:bodyPr wrap="square" lIns="228600" tIns="109728" rIns="228600" bIns="109728" rtlCol="0" anchor="ctr"/>
          <a:lstStyle/>
          <a:p>
            <a:pPr algn="l">
              <a:spcAft>
                <a:spcPts val="600"/>
              </a:spcAft>
            </a:pPr>
            <a:r>
              <a:rPr sz="1300" b="0" i="0">
                <a:solidFill>
                  <a:srgbClr val="A0D0E8"/>
                </a:solidFill>
                <a:latin typeface="Arial"/>
              </a:rPr>
              <a:t>Translating expertise so others can act</a:t>
            </a:r>
          </a:p>
        </p:txBody>
      </p:sp>
      <p:sp>
        <p:nvSpPr>
          <p:cNvPr id="18" name="S"/>
          <p:cNvSpPr/>
          <p:nvPr/>
        </p:nvSpPr>
        <p:spPr>
          <a:xfrm>
            <a:off x="548640" y="5577840"/>
            <a:ext cx="5394960" cy="566928"/>
          </a:xfrm>
          <a:prstGeom prst="roundRect">
            <a:avLst>
              <a:gd name="adj" fmla="val 6000"/>
            </a:avLst>
          </a:prstGeom>
          <a:solidFill>
            <a:srgbClr val="0A3D56"/>
          </a:solidFill>
          <a:ln w="12700">
            <a:solidFill>
              <a:srgbClr val="0D5070"/>
            </a:solidFill>
          </a:ln>
          <a:effectLst/>
        </p:spPr>
        <p:style>
          <a:lnRef idx="1">
            <a:schemeClr val="accent1"/>
          </a:lnRef>
          <a:fillRef idx="3">
            <a:schemeClr val="accent1"/>
          </a:fillRef>
          <a:effectRef idx="2">
            <a:schemeClr val="accent1"/>
          </a:effectRef>
          <a:fontRef idx="minor">
            <a:schemeClr val="lt1"/>
          </a:fontRef>
        </p:style>
        <p:txBody>
          <a:bodyPr wrap="square" lIns="228600" tIns="109728" rIns="228600" bIns="109728" rtlCol="0" anchor="ctr"/>
          <a:lstStyle/>
          <a:p>
            <a:pPr algn="l">
              <a:spcAft>
                <a:spcPts val="600"/>
              </a:spcAft>
            </a:pPr>
            <a:r>
              <a:rPr sz="1300" b="0" i="0">
                <a:solidFill>
                  <a:srgbClr val="FFFFFF"/>
                </a:solidFill>
                <a:latin typeface="Arial"/>
              </a:rPr>
              <a:t>Doing the work</a:t>
            </a:r>
          </a:p>
        </p:txBody>
      </p:sp>
      <p:sp>
        <p:nvSpPr>
          <p:cNvPr id="19" name="S"/>
          <p:cNvSpPr/>
          <p:nvPr/>
        </p:nvSpPr>
        <p:spPr>
          <a:xfrm>
            <a:off x="6217920" y="5577840"/>
            <a:ext cx="5394960" cy="566928"/>
          </a:xfrm>
          <a:prstGeom prst="roundRect">
            <a:avLst>
              <a:gd name="adj" fmla="val 6000"/>
            </a:avLst>
          </a:prstGeom>
          <a:solidFill>
            <a:srgbClr val="0A3A52"/>
          </a:solidFill>
          <a:ln w="12700">
            <a:solidFill>
              <a:srgbClr val="1A6090"/>
            </a:solidFill>
          </a:ln>
          <a:effectLst/>
        </p:spPr>
        <p:style>
          <a:lnRef idx="1">
            <a:schemeClr val="accent1"/>
          </a:lnRef>
          <a:fillRef idx="3">
            <a:schemeClr val="accent1"/>
          </a:fillRef>
          <a:effectRef idx="2">
            <a:schemeClr val="accent1"/>
          </a:effectRef>
          <a:fontRef idx="minor">
            <a:schemeClr val="lt1"/>
          </a:fontRef>
        </p:style>
        <p:txBody>
          <a:bodyPr wrap="square" lIns="228600" tIns="109728" rIns="228600" bIns="109728" rtlCol="0" anchor="ctr"/>
          <a:lstStyle/>
          <a:p>
            <a:pPr algn="l">
              <a:spcAft>
                <a:spcPts val="600"/>
              </a:spcAft>
            </a:pPr>
            <a:r>
              <a:rPr sz="1300" b="0" i="0">
                <a:solidFill>
                  <a:srgbClr val="A0D0E8"/>
                </a:solidFill>
                <a:latin typeface="Arial"/>
              </a:rPr>
              <a:t>Building systems so the work happens without you</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5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500"/>
                                        <p:tgtEl>
                                          <p:spTgt spid="14"/>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fade">
                                      <p:cBhvr>
                                        <p:cTn id="52" dur="500"/>
                                        <p:tgtEl>
                                          <p:spTgt spid="15"/>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fade">
                                      <p:cBhvr>
                                        <p:cTn id="57" dur="500"/>
                                        <p:tgtEl>
                                          <p:spTgt spid="16"/>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17"/>
                                        </p:tgtEl>
                                        <p:attrNameLst>
                                          <p:attrName>style.visibility</p:attrName>
                                        </p:attrNameLst>
                                      </p:cBhvr>
                                      <p:to>
                                        <p:strVal val="visible"/>
                                      </p:to>
                                    </p:set>
                                    <p:animEffect transition="in" filter="fade">
                                      <p:cBhvr>
                                        <p:cTn id="62" dur="500"/>
                                        <p:tgtEl>
                                          <p:spTgt spid="17"/>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18"/>
                                        </p:tgtEl>
                                        <p:attrNameLst>
                                          <p:attrName>style.visibility</p:attrName>
                                        </p:attrNameLst>
                                      </p:cBhvr>
                                      <p:to>
                                        <p:strVal val="visible"/>
                                      </p:to>
                                    </p:set>
                                    <p:animEffect transition="in" filter="fade">
                                      <p:cBhvr>
                                        <p:cTn id="67" dur="500"/>
                                        <p:tgtEl>
                                          <p:spTgt spid="18"/>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19"/>
                                        </p:tgtEl>
                                        <p:attrNameLst>
                                          <p:attrName>style.visibility</p:attrName>
                                        </p:attrNameLst>
                                      </p:cBhvr>
                                      <p:to>
                                        <p:strVal val="visible"/>
                                      </p:to>
                                    </p:set>
                                    <p:animEffect transition="in" filter="fade">
                                      <p:cBhvr>
                                        <p:cTn id="7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32D42"/>
        </a:solidFill>
        <a:effectLst/>
      </p:bgPr>
    </p:bg>
    <p:spTree>
      <p:nvGrpSpPr>
        <p:cNvPr id="1" name=""/>
        <p:cNvGrpSpPr/>
        <p:nvPr/>
      </p:nvGrpSpPr>
      <p:grpSpPr>
        <a:xfrm>
          <a:off x="0" y="0"/>
          <a:ext cx="0" cy="0"/>
          <a:chOff x="0" y="0"/>
          <a:chExt cx="0" cy="0"/>
        </a:xfrm>
      </p:grpSpPr>
      <p:sp>
        <p:nvSpPr>
          <p:cNvPr id="2" name="static"/>
          <p:cNvSpPr txBox="1"/>
          <p:nvPr/>
        </p:nvSpPr>
        <p:spPr>
          <a:xfrm>
            <a:off x="502920" y="347472"/>
            <a:ext cx="11155680" cy="228600"/>
          </a:xfrm>
          <a:prstGeom prst="rect">
            <a:avLst/>
          </a:prstGeom>
          <a:noFill/>
        </p:spPr>
        <p:txBody>
          <a:bodyPr wrap="square" lIns="45720" tIns="27432" rIns="45720" bIns="27432" anchor="t">
            <a:spAutoFit/>
          </a:bodyPr>
          <a:lstStyle/>
          <a:p>
            <a:pPr algn="l">
              <a:spcAft>
                <a:spcPts val="600"/>
              </a:spcAft>
            </a:pPr>
            <a:r>
              <a:rPr sz="900" b="1" i="0">
                <a:solidFill>
                  <a:srgbClr val="63DF4E"/>
                </a:solidFill>
                <a:latin typeface="Arial"/>
              </a:rPr>
              <a:t>PART 3</a:t>
            </a:r>
          </a:p>
        </p:txBody>
      </p:sp>
      <p:sp>
        <p:nvSpPr>
          <p:cNvPr id="3" name="static"/>
          <p:cNvSpPr txBox="1"/>
          <p:nvPr/>
        </p:nvSpPr>
        <p:spPr>
          <a:xfrm>
            <a:off x="457200" y="566928"/>
            <a:ext cx="11247120" cy="685800"/>
          </a:xfrm>
          <a:prstGeom prst="rect">
            <a:avLst/>
          </a:prstGeom>
          <a:noFill/>
        </p:spPr>
        <p:txBody>
          <a:bodyPr wrap="square" lIns="45720" tIns="27432" rIns="45720" bIns="27432" anchor="t">
            <a:spAutoFit/>
          </a:bodyPr>
          <a:lstStyle/>
          <a:p>
            <a:pPr algn="l">
              <a:spcAft>
                <a:spcPts val="600"/>
              </a:spcAft>
            </a:pPr>
            <a:r>
              <a:rPr sz="2800" b="1" i="0">
                <a:solidFill>
                  <a:srgbClr val="FFFFFF"/>
                </a:solidFill>
                <a:latin typeface="Arial"/>
              </a:rPr>
              <a:t>Purpose is today. Vision is ahead.</a:t>
            </a:r>
          </a:p>
        </p:txBody>
      </p:sp>
      <p:sp>
        <p:nvSpPr>
          <p:cNvPr id="4" name="static"/>
          <p:cNvSpPr txBox="1"/>
          <p:nvPr/>
        </p:nvSpPr>
        <p:spPr>
          <a:xfrm>
            <a:off x="502920" y="1207008"/>
            <a:ext cx="11155680" cy="365760"/>
          </a:xfrm>
          <a:prstGeom prst="rect">
            <a:avLst/>
          </a:prstGeom>
          <a:noFill/>
        </p:spPr>
        <p:txBody>
          <a:bodyPr wrap="square" lIns="45720" tIns="27432" rIns="45720" bIns="27432" anchor="t">
            <a:spAutoFit/>
          </a:bodyPr>
          <a:lstStyle/>
          <a:p>
            <a:pPr algn="l">
              <a:spcAft>
                <a:spcPts val="600"/>
              </a:spcAft>
            </a:pPr>
            <a:r>
              <a:rPr sz="1300" b="0" i="0">
                <a:solidFill>
                  <a:srgbClr val="9ABCCC"/>
                </a:solidFill>
                <a:latin typeface="Arial"/>
              </a:rPr>
              <a:t>The full five-year exercise is in the handout. Do it in quiet time.</a:t>
            </a:r>
          </a:p>
        </p:txBody>
      </p:sp>
      <p:sp>
        <p:nvSpPr>
          <p:cNvPr id="5" name="static"/>
          <p:cNvSpPr txBox="1"/>
          <p:nvPr/>
        </p:nvSpPr>
        <p:spPr>
          <a:xfrm>
            <a:off x="365760" y="6446520"/>
            <a:ext cx="6400800" cy="274320"/>
          </a:xfrm>
          <a:prstGeom prst="rect">
            <a:avLst/>
          </a:prstGeom>
          <a:noFill/>
        </p:spPr>
        <p:txBody>
          <a:bodyPr wrap="square" lIns="45720" tIns="27432" rIns="45720" bIns="27432" anchor="t">
            <a:spAutoFit/>
          </a:bodyPr>
          <a:lstStyle/>
          <a:p>
            <a:pPr algn="l">
              <a:spcAft>
                <a:spcPts val="600"/>
              </a:spcAft>
            </a:pPr>
            <a:r>
              <a:rPr sz="900" b="0" i="0">
                <a:solidFill>
                  <a:srgbClr val="4A6070"/>
                </a:solidFill>
                <a:latin typeface="Arial"/>
              </a:rPr>
              <a:t>Your Background Is Your Superpower</a:t>
            </a:r>
          </a:p>
        </p:txBody>
      </p:sp>
      <p:sp>
        <p:nvSpPr>
          <p:cNvPr id="6" name="static"/>
          <p:cNvSpPr txBox="1"/>
          <p:nvPr/>
        </p:nvSpPr>
        <p:spPr>
          <a:xfrm>
            <a:off x="10789920" y="6446520"/>
            <a:ext cx="1188720" cy="274320"/>
          </a:xfrm>
          <a:prstGeom prst="rect">
            <a:avLst/>
          </a:prstGeom>
          <a:noFill/>
        </p:spPr>
        <p:txBody>
          <a:bodyPr wrap="square" lIns="45720" tIns="27432" rIns="45720" bIns="27432" anchor="t">
            <a:spAutoFit/>
          </a:bodyPr>
          <a:lstStyle/>
          <a:p>
            <a:pPr algn="r">
              <a:spcAft>
                <a:spcPts val="600"/>
              </a:spcAft>
            </a:pPr>
            <a:r>
              <a:rPr sz="900" b="1" i="0">
                <a:solidFill>
                  <a:srgbClr val="63DF4E"/>
                </a:solidFill>
                <a:latin typeface="Arial"/>
              </a:rPr>
              <a:t>23 / 28</a:t>
            </a:r>
          </a:p>
        </p:txBody>
      </p:sp>
      <p:sp>
        <p:nvSpPr>
          <p:cNvPr id="7" name="S"/>
          <p:cNvSpPr/>
          <p:nvPr/>
        </p:nvSpPr>
        <p:spPr>
          <a:xfrm>
            <a:off x="548640" y="1828800"/>
            <a:ext cx="3566160" cy="3291840"/>
          </a:xfrm>
          <a:prstGeom prst="roundRect">
            <a:avLst>
              <a:gd name="adj" fmla="val 6000"/>
            </a:avLst>
          </a:prstGeom>
          <a:solidFill>
            <a:srgbClr val="0A3D56"/>
          </a:solidFill>
          <a:ln w="12700">
            <a:solidFill>
              <a:srgbClr val="0D5070"/>
            </a:solidFill>
          </a:ln>
          <a:effectLst/>
        </p:spPr>
        <p:style>
          <a:lnRef idx="1">
            <a:schemeClr val="accent1"/>
          </a:lnRef>
          <a:fillRef idx="3">
            <a:schemeClr val="accent1"/>
          </a:fillRef>
          <a:effectRef idx="2">
            <a:schemeClr val="accent1"/>
          </a:effectRef>
          <a:fontRef idx="minor">
            <a:schemeClr val="lt1"/>
          </a:fontRef>
        </p:style>
        <p:txBody>
          <a:bodyPr wrap="square" lIns="256032" tIns="109728" rIns="256032" bIns="109728" rtlCol="0" anchor="t"/>
          <a:lstStyle/>
          <a:p>
            <a:pPr algn="l">
              <a:spcAft>
                <a:spcPts val="1000"/>
              </a:spcAft>
            </a:pPr>
            <a:r>
              <a:rPr sz="1200" b="1" i="0">
                <a:solidFill>
                  <a:srgbClr val="63DF4E"/>
                </a:solidFill>
                <a:latin typeface="Arial"/>
              </a:rPr>
              <a:t>PURPOSE</a:t>
            </a:r>
          </a:p>
          <a:p>
            <a:pPr algn="l">
              <a:spcAft>
                <a:spcPts val="600"/>
              </a:spcAft>
            </a:pPr>
            <a:r>
              <a:rPr sz="2400" b="0" i="0">
                <a:solidFill>
                  <a:srgbClr val="FFFFFF"/>
                </a:solidFill>
                <a:latin typeface="Arial"/>
              </a:rPr>
              <a:t>Why you do what you do, lived in the present.</a:t>
            </a:r>
          </a:p>
        </p:txBody>
      </p:sp>
      <p:sp>
        <p:nvSpPr>
          <p:cNvPr id="8" name="S"/>
          <p:cNvSpPr/>
          <p:nvPr/>
        </p:nvSpPr>
        <p:spPr>
          <a:xfrm>
            <a:off x="4297680" y="1828800"/>
            <a:ext cx="3566160" cy="3291840"/>
          </a:xfrm>
          <a:prstGeom prst="roundRect">
            <a:avLst>
              <a:gd name="adj" fmla="val 6000"/>
            </a:avLst>
          </a:prstGeom>
          <a:solidFill>
            <a:srgbClr val="0A3D56"/>
          </a:solidFill>
          <a:ln w="12700">
            <a:solidFill>
              <a:srgbClr val="0D5070"/>
            </a:solidFill>
          </a:ln>
          <a:effectLst/>
        </p:spPr>
        <p:style>
          <a:lnRef idx="1">
            <a:schemeClr val="accent1"/>
          </a:lnRef>
          <a:fillRef idx="3">
            <a:schemeClr val="accent1"/>
          </a:fillRef>
          <a:effectRef idx="2">
            <a:schemeClr val="accent1"/>
          </a:effectRef>
          <a:fontRef idx="minor">
            <a:schemeClr val="lt1"/>
          </a:fontRef>
        </p:style>
        <p:txBody>
          <a:bodyPr wrap="square" lIns="256032" tIns="109728" rIns="256032" bIns="109728" rtlCol="0" anchor="t"/>
          <a:lstStyle/>
          <a:p>
            <a:pPr algn="l">
              <a:spcAft>
                <a:spcPts val="1000"/>
              </a:spcAft>
            </a:pPr>
            <a:r>
              <a:rPr sz="1200" b="1" i="0" dirty="0">
                <a:solidFill>
                  <a:srgbClr val="63DF4E"/>
                </a:solidFill>
                <a:latin typeface="Arial"/>
              </a:rPr>
              <a:t>VISION</a:t>
            </a:r>
          </a:p>
          <a:p>
            <a:pPr algn="l">
              <a:spcAft>
                <a:spcPts val="600"/>
              </a:spcAft>
            </a:pPr>
            <a:r>
              <a:rPr sz="2400" b="0" i="0" dirty="0">
                <a:solidFill>
                  <a:srgbClr val="FFFFFF"/>
                </a:solidFill>
                <a:latin typeface="Arial"/>
              </a:rPr>
              <a:t>How you want your work and life to look as a result.</a:t>
            </a:r>
          </a:p>
        </p:txBody>
      </p:sp>
      <p:sp>
        <p:nvSpPr>
          <p:cNvPr id="9" name="S"/>
          <p:cNvSpPr/>
          <p:nvPr/>
        </p:nvSpPr>
        <p:spPr>
          <a:xfrm>
            <a:off x="8046720" y="1828800"/>
            <a:ext cx="3566160" cy="3291840"/>
          </a:xfrm>
          <a:prstGeom prst="roundRect">
            <a:avLst>
              <a:gd name="adj" fmla="val 6000"/>
            </a:avLst>
          </a:prstGeom>
          <a:solidFill>
            <a:srgbClr val="0A3D56"/>
          </a:solidFill>
          <a:ln w="12700">
            <a:solidFill>
              <a:srgbClr val="0D5070"/>
            </a:solidFill>
          </a:ln>
          <a:effectLst/>
        </p:spPr>
        <p:style>
          <a:lnRef idx="1">
            <a:schemeClr val="accent1"/>
          </a:lnRef>
          <a:fillRef idx="3">
            <a:schemeClr val="accent1"/>
          </a:fillRef>
          <a:effectRef idx="2">
            <a:schemeClr val="accent1"/>
          </a:effectRef>
          <a:fontRef idx="minor">
            <a:schemeClr val="lt1"/>
          </a:fontRef>
        </p:style>
        <p:txBody>
          <a:bodyPr wrap="square" lIns="256032" tIns="109728" rIns="256032" bIns="109728" rtlCol="0" anchor="t"/>
          <a:lstStyle/>
          <a:p>
            <a:pPr algn="l">
              <a:spcAft>
                <a:spcPts val="1000"/>
              </a:spcAft>
            </a:pPr>
            <a:r>
              <a:rPr sz="1200" b="1" i="0" dirty="0">
                <a:solidFill>
                  <a:srgbClr val="63DF4E"/>
                </a:solidFill>
                <a:latin typeface="Arial"/>
              </a:rPr>
              <a:t>FIVE-YEAR EXERCISE</a:t>
            </a:r>
          </a:p>
          <a:p>
            <a:pPr algn="l">
              <a:spcAft>
                <a:spcPts val="600"/>
              </a:spcAft>
            </a:pPr>
            <a:r>
              <a:rPr sz="2400" dirty="0">
                <a:solidFill>
                  <a:srgbClr val="FFFFFF"/>
                </a:solidFill>
                <a:latin typeface="Arial"/>
              </a:rPr>
              <a:t>Picture yourself satisfied, then work backwards to one step you can take next week.</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32D42"/>
        </a:solidFill>
        <a:effectLst/>
      </p:bgPr>
    </p:bg>
    <p:spTree>
      <p:nvGrpSpPr>
        <p:cNvPr id="1" name=""/>
        <p:cNvGrpSpPr/>
        <p:nvPr/>
      </p:nvGrpSpPr>
      <p:grpSpPr>
        <a:xfrm>
          <a:off x="0" y="0"/>
          <a:ext cx="0" cy="0"/>
          <a:chOff x="0" y="0"/>
          <a:chExt cx="0" cy="0"/>
        </a:xfrm>
      </p:grpSpPr>
      <p:sp>
        <p:nvSpPr>
          <p:cNvPr id="2" name="static"/>
          <p:cNvSpPr/>
          <p:nvPr/>
        </p:nvSpPr>
        <p:spPr>
          <a:xfrm>
            <a:off x="8046720" y="-1097280"/>
            <a:ext cx="5029200" cy="5029200"/>
          </a:xfrm>
          <a:prstGeom prst="ellipse">
            <a:avLst/>
          </a:prstGeom>
          <a:solidFill>
            <a:srgbClr val="0833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static"/>
          <p:cNvSpPr txBox="1"/>
          <p:nvPr/>
        </p:nvSpPr>
        <p:spPr>
          <a:xfrm>
            <a:off x="548640" y="2011680"/>
            <a:ext cx="10972800" cy="2651760"/>
          </a:xfrm>
          <a:prstGeom prst="rect">
            <a:avLst/>
          </a:prstGeom>
          <a:noFill/>
        </p:spPr>
        <p:txBody>
          <a:bodyPr wrap="square" lIns="45720" tIns="27432" rIns="45720" bIns="27432" anchor="t">
            <a:spAutoFit/>
          </a:bodyPr>
          <a:lstStyle/>
          <a:p>
            <a:pPr algn="l">
              <a:spcAft>
                <a:spcPts val="400"/>
              </a:spcAft>
            </a:pPr>
            <a:r>
              <a:rPr sz="4000" b="1" i="0">
                <a:solidFill>
                  <a:srgbClr val="63DF4E"/>
                </a:solidFill>
                <a:latin typeface="Arial"/>
              </a:rPr>
              <a:t>Your path does not have to be straight</a:t>
            </a:r>
          </a:p>
          <a:p>
            <a:pPr algn="l">
              <a:spcAft>
                <a:spcPts val="600"/>
              </a:spcAft>
            </a:pPr>
            <a:r>
              <a:rPr sz="4000" b="1" i="0">
                <a:solidFill>
                  <a:srgbClr val="FFFFFF"/>
                </a:solidFill>
                <a:latin typeface="Arial"/>
              </a:rPr>
              <a:t>to be purposeful</a:t>
            </a:r>
          </a:p>
        </p:txBody>
      </p:sp>
      <p:sp>
        <p:nvSpPr>
          <p:cNvPr id="4" name="static"/>
          <p:cNvSpPr txBox="1"/>
          <p:nvPr/>
        </p:nvSpPr>
        <p:spPr>
          <a:xfrm>
            <a:off x="365760" y="6446520"/>
            <a:ext cx="6400800" cy="274320"/>
          </a:xfrm>
          <a:prstGeom prst="rect">
            <a:avLst/>
          </a:prstGeom>
          <a:noFill/>
        </p:spPr>
        <p:txBody>
          <a:bodyPr wrap="square" lIns="45720" tIns="27432" rIns="45720" bIns="27432" anchor="t">
            <a:spAutoFit/>
          </a:bodyPr>
          <a:lstStyle/>
          <a:p>
            <a:pPr algn="l">
              <a:spcAft>
                <a:spcPts val="600"/>
              </a:spcAft>
            </a:pPr>
            <a:r>
              <a:rPr sz="900" b="0" i="0">
                <a:solidFill>
                  <a:srgbClr val="4A6070"/>
                </a:solidFill>
                <a:latin typeface="Arial"/>
              </a:rPr>
              <a:t>Your Background Is Your Superpower</a:t>
            </a:r>
          </a:p>
        </p:txBody>
      </p:sp>
      <p:sp>
        <p:nvSpPr>
          <p:cNvPr id="5" name="static"/>
          <p:cNvSpPr txBox="1"/>
          <p:nvPr/>
        </p:nvSpPr>
        <p:spPr>
          <a:xfrm>
            <a:off x="10789920" y="6446520"/>
            <a:ext cx="1188720" cy="274320"/>
          </a:xfrm>
          <a:prstGeom prst="rect">
            <a:avLst/>
          </a:prstGeom>
          <a:noFill/>
        </p:spPr>
        <p:txBody>
          <a:bodyPr wrap="square" lIns="45720" tIns="27432" rIns="45720" bIns="27432" anchor="t">
            <a:spAutoFit/>
          </a:bodyPr>
          <a:lstStyle/>
          <a:p>
            <a:pPr algn="r">
              <a:spcAft>
                <a:spcPts val="600"/>
              </a:spcAft>
            </a:pPr>
            <a:r>
              <a:rPr sz="900" b="1" i="0">
                <a:solidFill>
                  <a:srgbClr val="63DF4E"/>
                </a:solidFill>
                <a:latin typeface="Arial"/>
              </a:rPr>
              <a:t>24 / 28</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32D42"/>
        </a:solidFill>
        <a:effectLst/>
      </p:bgPr>
    </p:bg>
    <p:spTree>
      <p:nvGrpSpPr>
        <p:cNvPr id="1" name=""/>
        <p:cNvGrpSpPr/>
        <p:nvPr/>
      </p:nvGrpSpPr>
      <p:grpSpPr>
        <a:xfrm>
          <a:off x="0" y="0"/>
          <a:ext cx="0" cy="0"/>
          <a:chOff x="0" y="0"/>
          <a:chExt cx="0" cy="0"/>
        </a:xfrm>
      </p:grpSpPr>
      <p:sp>
        <p:nvSpPr>
          <p:cNvPr id="2" name="static"/>
          <p:cNvSpPr txBox="1"/>
          <p:nvPr/>
        </p:nvSpPr>
        <p:spPr>
          <a:xfrm>
            <a:off x="502920" y="347472"/>
            <a:ext cx="11155680" cy="228600"/>
          </a:xfrm>
          <a:prstGeom prst="rect">
            <a:avLst/>
          </a:prstGeom>
          <a:noFill/>
        </p:spPr>
        <p:txBody>
          <a:bodyPr wrap="square" lIns="45720" tIns="27432" rIns="45720" bIns="27432" anchor="t">
            <a:spAutoFit/>
          </a:bodyPr>
          <a:lstStyle/>
          <a:p>
            <a:pPr algn="l">
              <a:spcAft>
                <a:spcPts val="600"/>
              </a:spcAft>
            </a:pPr>
            <a:r>
              <a:rPr sz="900" b="1" i="0">
                <a:solidFill>
                  <a:srgbClr val="63DF4E"/>
                </a:solidFill>
                <a:latin typeface="Arial"/>
              </a:rPr>
              <a:t>CLOSING</a:t>
            </a:r>
          </a:p>
        </p:txBody>
      </p:sp>
      <p:sp>
        <p:nvSpPr>
          <p:cNvPr id="3" name="static"/>
          <p:cNvSpPr txBox="1"/>
          <p:nvPr/>
        </p:nvSpPr>
        <p:spPr>
          <a:xfrm>
            <a:off x="457200" y="566928"/>
            <a:ext cx="11247120" cy="685800"/>
          </a:xfrm>
          <a:prstGeom prst="rect">
            <a:avLst/>
          </a:prstGeom>
          <a:noFill/>
        </p:spPr>
        <p:txBody>
          <a:bodyPr wrap="square" lIns="45720" tIns="27432" rIns="45720" bIns="27432" anchor="t">
            <a:spAutoFit/>
          </a:bodyPr>
          <a:lstStyle/>
          <a:p>
            <a:pPr algn="l">
              <a:spcAft>
                <a:spcPts val="600"/>
              </a:spcAft>
            </a:pPr>
            <a:r>
              <a:rPr sz="2800" b="1" i="0">
                <a:solidFill>
                  <a:srgbClr val="FFFFFF"/>
                </a:solidFill>
                <a:latin typeface="Arial"/>
              </a:rPr>
              <a:t>Three actions to take with you</a:t>
            </a:r>
          </a:p>
        </p:txBody>
      </p:sp>
      <p:sp>
        <p:nvSpPr>
          <p:cNvPr id="4" name="static"/>
          <p:cNvSpPr txBox="1"/>
          <p:nvPr/>
        </p:nvSpPr>
        <p:spPr>
          <a:xfrm>
            <a:off x="365760" y="6446520"/>
            <a:ext cx="6400800" cy="274320"/>
          </a:xfrm>
          <a:prstGeom prst="rect">
            <a:avLst/>
          </a:prstGeom>
          <a:noFill/>
        </p:spPr>
        <p:txBody>
          <a:bodyPr wrap="square" lIns="45720" tIns="27432" rIns="45720" bIns="27432" anchor="t">
            <a:spAutoFit/>
          </a:bodyPr>
          <a:lstStyle/>
          <a:p>
            <a:pPr algn="l">
              <a:spcAft>
                <a:spcPts val="600"/>
              </a:spcAft>
            </a:pPr>
            <a:r>
              <a:rPr sz="900" b="0" i="0">
                <a:solidFill>
                  <a:srgbClr val="4A6070"/>
                </a:solidFill>
                <a:latin typeface="Arial"/>
              </a:rPr>
              <a:t>Your Background Is Your Superpower</a:t>
            </a:r>
          </a:p>
        </p:txBody>
      </p:sp>
      <p:sp>
        <p:nvSpPr>
          <p:cNvPr id="5" name="static"/>
          <p:cNvSpPr txBox="1"/>
          <p:nvPr/>
        </p:nvSpPr>
        <p:spPr>
          <a:xfrm>
            <a:off x="10789920" y="6446520"/>
            <a:ext cx="1188720" cy="274320"/>
          </a:xfrm>
          <a:prstGeom prst="rect">
            <a:avLst/>
          </a:prstGeom>
          <a:noFill/>
        </p:spPr>
        <p:txBody>
          <a:bodyPr wrap="square" lIns="45720" tIns="27432" rIns="45720" bIns="27432" anchor="t">
            <a:spAutoFit/>
          </a:bodyPr>
          <a:lstStyle/>
          <a:p>
            <a:pPr algn="r">
              <a:spcAft>
                <a:spcPts val="600"/>
              </a:spcAft>
            </a:pPr>
            <a:r>
              <a:rPr sz="900" b="1" i="0">
                <a:solidFill>
                  <a:srgbClr val="63DF4E"/>
                </a:solidFill>
                <a:latin typeface="Arial"/>
              </a:rPr>
              <a:t>25 / 28</a:t>
            </a:r>
          </a:p>
        </p:txBody>
      </p:sp>
      <p:sp>
        <p:nvSpPr>
          <p:cNvPr id="6" name="S"/>
          <p:cNvSpPr/>
          <p:nvPr/>
        </p:nvSpPr>
        <p:spPr>
          <a:xfrm>
            <a:off x="548640" y="1783080"/>
            <a:ext cx="11064240" cy="914400"/>
          </a:xfrm>
          <a:prstGeom prst="roundRect">
            <a:avLst>
              <a:gd name="adj" fmla="val 6000"/>
            </a:avLst>
          </a:prstGeom>
          <a:solidFill>
            <a:srgbClr val="0A3D56"/>
          </a:solidFill>
          <a:ln w="12700">
            <a:solidFill>
              <a:srgbClr val="0D5070"/>
            </a:solidFill>
          </a:ln>
          <a:effectLst/>
        </p:spPr>
        <p:style>
          <a:lnRef idx="1">
            <a:schemeClr val="accent1"/>
          </a:lnRef>
          <a:fillRef idx="3">
            <a:schemeClr val="accent1"/>
          </a:fillRef>
          <a:effectRef idx="2">
            <a:schemeClr val="accent1"/>
          </a:effectRef>
          <a:fontRef idx="minor">
            <a:schemeClr val="lt1"/>
          </a:fontRef>
        </p:style>
        <p:txBody>
          <a:bodyPr wrap="square" lIns="320040" tIns="109728" rIns="320040" bIns="109728" rtlCol="0" anchor="ctr"/>
          <a:lstStyle/>
          <a:p>
            <a:pPr algn="l">
              <a:spcAft>
                <a:spcPts val="300"/>
              </a:spcAft>
            </a:pPr>
            <a:r>
              <a:rPr sz="1000" b="1" i="0">
                <a:solidFill>
                  <a:srgbClr val="63DF4E"/>
                </a:solidFill>
                <a:latin typeface="Arial"/>
              </a:rPr>
              <a:t>TODAY</a:t>
            </a:r>
          </a:p>
          <a:p>
            <a:pPr algn="l">
              <a:spcAft>
                <a:spcPts val="600"/>
              </a:spcAft>
            </a:pPr>
            <a:r>
              <a:rPr sz="1600" b="0" i="0">
                <a:solidFill>
                  <a:srgbClr val="FFFFFF"/>
                </a:solidFill>
                <a:latin typeface="Arial"/>
              </a:rPr>
              <a:t>Apply the six questions to one past role.</a:t>
            </a:r>
          </a:p>
        </p:txBody>
      </p:sp>
      <p:sp>
        <p:nvSpPr>
          <p:cNvPr id="7" name="S"/>
          <p:cNvSpPr/>
          <p:nvPr/>
        </p:nvSpPr>
        <p:spPr>
          <a:xfrm>
            <a:off x="548640" y="2862072"/>
            <a:ext cx="11064240" cy="914400"/>
          </a:xfrm>
          <a:prstGeom prst="roundRect">
            <a:avLst>
              <a:gd name="adj" fmla="val 6000"/>
            </a:avLst>
          </a:prstGeom>
          <a:solidFill>
            <a:srgbClr val="0A3D56"/>
          </a:solidFill>
          <a:ln w="12700">
            <a:solidFill>
              <a:srgbClr val="0D5070"/>
            </a:solidFill>
          </a:ln>
          <a:effectLst/>
        </p:spPr>
        <p:style>
          <a:lnRef idx="1">
            <a:schemeClr val="accent1"/>
          </a:lnRef>
          <a:fillRef idx="3">
            <a:schemeClr val="accent1"/>
          </a:fillRef>
          <a:effectRef idx="2">
            <a:schemeClr val="accent1"/>
          </a:effectRef>
          <a:fontRef idx="minor">
            <a:schemeClr val="lt1"/>
          </a:fontRef>
        </p:style>
        <p:txBody>
          <a:bodyPr wrap="square" lIns="320040" tIns="109728" rIns="320040" bIns="109728" rtlCol="0" anchor="ctr"/>
          <a:lstStyle/>
          <a:p>
            <a:pPr algn="l">
              <a:spcAft>
                <a:spcPts val="300"/>
              </a:spcAft>
            </a:pPr>
            <a:r>
              <a:rPr sz="1000" b="1" i="0">
                <a:solidFill>
                  <a:srgbClr val="63DF4E"/>
                </a:solidFill>
                <a:latin typeface="Arial"/>
              </a:rPr>
              <a:t>THIS WEEK</a:t>
            </a:r>
          </a:p>
          <a:p>
            <a:pPr algn="l">
              <a:spcAft>
                <a:spcPts val="600"/>
              </a:spcAft>
            </a:pPr>
            <a:r>
              <a:rPr sz="1600" b="0" i="0">
                <a:solidFill>
                  <a:srgbClr val="FFFFFF"/>
                </a:solidFill>
                <a:latin typeface="Arial"/>
              </a:rPr>
              <a:t>Add career and growth to your next 1:1.</a:t>
            </a:r>
          </a:p>
        </p:txBody>
      </p:sp>
      <p:sp>
        <p:nvSpPr>
          <p:cNvPr id="8" name="S"/>
          <p:cNvSpPr/>
          <p:nvPr/>
        </p:nvSpPr>
        <p:spPr>
          <a:xfrm>
            <a:off x="548640" y="3941063"/>
            <a:ext cx="11064240" cy="914400"/>
          </a:xfrm>
          <a:prstGeom prst="roundRect">
            <a:avLst>
              <a:gd name="adj" fmla="val 6000"/>
            </a:avLst>
          </a:prstGeom>
          <a:solidFill>
            <a:srgbClr val="0A3D56"/>
          </a:solidFill>
          <a:ln w="12700">
            <a:solidFill>
              <a:srgbClr val="0D5070"/>
            </a:solidFill>
          </a:ln>
          <a:effectLst/>
        </p:spPr>
        <p:style>
          <a:lnRef idx="1">
            <a:schemeClr val="accent1"/>
          </a:lnRef>
          <a:fillRef idx="3">
            <a:schemeClr val="accent1"/>
          </a:fillRef>
          <a:effectRef idx="2">
            <a:schemeClr val="accent1"/>
          </a:effectRef>
          <a:fontRef idx="minor">
            <a:schemeClr val="lt1"/>
          </a:fontRef>
        </p:style>
        <p:txBody>
          <a:bodyPr wrap="square" lIns="320040" tIns="109728" rIns="320040" bIns="109728" rtlCol="0" anchor="ctr"/>
          <a:lstStyle/>
          <a:p>
            <a:pPr algn="l">
              <a:spcAft>
                <a:spcPts val="300"/>
              </a:spcAft>
            </a:pPr>
            <a:r>
              <a:rPr sz="1000" b="1" i="0">
                <a:solidFill>
                  <a:srgbClr val="63DF4E"/>
                </a:solidFill>
                <a:latin typeface="Arial"/>
              </a:rPr>
              <a:t>THIS MONTH</a:t>
            </a:r>
          </a:p>
          <a:p>
            <a:pPr algn="l">
              <a:spcAft>
                <a:spcPts val="600"/>
              </a:spcAft>
            </a:pPr>
            <a:r>
              <a:rPr sz="1600" b="0" i="0">
                <a:solidFill>
                  <a:srgbClr val="FFFFFF"/>
                </a:solidFill>
                <a:latin typeface="Arial"/>
              </a:rPr>
              <a:t>Start your done list and update it monthly.</a:t>
            </a:r>
          </a:p>
        </p:txBody>
      </p:sp>
      <p:sp>
        <p:nvSpPr>
          <p:cNvPr id="9" name="S"/>
          <p:cNvSpPr/>
          <p:nvPr/>
        </p:nvSpPr>
        <p:spPr>
          <a:xfrm>
            <a:off x="548640" y="5020056"/>
            <a:ext cx="11064240" cy="914400"/>
          </a:xfrm>
          <a:prstGeom prst="roundRect">
            <a:avLst>
              <a:gd name="adj" fmla="val 6000"/>
            </a:avLst>
          </a:prstGeom>
          <a:solidFill>
            <a:srgbClr val="0A3D56"/>
          </a:solidFill>
          <a:ln w="12700">
            <a:solidFill>
              <a:srgbClr val="0D5070"/>
            </a:solidFill>
          </a:ln>
          <a:effectLst/>
        </p:spPr>
        <p:style>
          <a:lnRef idx="1">
            <a:schemeClr val="accent1"/>
          </a:lnRef>
          <a:fillRef idx="3">
            <a:schemeClr val="accent1"/>
          </a:fillRef>
          <a:effectRef idx="2">
            <a:schemeClr val="accent1"/>
          </a:effectRef>
          <a:fontRef idx="minor">
            <a:schemeClr val="lt1"/>
          </a:fontRef>
        </p:style>
        <p:txBody>
          <a:bodyPr wrap="square" lIns="320040" tIns="109728" rIns="320040" bIns="109728" rtlCol="0" anchor="ctr"/>
          <a:lstStyle/>
          <a:p>
            <a:pPr algn="l">
              <a:spcAft>
                <a:spcPts val="300"/>
              </a:spcAft>
            </a:pPr>
            <a:r>
              <a:rPr sz="1000" b="1" i="0">
                <a:solidFill>
                  <a:srgbClr val="63DF4E"/>
                </a:solidFill>
                <a:latin typeface="Arial"/>
              </a:rPr>
              <a:t>WHEN YOU HAVE QUIET TIME</a:t>
            </a:r>
          </a:p>
          <a:p>
            <a:pPr algn="l">
              <a:spcAft>
                <a:spcPts val="600"/>
              </a:spcAft>
            </a:pPr>
            <a:r>
              <a:rPr sz="1600" b="0" i="0">
                <a:solidFill>
                  <a:srgbClr val="FFFFFF"/>
                </a:solidFill>
                <a:latin typeface="Arial"/>
              </a:rPr>
              <a:t>Do the five-year vision exercise from the handout.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32D42"/>
        </a:solidFill>
        <a:effectLst/>
      </p:bgPr>
    </p:bg>
    <p:spTree>
      <p:nvGrpSpPr>
        <p:cNvPr id="1" name=""/>
        <p:cNvGrpSpPr/>
        <p:nvPr/>
      </p:nvGrpSpPr>
      <p:grpSpPr>
        <a:xfrm>
          <a:off x="0" y="0"/>
          <a:ext cx="0" cy="0"/>
          <a:chOff x="0" y="0"/>
          <a:chExt cx="0" cy="0"/>
        </a:xfrm>
      </p:grpSpPr>
      <p:sp>
        <p:nvSpPr>
          <p:cNvPr id="2" name="static"/>
          <p:cNvSpPr txBox="1"/>
          <p:nvPr/>
        </p:nvSpPr>
        <p:spPr>
          <a:xfrm>
            <a:off x="502920" y="347472"/>
            <a:ext cx="11155680" cy="228600"/>
          </a:xfrm>
          <a:prstGeom prst="rect">
            <a:avLst/>
          </a:prstGeom>
          <a:noFill/>
        </p:spPr>
        <p:txBody>
          <a:bodyPr wrap="square" lIns="45720" tIns="27432" rIns="45720" bIns="27432" anchor="t">
            <a:spAutoFit/>
          </a:bodyPr>
          <a:lstStyle/>
          <a:p>
            <a:pPr algn="l">
              <a:spcAft>
                <a:spcPts val="600"/>
              </a:spcAft>
            </a:pPr>
            <a:r>
              <a:rPr sz="900" b="1" i="0">
                <a:solidFill>
                  <a:srgbClr val="63DF4E"/>
                </a:solidFill>
                <a:latin typeface="Arial"/>
              </a:rPr>
              <a:t>KEEP GOING</a:t>
            </a:r>
          </a:p>
        </p:txBody>
      </p:sp>
      <p:sp>
        <p:nvSpPr>
          <p:cNvPr id="3" name="static"/>
          <p:cNvSpPr txBox="1"/>
          <p:nvPr/>
        </p:nvSpPr>
        <p:spPr>
          <a:xfrm>
            <a:off x="457200" y="566928"/>
            <a:ext cx="11247120" cy="685800"/>
          </a:xfrm>
          <a:prstGeom prst="rect">
            <a:avLst/>
          </a:prstGeom>
          <a:noFill/>
        </p:spPr>
        <p:txBody>
          <a:bodyPr wrap="square" lIns="45720" tIns="27432" rIns="45720" bIns="27432" anchor="t">
            <a:spAutoFit/>
          </a:bodyPr>
          <a:lstStyle/>
          <a:p>
            <a:pPr algn="l">
              <a:spcAft>
                <a:spcPts val="600"/>
              </a:spcAft>
            </a:pPr>
            <a:r>
              <a:rPr sz="2800" b="1" i="0">
                <a:solidFill>
                  <a:srgbClr val="FFFFFF"/>
                </a:solidFill>
                <a:latin typeface="Arial"/>
              </a:rPr>
              <a:t>Keep going: ServiceNow University</a:t>
            </a:r>
          </a:p>
        </p:txBody>
      </p:sp>
      <p:sp>
        <p:nvSpPr>
          <p:cNvPr id="4" name="static"/>
          <p:cNvSpPr txBox="1"/>
          <p:nvPr/>
        </p:nvSpPr>
        <p:spPr>
          <a:xfrm>
            <a:off x="502920" y="1207008"/>
            <a:ext cx="11155680" cy="365760"/>
          </a:xfrm>
          <a:prstGeom prst="rect">
            <a:avLst/>
          </a:prstGeom>
          <a:noFill/>
        </p:spPr>
        <p:txBody>
          <a:bodyPr wrap="square" lIns="45720" tIns="27432" rIns="45720" bIns="27432" anchor="t">
            <a:spAutoFit/>
          </a:bodyPr>
          <a:lstStyle/>
          <a:p>
            <a:pPr algn="l">
              <a:spcAft>
                <a:spcPts val="600"/>
              </a:spcAft>
            </a:pPr>
            <a:r>
              <a:rPr sz="1300" b="0" i="0">
                <a:solidFill>
                  <a:srgbClr val="9ABCCC"/>
                </a:solidFill>
                <a:latin typeface="Arial"/>
              </a:rPr>
              <a:t>Recommended courses to continue this work</a:t>
            </a:r>
          </a:p>
        </p:txBody>
      </p:sp>
      <p:sp>
        <p:nvSpPr>
          <p:cNvPr id="5" name="static"/>
          <p:cNvSpPr txBox="1"/>
          <p:nvPr/>
        </p:nvSpPr>
        <p:spPr>
          <a:xfrm>
            <a:off x="365760" y="6446520"/>
            <a:ext cx="6400800" cy="274320"/>
          </a:xfrm>
          <a:prstGeom prst="rect">
            <a:avLst/>
          </a:prstGeom>
          <a:noFill/>
        </p:spPr>
        <p:txBody>
          <a:bodyPr wrap="square" lIns="45720" tIns="27432" rIns="45720" bIns="27432" anchor="t">
            <a:spAutoFit/>
          </a:bodyPr>
          <a:lstStyle/>
          <a:p>
            <a:pPr algn="l">
              <a:spcAft>
                <a:spcPts val="600"/>
              </a:spcAft>
            </a:pPr>
            <a:r>
              <a:rPr sz="900" b="0" i="0">
                <a:solidFill>
                  <a:srgbClr val="4A6070"/>
                </a:solidFill>
                <a:latin typeface="Arial"/>
              </a:rPr>
              <a:t>Your Background Is Your Superpower</a:t>
            </a:r>
          </a:p>
        </p:txBody>
      </p:sp>
      <p:sp>
        <p:nvSpPr>
          <p:cNvPr id="6" name="static"/>
          <p:cNvSpPr txBox="1"/>
          <p:nvPr/>
        </p:nvSpPr>
        <p:spPr>
          <a:xfrm>
            <a:off x="10789920" y="6446520"/>
            <a:ext cx="1188720" cy="274320"/>
          </a:xfrm>
          <a:prstGeom prst="rect">
            <a:avLst/>
          </a:prstGeom>
          <a:noFill/>
        </p:spPr>
        <p:txBody>
          <a:bodyPr wrap="square" lIns="45720" tIns="27432" rIns="45720" bIns="27432" anchor="t">
            <a:spAutoFit/>
          </a:bodyPr>
          <a:lstStyle/>
          <a:p>
            <a:pPr algn="r">
              <a:spcAft>
                <a:spcPts val="600"/>
              </a:spcAft>
            </a:pPr>
            <a:r>
              <a:rPr sz="900" b="1" i="0">
                <a:solidFill>
                  <a:srgbClr val="63DF4E"/>
                </a:solidFill>
                <a:latin typeface="Arial"/>
              </a:rPr>
              <a:t>26 / 28</a:t>
            </a:r>
          </a:p>
        </p:txBody>
      </p:sp>
      <p:sp>
        <p:nvSpPr>
          <p:cNvPr id="7" name="S"/>
          <p:cNvSpPr/>
          <p:nvPr/>
        </p:nvSpPr>
        <p:spPr>
          <a:xfrm>
            <a:off x="548640" y="1828800"/>
            <a:ext cx="11064240" cy="1143000"/>
          </a:xfrm>
          <a:prstGeom prst="roundRect">
            <a:avLst>
              <a:gd name="adj" fmla="val 6000"/>
            </a:avLst>
          </a:prstGeom>
          <a:solidFill>
            <a:srgbClr val="0A3D56"/>
          </a:solidFill>
          <a:ln w="12700">
            <a:solidFill>
              <a:srgbClr val="0D5070"/>
            </a:solidFill>
          </a:ln>
          <a:effectLst/>
        </p:spPr>
        <p:style>
          <a:lnRef idx="1">
            <a:schemeClr val="accent1"/>
          </a:lnRef>
          <a:fillRef idx="3">
            <a:schemeClr val="accent1"/>
          </a:fillRef>
          <a:effectRef idx="2">
            <a:schemeClr val="accent1"/>
          </a:effectRef>
          <a:fontRef idx="minor">
            <a:schemeClr val="lt1"/>
          </a:fontRef>
        </p:style>
        <p:txBody>
          <a:bodyPr wrap="square" lIns="320040" tIns="109728" rIns="320040" bIns="109728" rtlCol="0" anchor="ctr"/>
          <a:lstStyle/>
          <a:p>
            <a:pPr algn="l">
              <a:spcAft>
                <a:spcPts val="400"/>
              </a:spcAft>
            </a:pPr>
            <a:r>
              <a:rPr sz="1700" b="1" i="0" dirty="0">
                <a:solidFill>
                  <a:srgbClr val="60DA4D"/>
                </a:solidFill>
                <a:latin typeface="Arial"/>
                <a:hlinkClick r:id="rId2">
                  <a:extLst>
                    <a:ext uri="{A12FA001-AC4F-418D-AE19-62706E023703}">
                      <ahyp:hlinkClr xmlns:ahyp="http://schemas.microsoft.com/office/drawing/2018/hyperlinkcolor" val="tx"/>
                    </a:ext>
                  </a:extLst>
                </a:hlinkClick>
              </a:rPr>
              <a:t>Create an elevator pitch for the ServiceNow ecosystem</a:t>
            </a:r>
            <a:endParaRPr sz="1700" b="1" i="0" dirty="0">
              <a:solidFill>
                <a:srgbClr val="60DA4D"/>
              </a:solidFill>
              <a:latin typeface="Arial"/>
            </a:endParaRPr>
          </a:p>
        </p:txBody>
      </p:sp>
      <p:sp>
        <p:nvSpPr>
          <p:cNvPr id="8" name="S"/>
          <p:cNvSpPr/>
          <p:nvPr/>
        </p:nvSpPr>
        <p:spPr>
          <a:xfrm>
            <a:off x="548640" y="3200400"/>
            <a:ext cx="11064240" cy="1143000"/>
          </a:xfrm>
          <a:prstGeom prst="roundRect">
            <a:avLst>
              <a:gd name="adj" fmla="val 6000"/>
            </a:avLst>
          </a:prstGeom>
          <a:solidFill>
            <a:srgbClr val="0A3D56"/>
          </a:solidFill>
          <a:ln w="12700">
            <a:solidFill>
              <a:srgbClr val="0D5070"/>
            </a:solidFill>
          </a:ln>
          <a:effectLst/>
        </p:spPr>
        <p:style>
          <a:lnRef idx="1">
            <a:schemeClr val="accent1"/>
          </a:lnRef>
          <a:fillRef idx="3">
            <a:schemeClr val="accent1"/>
          </a:fillRef>
          <a:effectRef idx="2">
            <a:schemeClr val="accent1"/>
          </a:effectRef>
          <a:fontRef idx="minor">
            <a:schemeClr val="lt1"/>
          </a:fontRef>
        </p:style>
        <p:txBody>
          <a:bodyPr wrap="square" lIns="320040" tIns="109728" rIns="320040" bIns="109728" rtlCol="0" anchor="ctr"/>
          <a:lstStyle/>
          <a:p>
            <a:pPr algn="l">
              <a:spcAft>
                <a:spcPts val="400"/>
              </a:spcAft>
            </a:pPr>
            <a:r>
              <a:rPr sz="1700" b="1" i="0" dirty="0">
                <a:solidFill>
                  <a:srgbClr val="60DA4D"/>
                </a:solidFill>
                <a:latin typeface="Arial"/>
                <a:hlinkClick r:id="rId3">
                  <a:extLst>
                    <a:ext uri="{A12FA001-AC4F-418D-AE19-62706E023703}">
                      <ahyp:hlinkClr xmlns:ahyp="http://schemas.microsoft.com/office/drawing/2018/hyperlinkcolor" val="tx"/>
                    </a:ext>
                  </a:extLst>
                </a:hlinkClick>
              </a:rPr>
              <a:t>Craft an impactful resume and cover letter</a:t>
            </a:r>
            <a:endParaRPr sz="1700" b="1" i="0" dirty="0">
              <a:solidFill>
                <a:srgbClr val="60DA4D"/>
              </a:solidFill>
              <a:latin typeface="Arial"/>
            </a:endParaRPr>
          </a:p>
        </p:txBody>
      </p:sp>
      <p:sp>
        <p:nvSpPr>
          <p:cNvPr id="9" name="S"/>
          <p:cNvSpPr/>
          <p:nvPr/>
        </p:nvSpPr>
        <p:spPr>
          <a:xfrm>
            <a:off x="548640" y="4572000"/>
            <a:ext cx="11064240" cy="1143000"/>
          </a:xfrm>
          <a:prstGeom prst="roundRect">
            <a:avLst>
              <a:gd name="adj" fmla="val 6000"/>
            </a:avLst>
          </a:prstGeom>
          <a:solidFill>
            <a:srgbClr val="0A3D56"/>
          </a:solidFill>
          <a:ln w="12700">
            <a:solidFill>
              <a:srgbClr val="0D5070"/>
            </a:solidFill>
          </a:ln>
          <a:effectLst/>
        </p:spPr>
        <p:style>
          <a:lnRef idx="1">
            <a:schemeClr val="accent1"/>
          </a:lnRef>
          <a:fillRef idx="3">
            <a:schemeClr val="accent1"/>
          </a:fillRef>
          <a:effectRef idx="2">
            <a:schemeClr val="accent1"/>
          </a:effectRef>
          <a:fontRef idx="minor">
            <a:schemeClr val="lt1"/>
          </a:fontRef>
        </p:style>
        <p:txBody>
          <a:bodyPr wrap="square" lIns="320040" tIns="109728" rIns="320040" bIns="109728" rtlCol="0" anchor="ctr"/>
          <a:lstStyle/>
          <a:p>
            <a:pPr algn="l">
              <a:spcAft>
                <a:spcPts val="400"/>
              </a:spcAft>
            </a:pPr>
            <a:r>
              <a:rPr sz="1700" b="1" i="0" dirty="0">
                <a:solidFill>
                  <a:srgbClr val="60DA4D"/>
                </a:solidFill>
                <a:latin typeface="Arial"/>
                <a:hlinkClick r:id="rId4">
                  <a:extLst>
                    <a:ext uri="{A12FA001-AC4F-418D-AE19-62706E023703}">
                      <ahyp:hlinkClr xmlns:ahyp="http://schemas.microsoft.com/office/drawing/2018/hyperlinkcolor" val="tx"/>
                    </a:ext>
                  </a:extLst>
                </a:hlinkClick>
              </a:rPr>
              <a:t>Explore ServiceNow career journeys</a:t>
            </a:r>
            <a:endParaRPr sz="1700" b="1" i="0" dirty="0">
              <a:solidFill>
                <a:srgbClr val="60DA4D"/>
              </a:solidFill>
              <a:latin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32D42"/>
        </a:solidFill>
        <a:effectLst/>
      </p:bgPr>
    </p:bg>
    <p:spTree>
      <p:nvGrpSpPr>
        <p:cNvPr id="1" name=""/>
        <p:cNvGrpSpPr/>
        <p:nvPr/>
      </p:nvGrpSpPr>
      <p:grpSpPr>
        <a:xfrm>
          <a:off x="0" y="0"/>
          <a:ext cx="0" cy="0"/>
          <a:chOff x="0" y="0"/>
          <a:chExt cx="0" cy="0"/>
        </a:xfrm>
      </p:grpSpPr>
      <p:sp>
        <p:nvSpPr>
          <p:cNvPr id="2" name="static"/>
          <p:cNvSpPr/>
          <p:nvPr/>
        </p:nvSpPr>
        <p:spPr>
          <a:xfrm>
            <a:off x="8046720" y="-1097280"/>
            <a:ext cx="5029200" cy="5029200"/>
          </a:xfrm>
          <a:prstGeom prst="ellipse">
            <a:avLst/>
          </a:prstGeom>
          <a:solidFill>
            <a:srgbClr val="0D3A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static"/>
          <p:cNvSpPr txBox="1"/>
          <p:nvPr/>
        </p:nvSpPr>
        <p:spPr>
          <a:xfrm>
            <a:off x="457200" y="2743200"/>
            <a:ext cx="10972800" cy="1097280"/>
          </a:xfrm>
          <a:prstGeom prst="rect">
            <a:avLst/>
          </a:prstGeom>
          <a:noFill/>
        </p:spPr>
        <p:txBody>
          <a:bodyPr wrap="square" lIns="45720" tIns="27432" rIns="45720" bIns="27432" anchor="t">
            <a:spAutoFit/>
          </a:bodyPr>
          <a:lstStyle/>
          <a:p>
            <a:pPr algn="ctr">
              <a:spcAft>
                <a:spcPts val="600"/>
              </a:spcAft>
            </a:pPr>
            <a:r>
              <a:rPr sz="4400" b="1" i="0">
                <a:solidFill>
                  <a:srgbClr val="FFFFFF"/>
                </a:solidFill>
                <a:latin typeface="Arial"/>
              </a:rPr>
              <a:t>Thank you</a:t>
            </a:r>
          </a:p>
        </p:txBody>
      </p:sp>
      <p:sp>
        <p:nvSpPr>
          <p:cNvPr id="4" name="static"/>
          <p:cNvSpPr txBox="1"/>
          <p:nvPr/>
        </p:nvSpPr>
        <p:spPr>
          <a:xfrm>
            <a:off x="365760" y="6446520"/>
            <a:ext cx="6400800" cy="274320"/>
          </a:xfrm>
          <a:prstGeom prst="rect">
            <a:avLst/>
          </a:prstGeom>
          <a:noFill/>
        </p:spPr>
        <p:txBody>
          <a:bodyPr wrap="square" lIns="45720" tIns="27432" rIns="45720" bIns="27432" anchor="t">
            <a:spAutoFit/>
          </a:bodyPr>
          <a:lstStyle/>
          <a:p>
            <a:pPr algn="l">
              <a:spcAft>
                <a:spcPts val="600"/>
              </a:spcAft>
            </a:pPr>
            <a:r>
              <a:rPr sz="900" b="0" i="0">
                <a:solidFill>
                  <a:srgbClr val="4A6070"/>
                </a:solidFill>
                <a:latin typeface="Arial"/>
              </a:rPr>
              <a:t>Your Background Is Your Superpower</a:t>
            </a:r>
          </a:p>
        </p:txBody>
      </p:sp>
      <p:sp>
        <p:nvSpPr>
          <p:cNvPr id="5" name="static"/>
          <p:cNvSpPr txBox="1"/>
          <p:nvPr/>
        </p:nvSpPr>
        <p:spPr>
          <a:xfrm>
            <a:off x="10789920" y="6446520"/>
            <a:ext cx="1188720" cy="274320"/>
          </a:xfrm>
          <a:prstGeom prst="rect">
            <a:avLst/>
          </a:prstGeom>
          <a:noFill/>
        </p:spPr>
        <p:txBody>
          <a:bodyPr wrap="square" lIns="45720" tIns="27432" rIns="45720" bIns="27432" anchor="t">
            <a:spAutoFit/>
          </a:bodyPr>
          <a:lstStyle/>
          <a:p>
            <a:pPr algn="r">
              <a:spcAft>
                <a:spcPts val="600"/>
              </a:spcAft>
            </a:pPr>
            <a:r>
              <a:rPr sz="900" b="1" i="0">
                <a:solidFill>
                  <a:srgbClr val="63DF4E"/>
                </a:solidFill>
                <a:latin typeface="Arial"/>
              </a:rPr>
              <a:t>28 / 28</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285</TotalTime>
  <Words>7379</Words>
  <Application>Microsoft Macintosh PowerPoint</Application>
  <PresentationFormat>Widescreen</PresentationFormat>
  <Paragraphs>524</Paragraphs>
  <Slides>27</Slides>
  <Notes>25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27</vt:i4>
      </vt:variant>
    </vt:vector>
  </HeadingPairs>
  <TitlesOfParts>
    <vt:vector size="31" baseType="lpstr">
      <vt:lpstr>Aptos</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Poly Sancho</cp:lastModifiedBy>
  <cp:revision>3</cp:revision>
  <dcterms:created xsi:type="dcterms:W3CDTF">2013-01-27T09:14:16Z</dcterms:created>
  <dcterms:modified xsi:type="dcterms:W3CDTF">2026-10-28T05:27:59Z</dcterms:modified>
  <cp:category/>
</cp:coreProperties>
</file>