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11" r:id="rId2"/>
    <p:sldId id="614" r:id="rId3"/>
    <p:sldId id="612" r:id="rId4"/>
    <p:sldId id="613" r:id="rId5"/>
    <p:sldId id="616" r:id="rId6"/>
    <p:sldId id="617" r:id="rId7"/>
    <p:sldId id="618" r:id="rId8"/>
    <p:sldId id="619" r:id="rId9"/>
    <p:sldId id="620" r:id="rId10"/>
    <p:sldId id="622" r:id="rId11"/>
    <p:sldId id="623" r:id="rId12"/>
    <p:sldId id="624" r:id="rId13"/>
    <p:sldId id="621" r:id="rId14"/>
    <p:sldId id="625" r:id="rId15"/>
    <p:sldId id="627" r:id="rId16"/>
    <p:sldId id="628" r:id="rId17"/>
    <p:sldId id="629" r:id="rId18"/>
    <p:sldId id="626" r:id="rId1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920AAD6A-FEFB-473F-A410-68D1EDC2242E}">
          <p14:sldIdLst/>
        </p14:section>
        <p14:section name="TEMPLATE" id="{6C2587D2-6CCB-4250-9328-BB1AC98ADA70}">
          <p14:sldIdLst>
            <p14:sldId id="611"/>
            <p14:sldId id="614"/>
            <p14:sldId id="612"/>
            <p14:sldId id="613"/>
            <p14:sldId id="616"/>
            <p14:sldId id="617"/>
            <p14:sldId id="618"/>
            <p14:sldId id="619"/>
            <p14:sldId id="620"/>
            <p14:sldId id="622"/>
            <p14:sldId id="623"/>
            <p14:sldId id="624"/>
            <p14:sldId id="621"/>
            <p14:sldId id="625"/>
            <p14:sldId id="627"/>
            <p14:sldId id="628"/>
            <p14:sldId id="629"/>
            <p14:sldId id="6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32B"/>
    <a:srgbClr val="515151"/>
    <a:srgbClr val="C50C21"/>
    <a:srgbClr val="FFFFFF"/>
    <a:srgbClr val="A5A5A5"/>
    <a:srgbClr val="006DDA"/>
    <a:srgbClr val="F8F8F8"/>
    <a:srgbClr val="EDEDED"/>
    <a:srgbClr val="003399"/>
    <a:srgbClr val="001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55" autoAdjust="0"/>
    <p:restoredTop sz="88052" autoAdjust="0"/>
  </p:normalViewPr>
  <p:slideViewPr>
    <p:cSldViewPr snapToGrid="0" snapToObjects="1">
      <p:cViewPr>
        <p:scale>
          <a:sx n="100" d="100"/>
          <a:sy n="100" d="100"/>
        </p:scale>
        <p:origin x="-972" y="72"/>
      </p:cViewPr>
      <p:guideLst>
        <p:guide orient="horz" pos="4094"/>
        <p:guide orient="horz" pos="1105"/>
        <p:guide pos="5496"/>
        <p:guide pos="31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764"/>
    </p:cViewPr>
  </p:sorterViewPr>
  <p:notesViewPr>
    <p:cSldViewPr snapToGrid="0" snapToObjects="1">
      <p:cViewPr varScale="1">
        <p:scale>
          <a:sx n="103" d="100"/>
          <a:sy n="103" d="100"/>
        </p:scale>
        <p:origin x="-2424" y="-1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1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r">
              <a:defRPr sz="1200"/>
            </a:lvl1pPr>
          </a:lstStyle>
          <a:p>
            <a:fld id="{E17B2DBE-960A-614B-B965-BE0EA04CC77A}" type="datetimeFigureOut">
              <a:rPr lang="en-US" smtClean="0"/>
              <a:pPr/>
              <a:t>2/4/2014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1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r">
              <a:defRPr sz="1200"/>
            </a:lvl1pPr>
          </a:lstStyle>
          <a:p>
            <a:fld id="{1339C423-F22A-3B4E-A9CE-1A814546B4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4968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1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r">
              <a:defRPr sz="1200"/>
            </a:lvl1pPr>
          </a:lstStyle>
          <a:p>
            <a:fld id="{546148A2-A49E-4B44-80FB-1D231F249F30}" type="datetimeFigureOut">
              <a:rPr lang="en-US" smtClean="0"/>
              <a:pPr/>
              <a:t>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50" tIns="48626" rIns="97250" bIns="4862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7250" tIns="48626" rIns="97250" bIns="4862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1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r">
              <a:defRPr sz="1200"/>
            </a:lvl1pPr>
          </a:lstStyle>
          <a:p>
            <a:fld id="{074299CD-3469-7241-AD37-C0E01E3A61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8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24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04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710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09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299CD-3469-7241-AD37-C0E01E3A61D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1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-1" y="1"/>
            <a:ext cx="9150351" cy="630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 userDrawn="1"/>
        </p:nvSpPr>
        <p:spPr bwMode="white">
          <a:xfrm>
            <a:off x="2" y="6042375"/>
            <a:ext cx="9143999" cy="81562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 bwMode="auto">
          <a:xfrm>
            <a:off x="407088" y="6308568"/>
            <a:ext cx="242782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457200" rtl="0" eaLnBrk="1" latinLnBrk="0" hangingPunct="1">
              <a:tabLst>
                <a:tab pos="3600450" algn="l"/>
              </a:tabLst>
            </a:pPr>
            <a:r>
              <a:rPr lang="en-US" sz="800" kern="1200" dirty="0" smtClean="0">
                <a:solidFill>
                  <a:srgbClr val="646464"/>
                </a:solidFill>
                <a:latin typeface="+mn-lt"/>
                <a:ea typeface="+mn-ea"/>
                <a:cs typeface="+mn-cs"/>
              </a:rPr>
              <a:t>© 2014 ServiceNow All Rights Reserved</a:t>
            </a: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 bwMode="auto">
          <a:xfrm>
            <a:off x="3904267" y="6308568"/>
            <a:ext cx="1335468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>
              <a:tabLst>
                <a:tab pos="3600450" algn="l"/>
              </a:tabLst>
            </a:pPr>
            <a:r>
              <a:rPr lang="en-US" sz="800" kern="1200" dirty="0" smtClean="0">
                <a:solidFill>
                  <a:srgbClr val="646464"/>
                </a:solidFill>
                <a:latin typeface="+mn-lt"/>
                <a:ea typeface="+mn-ea"/>
                <a:cs typeface="+mn-cs"/>
              </a:rPr>
              <a:t>Confidential</a:t>
            </a:r>
            <a:endParaRPr lang="en-US" sz="800" kern="1200" dirty="0">
              <a:solidFill>
                <a:srgbClr val="64646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09" name="Title 1"/>
          <p:cNvSpPr>
            <a:spLocks noGrp="1"/>
          </p:cNvSpPr>
          <p:nvPr>
            <p:ph type="ctrTitle"/>
          </p:nvPr>
        </p:nvSpPr>
        <p:spPr bwMode="gray">
          <a:xfrm>
            <a:off x="2333231" y="876913"/>
            <a:ext cx="4937760" cy="1470025"/>
          </a:xfr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000" b="1" kern="1200" normalizeH="0" baseline="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2333231" y="3201001"/>
            <a:ext cx="493776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880225" y="6316662"/>
            <a:ext cx="1616075" cy="180976"/>
            <a:chOff x="6880226" y="6316662"/>
            <a:chExt cx="1616074" cy="180976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881813" y="6318250"/>
              <a:ext cx="1614487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/>
            <p:cNvSpPr>
              <a:spLocks/>
            </p:cNvSpPr>
            <p:nvPr userDrawn="1"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 userDrawn="1"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 userDrawn="1"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 userDrawn="1"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 userDrawn="1"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/>
            <p:cNvSpPr>
              <a:spLocks noEditPoints="1"/>
            </p:cNvSpPr>
            <p:nvPr userDrawn="1"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33231" y="2362345"/>
            <a:ext cx="493775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 smtClean="0"/>
              <a:t>Click to edit Subtitle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333625" y="3609885"/>
            <a:ext cx="4937366" cy="914400"/>
          </a:xfrm>
        </p:spPr>
        <p:txBody>
          <a:bodyPr/>
          <a:lstStyle>
            <a:lvl1pPr marL="0" indent="0">
              <a:buNone/>
              <a:defRPr sz="20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5147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white">
          <a:xfrm>
            <a:off x="2" y="6042375"/>
            <a:ext cx="9143999" cy="81562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Footer Placeholder 4"/>
          <p:cNvSpPr txBox="1">
            <a:spLocks/>
          </p:cNvSpPr>
          <p:nvPr userDrawn="1"/>
        </p:nvSpPr>
        <p:spPr bwMode="auto">
          <a:xfrm>
            <a:off x="407088" y="6308568"/>
            <a:ext cx="242782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tabLst>
                <a:tab pos="3600450" algn="l"/>
              </a:tabLst>
            </a:pPr>
            <a:r>
              <a:rPr lang="en-US" dirty="0" smtClean="0">
                <a:solidFill>
                  <a:srgbClr val="646464"/>
                </a:solidFill>
                <a:latin typeface="Calibri"/>
                <a:cs typeface="+mn-cs"/>
              </a:rPr>
              <a:t>© 2014 ServiceNow All Rights Reserved</a:t>
            </a:r>
          </a:p>
        </p:txBody>
      </p:sp>
      <p:sp>
        <p:nvSpPr>
          <p:cNvPr id="24" name="Footer Placeholder 4"/>
          <p:cNvSpPr txBox="1">
            <a:spLocks/>
          </p:cNvSpPr>
          <p:nvPr userDrawn="1"/>
        </p:nvSpPr>
        <p:spPr bwMode="auto">
          <a:xfrm>
            <a:off x="3904267" y="6308568"/>
            <a:ext cx="1335468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tabLst>
                <a:tab pos="3600450" algn="l"/>
              </a:tabLst>
            </a:pPr>
            <a:r>
              <a:rPr dirty="0">
                <a:solidFill>
                  <a:srgbClr val="646464"/>
                </a:solidFill>
                <a:latin typeface="Calibri"/>
                <a:cs typeface="+mn-cs"/>
              </a:rPr>
              <a:t>Confidential</a:t>
            </a:r>
          </a:p>
        </p:txBody>
      </p:sp>
      <p:sp>
        <p:nvSpPr>
          <p:cNvPr id="25" name="Rectangle 24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07088" y="1412511"/>
            <a:ext cx="4937760" cy="1470025"/>
          </a:xfrm>
        </p:spPr>
        <p:txBody>
          <a:bodyPr/>
          <a:lstStyle>
            <a:lvl1pPr marL="0"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0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07088" y="4017078"/>
            <a:ext cx="4928616" cy="1383009"/>
          </a:xfrm>
        </p:spPr>
        <p:txBody>
          <a:bodyPr/>
          <a:lstStyle>
            <a:lvl1pPr marL="0" indent="0" algn="l" defTabSz="457200" rtl="0" eaLnBrk="1" latinLnBrk="0" hangingPunct="1"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6880225" y="6316662"/>
            <a:ext cx="1616075" cy="180976"/>
            <a:chOff x="6880226" y="6316662"/>
            <a:chExt cx="1616074" cy="180976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881813" y="6318250"/>
              <a:ext cx="1614487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/>
            </p:cNvSpPr>
            <p:nvPr userDrawn="1"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 noEditPoints="1"/>
            </p:cNvSpPr>
            <p:nvPr userDrawn="1"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/>
            </p:cNvSpPr>
            <p:nvPr userDrawn="1"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/>
            <p:cNvSpPr>
              <a:spLocks/>
            </p:cNvSpPr>
            <p:nvPr userDrawn="1"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/>
            <p:cNvSpPr>
              <a:spLocks/>
            </p:cNvSpPr>
            <p:nvPr userDrawn="1"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6"/>
            <p:cNvSpPr>
              <a:spLocks noEditPoints="1"/>
            </p:cNvSpPr>
            <p:nvPr userDrawn="1"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6400" y="2882900"/>
            <a:ext cx="4938713" cy="3556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600"/>
              </a:spcBef>
              <a:buNone/>
              <a:defRPr sz="24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06400" y="3609975"/>
            <a:ext cx="4938713" cy="392113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2000" b="1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4535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white">
          <a:xfrm>
            <a:off x="2" y="6042375"/>
            <a:ext cx="9143999" cy="684335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 bwMode="auto">
          <a:xfrm>
            <a:off x="407088" y="6308568"/>
            <a:ext cx="242782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tabLst>
                <a:tab pos="3600450" algn="l"/>
              </a:tabLst>
            </a:pPr>
            <a:r>
              <a:rPr lang="en-US" dirty="0" smtClean="0">
                <a:solidFill>
                  <a:srgbClr val="646464"/>
                </a:solidFill>
                <a:latin typeface="Calibri"/>
                <a:cs typeface="+mn-cs"/>
              </a:rPr>
              <a:t>© 2014 ServiceNow All Rights Reserved</a:t>
            </a:r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 bwMode="auto">
          <a:xfrm>
            <a:off x="3904267" y="6308568"/>
            <a:ext cx="1335468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tabLst>
                <a:tab pos="3600450" algn="l"/>
              </a:tabLst>
            </a:pPr>
            <a:r>
              <a:rPr dirty="0">
                <a:solidFill>
                  <a:srgbClr val="646464"/>
                </a:solidFill>
                <a:latin typeface="Calibri"/>
                <a:cs typeface="+mn-cs"/>
              </a:rPr>
              <a:t>Confidential</a:t>
            </a:r>
          </a:p>
        </p:txBody>
      </p:sp>
      <p:sp>
        <p:nvSpPr>
          <p:cNvPr id="15" name="Rectangle 14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07088" y="1412511"/>
            <a:ext cx="4937760" cy="1470025"/>
          </a:xfrm>
        </p:spPr>
        <p:txBody>
          <a:bodyPr/>
          <a:lstStyle>
            <a:lvl1pPr marL="0"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0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07088" y="4017078"/>
            <a:ext cx="4928616" cy="1752600"/>
          </a:xfrm>
        </p:spPr>
        <p:txBody>
          <a:bodyPr/>
          <a:lstStyle>
            <a:lvl1pPr marL="0" indent="0" algn="l" defTabSz="457200" rtl="0" eaLnBrk="1" latinLnBrk="0" hangingPunct="1"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880225" y="6316662"/>
            <a:ext cx="1616075" cy="180976"/>
            <a:chOff x="6880226" y="6316662"/>
            <a:chExt cx="1616074" cy="180976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881813" y="6318250"/>
              <a:ext cx="1614487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/>
            <p:cNvSpPr>
              <a:spLocks/>
            </p:cNvSpPr>
            <p:nvPr userDrawn="1"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 noEditPoints="1"/>
            </p:cNvSpPr>
            <p:nvPr userDrawn="1"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6"/>
            <p:cNvSpPr>
              <a:spLocks noEditPoints="1"/>
            </p:cNvSpPr>
            <p:nvPr userDrawn="1"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6400" y="2882900"/>
            <a:ext cx="4938713" cy="3556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600"/>
              </a:spcBef>
              <a:buNone/>
              <a:defRPr sz="24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06400" y="3609975"/>
            <a:ext cx="4938713" cy="392113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600"/>
              </a:spcBef>
              <a:buNone/>
              <a:defRPr sz="2000" b="1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9328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2336" y="132734"/>
            <a:ext cx="8229600" cy="66869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 bwMode="gray">
          <a:xfrm>
            <a:off x="402336" y="1294067"/>
            <a:ext cx="40005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dirty="0" smtClean="0">
                <a:solidFill>
                  <a:srgbClr val="515151"/>
                </a:solidFill>
              </a:rPr>
              <a:t>1</a:t>
            </a:r>
            <a:endParaRPr lang="en-US" sz="2400" b="1" dirty="0">
              <a:solidFill>
                <a:srgbClr val="51515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168400"/>
            <a:ext cx="9144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smtClean="0"/>
              <a:t>Click to edit Agenda Item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88856"/>
            <a:ext cx="9144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smtClean="0"/>
              <a:t>Click to edit Agenda Item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009312"/>
            <a:ext cx="9144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smtClean="0"/>
              <a:t>Click to edit Agenda Item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929768"/>
            <a:ext cx="9144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smtClean="0"/>
              <a:t>Click to edit Agenda Item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850224"/>
            <a:ext cx="9144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smtClean="0"/>
              <a:t>Click to edit Agenda Item</a:t>
            </a:r>
          </a:p>
        </p:txBody>
      </p:sp>
    </p:spTree>
    <p:extLst>
      <p:ext uri="{BB962C8B-B14F-4D97-AF65-F5344CB8AC3E}">
        <p14:creationId xmlns:p14="http://schemas.microsoft.com/office/powerpoint/2010/main" val="3059976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Title 1"/>
          <p:cNvSpPr>
            <a:spLocks noGrp="1"/>
          </p:cNvSpPr>
          <p:nvPr>
            <p:ph type="ctrTitle"/>
          </p:nvPr>
        </p:nvSpPr>
        <p:spPr bwMode="gray">
          <a:xfrm>
            <a:off x="394388" y="2690006"/>
            <a:ext cx="8309875" cy="1470025"/>
          </a:xfrm>
        </p:spPr>
        <p:txBody>
          <a:bodyPr anchor="t"/>
          <a:lstStyle>
            <a:lvl1pPr algn="l" defTabSz="457200" rtl="0" eaLnBrk="1" latinLnBrk="0" hangingPunct="1">
              <a:lnSpc>
                <a:spcPts val="5000"/>
              </a:lnSpc>
              <a:spcBef>
                <a:spcPts val="0"/>
              </a:spcBef>
              <a:buNone/>
              <a:defRPr lang="en-US" sz="48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50" name="Footer Placeholder 4"/>
          <p:cNvSpPr txBox="1">
            <a:spLocks/>
          </p:cNvSpPr>
          <p:nvPr userDrawn="1"/>
        </p:nvSpPr>
        <p:spPr bwMode="auto">
          <a:xfrm>
            <a:off x="8751036" y="6308568"/>
            <a:ext cx="37338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FBDCBF2-BE2D-4B82-87DE-56AD2FCE3670}" type="slidenum">
              <a:rPr lang="en-US" sz="800" smtClean="0">
                <a:solidFill>
                  <a:srgbClr val="646464"/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rgbClr val="646464"/>
              </a:solidFill>
              <a:latin typeface="+mj-lt"/>
            </a:endParaRPr>
          </a:p>
        </p:txBody>
      </p:sp>
      <p:sp>
        <p:nvSpPr>
          <p:cNvPr id="1551" name="Rectangle 1550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52" name="Rectangle 1551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10"/>
          <a:stretch/>
        </p:blipFill>
        <p:spPr>
          <a:xfrm>
            <a:off x="0" y="0"/>
            <a:ext cx="9144000" cy="248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53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10"/>
          <a:stretch/>
        </p:blipFill>
        <p:spPr>
          <a:xfrm>
            <a:off x="0" y="0"/>
            <a:ext cx="9144000" cy="2481943"/>
          </a:xfrm>
          <a:prstGeom prst="rect">
            <a:avLst/>
          </a:prstGeom>
        </p:spPr>
      </p:pic>
      <p:sp>
        <p:nvSpPr>
          <p:cNvPr id="1508" name="Title 1"/>
          <p:cNvSpPr>
            <a:spLocks noGrp="1"/>
          </p:cNvSpPr>
          <p:nvPr>
            <p:ph type="ctrTitle"/>
          </p:nvPr>
        </p:nvSpPr>
        <p:spPr bwMode="gray">
          <a:xfrm>
            <a:off x="394389" y="2690006"/>
            <a:ext cx="8356647" cy="1470025"/>
          </a:xfrm>
        </p:spPr>
        <p:txBody>
          <a:bodyPr anchor="t"/>
          <a:lstStyle>
            <a:lvl1pPr algn="l" defTabSz="457200" rtl="0" eaLnBrk="1" latinLnBrk="0" hangingPunct="1">
              <a:lnSpc>
                <a:spcPts val="5000"/>
              </a:lnSpc>
              <a:spcBef>
                <a:spcPts val="0"/>
              </a:spcBef>
              <a:buNone/>
              <a:defRPr lang="en-US" sz="48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50" name="Footer Placeholder 4"/>
          <p:cNvSpPr txBox="1">
            <a:spLocks/>
          </p:cNvSpPr>
          <p:nvPr userDrawn="1"/>
        </p:nvSpPr>
        <p:spPr bwMode="auto">
          <a:xfrm>
            <a:off x="8751036" y="6308568"/>
            <a:ext cx="37338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FBDCBF2-BE2D-4B82-87DE-56AD2FCE3670}" type="slidenum">
              <a:rPr lang="en-US" sz="800" smtClean="0">
                <a:solidFill>
                  <a:srgbClr val="646464"/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rgbClr val="646464"/>
              </a:solidFill>
              <a:latin typeface="+mj-lt"/>
            </a:endParaRPr>
          </a:p>
        </p:txBody>
      </p:sp>
      <p:sp>
        <p:nvSpPr>
          <p:cNvPr id="1551" name="Rectangle 1550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52" name="Rectangle 1551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971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"/>
            <a:ext cx="9144000" cy="2476499"/>
          </a:xfrm>
          <a:prstGeom prst="rect">
            <a:avLst/>
          </a:prstGeom>
        </p:spPr>
      </p:pic>
      <p:sp>
        <p:nvSpPr>
          <p:cNvPr id="1508" name="Title 1"/>
          <p:cNvSpPr>
            <a:spLocks noGrp="1"/>
          </p:cNvSpPr>
          <p:nvPr>
            <p:ph type="ctrTitle"/>
          </p:nvPr>
        </p:nvSpPr>
        <p:spPr bwMode="gray">
          <a:xfrm>
            <a:off x="394389" y="2690006"/>
            <a:ext cx="8356647" cy="1470025"/>
          </a:xfrm>
        </p:spPr>
        <p:txBody>
          <a:bodyPr anchor="t"/>
          <a:lstStyle>
            <a:lvl1pPr algn="l" defTabSz="457200" rtl="0" eaLnBrk="1" latinLnBrk="0" hangingPunct="1">
              <a:lnSpc>
                <a:spcPts val="5000"/>
              </a:lnSpc>
              <a:spcBef>
                <a:spcPts val="0"/>
              </a:spcBef>
              <a:buNone/>
              <a:defRPr lang="en-US" sz="48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50" name="Footer Placeholder 4"/>
          <p:cNvSpPr txBox="1">
            <a:spLocks/>
          </p:cNvSpPr>
          <p:nvPr userDrawn="1"/>
        </p:nvSpPr>
        <p:spPr bwMode="auto">
          <a:xfrm>
            <a:off x="8751036" y="6308568"/>
            <a:ext cx="37338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FBDCBF2-BE2D-4B82-87DE-56AD2FCE3670}" type="slidenum">
              <a:rPr lang="en-US" sz="800" smtClean="0">
                <a:solidFill>
                  <a:srgbClr val="646464"/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rgbClr val="646464"/>
              </a:solidFill>
              <a:latin typeface="+mj-lt"/>
            </a:endParaRPr>
          </a:p>
        </p:txBody>
      </p:sp>
      <p:sp>
        <p:nvSpPr>
          <p:cNvPr id="1551" name="Rectangle 1550"/>
          <p:cNvSpPr/>
          <p:nvPr userDrawn="1"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52" name="Rectangle 1551"/>
          <p:cNvSpPr/>
          <p:nvPr userDrawn="1"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522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429768" y="1386937"/>
            <a:ext cx="82296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618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132734"/>
            <a:ext cx="8229600" cy="668692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68" y="1386937"/>
            <a:ext cx="82296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02337" y="849369"/>
            <a:ext cx="8237167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169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358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29768" y="1389889"/>
            <a:ext cx="40386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648200" y="1389889"/>
            <a:ext cx="40386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36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4619707" y="1389888"/>
            <a:ext cx="4133088" cy="4297680"/>
          </a:xfrm>
          <a:prstGeom prst="roundRect">
            <a:avLst>
              <a:gd name="adj" fmla="val 2624"/>
            </a:avLst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29768" y="1389889"/>
            <a:ext cx="40386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156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2336" y="132734"/>
            <a:ext cx="8332088" cy="6686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402337" y="1659614"/>
            <a:ext cx="8332089" cy="406198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2336" y="5728855"/>
            <a:ext cx="8332088" cy="260484"/>
          </a:xfrm>
        </p:spPr>
        <p:txBody>
          <a:bodyPr bIns="0" anchor="b" anchorCtr="0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 smtClean="0"/>
              <a:t>Source: Goes Here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346202" y="1288194"/>
            <a:ext cx="6273799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0498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402336" y="1288194"/>
            <a:ext cx="4169664" cy="44334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4572001" y="1288194"/>
            <a:ext cx="4169664" cy="44334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2336" y="132734"/>
            <a:ext cx="8332088" cy="6686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2336" y="5728855"/>
            <a:ext cx="8332088" cy="260484"/>
          </a:xfrm>
        </p:spPr>
        <p:txBody>
          <a:bodyPr bIns="0" anchor="b" anchorCtr="0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 smtClean="0"/>
              <a:t>Source: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66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402336" y="1288194"/>
            <a:ext cx="4169664" cy="22167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4572001" y="1288194"/>
            <a:ext cx="4169664" cy="22167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2336" y="132734"/>
            <a:ext cx="8332088" cy="6686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2336" y="5728855"/>
            <a:ext cx="8332088" cy="260484"/>
          </a:xfrm>
        </p:spPr>
        <p:txBody>
          <a:bodyPr bIns="0" anchor="b" anchorCtr="0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 smtClean="0"/>
              <a:t>Source: Goes Here</a:t>
            </a:r>
            <a:endParaRPr lang="en-US" dirty="0"/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402336" y="3504894"/>
            <a:ext cx="4169664" cy="22167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 hasCustomPrompt="1"/>
          </p:nvPr>
        </p:nvSpPr>
        <p:spPr bwMode="gray">
          <a:xfrm>
            <a:off x="4572001" y="3504894"/>
            <a:ext cx="4169664" cy="2216700"/>
          </a:xfrm>
        </p:spPr>
        <p:txBody>
          <a:bodyPr anchor="ctr" anchorCtr="0"/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43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2336" y="132734"/>
            <a:ext cx="8360664" cy="6686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2337" y="5728855"/>
            <a:ext cx="8342313" cy="260484"/>
          </a:xfrm>
        </p:spPr>
        <p:txBody>
          <a:bodyPr bIns="0" anchor="b" anchorCtr="0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 smtClean="0"/>
              <a:t>Source: Goes Here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402336" y="1143000"/>
            <a:ext cx="8360664" cy="431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433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9563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0"/>
            <a:ext cx="9144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 hasCustomPrompt="1"/>
          </p:nvPr>
        </p:nvSpPr>
        <p:spPr bwMode="gray">
          <a:xfrm>
            <a:off x="280989" y="1504950"/>
            <a:ext cx="8477251" cy="2352676"/>
          </a:xfrm>
        </p:spPr>
        <p:txBody>
          <a:bodyPr anchor="b" anchorCtr="0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styles.”</a:t>
            </a:r>
            <a:endParaRPr lang="en-US" dirty="0"/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 hasCustomPrompt="1"/>
          </p:nvPr>
        </p:nvSpPr>
        <p:spPr bwMode="gray">
          <a:xfrm>
            <a:off x="558801" y="4278086"/>
            <a:ext cx="8186739" cy="645886"/>
          </a:xfrm>
        </p:spPr>
        <p:txBody>
          <a:bodyPr anchor="t" anchorCtr="0"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dirty="0" smtClean="0"/>
              <a:t>Source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456615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 bwMode="gray">
          <a:xfrm>
            <a:off x="1090750" y="3244335"/>
            <a:ext cx="6962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Do</a:t>
            </a:r>
            <a:r>
              <a:rPr lang="en-US" baseline="0" dirty="0" smtClean="0">
                <a:solidFill>
                  <a:srgbClr val="FFFFFF"/>
                </a:solidFill>
              </a:rPr>
              <a:t> not use this layout. For visual reference in layout masters only.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66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8237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19927" y="861698"/>
            <a:ext cx="8089900" cy="446087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075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8237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19927" y="861698"/>
            <a:ext cx="8089900" cy="446087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075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2" y="6042375"/>
            <a:ext cx="9143999" cy="81562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2336" y="132734"/>
            <a:ext cx="8229600" cy="668692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29768" y="129844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407088" y="6308568"/>
            <a:ext cx="242782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457200" rtl="0" eaLnBrk="1" latinLnBrk="0" hangingPunct="1">
              <a:tabLst>
                <a:tab pos="3600450" algn="l"/>
              </a:tabLst>
            </a:pPr>
            <a:r>
              <a:rPr lang="en-US" sz="800" kern="1200" dirty="0" smtClean="0">
                <a:solidFill>
                  <a:srgbClr val="646464"/>
                </a:solidFill>
                <a:latin typeface="+mn-lt"/>
                <a:ea typeface="+mn-ea"/>
                <a:cs typeface="+mn-cs"/>
              </a:rPr>
              <a:t>© 2014 ServiceNow All Rights Reserved</a:t>
            </a:r>
            <a:endParaRPr lang="en-US" sz="800" kern="1200" dirty="0">
              <a:solidFill>
                <a:srgbClr val="64646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ooter Placeholder 4"/>
          <p:cNvSpPr txBox="1">
            <a:spLocks/>
          </p:cNvSpPr>
          <p:nvPr/>
        </p:nvSpPr>
        <p:spPr bwMode="auto">
          <a:xfrm>
            <a:off x="3904267" y="6308568"/>
            <a:ext cx="1335468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0" eaLnBrk="1" latinLnBrk="0" hangingPunct="1">
              <a:tabLst>
                <a:tab pos="3600450" algn="l"/>
              </a:tabLst>
            </a:pPr>
            <a:r>
              <a:rPr lang="en-US" sz="800" kern="1200" dirty="0" smtClean="0">
                <a:solidFill>
                  <a:srgbClr val="646464"/>
                </a:solidFill>
                <a:latin typeface="+mn-lt"/>
                <a:ea typeface="+mn-ea"/>
                <a:cs typeface="+mn-cs"/>
              </a:rPr>
              <a:t>Confidential</a:t>
            </a:r>
            <a:endParaRPr lang="en-US" sz="800" kern="1200" dirty="0">
              <a:solidFill>
                <a:srgbClr val="64646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8751036" y="6308568"/>
            <a:ext cx="37338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FBDCBF2-BE2D-4B82-87DE-56AD2FCE3670}" type="slidenum">
              <a:rPr lang="en-US" sz="800" smtClean="0">
                <a:solidFill>
                  <a:srgbClr val="646464"/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rgbClr val="646464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 bwMode="ltGray">
          <a:xfrm>
            <a:off x="0" y="6726711"/>
            <a:ext cx="9144000" cy="131290"/>
          </a:xfrm>
          <a:prstGeom prst="rect">
            <a:avLst/>
          </a:prstGeom>
          <a:solidFill>
            <a:srgbClr val="646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 bwMode="ltGray">
          <a:xfrm>
            <a:off x="7872413" y="6726710"/>
            <a:ext cx="1271587" cy="132528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880227" y="6316663"/>
            <a:ext cx="1614487" cy="179389"/>
            <a:chOff x="6880226" y="6316662"/>
            <a:chExt cx="1614487" cy="179389"/>
          </a:xfrm>
        </p:grpSpPr>
        <p:sp>
          <p:nvSpPr>
            <p:cNvPr id="7" name="Freeform 5"/>
            <p:cNvSpPr>
              <a:spLocks/>
            </p:cNvSpPr>
            <p:nvPr userDrawn="1"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 userDrawn="1"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/>
            <p:cNvSpPr>
              <a:spLocks/>
            </p:cNvSpPr>
            <p:nvPr userDrawn="1"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/>
            <p:cNvSpPr>
              <a:spLocks/>
            </p:cNvSpPr>
            <p:nvPr userDrawn="1"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/>
            <p:cNvSpPr>
              <a:spLocks/>
            </p:cNvSpPr>
            <p:nvPr userDrawn="1"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/>
            <p:cNvSpPr>
              <a:spLocks/>
            </p:cNvSpPr>
            <p:nvPr userDrawn="1"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/>
            <p:cNvSpPr>
              <a:spLocks noEditPoints="1"/>
            </p:cNvSpPr>
            <p:nvPr userDrawn="1"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821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724" r:id="rId3"/>
    <p:sldLayoutId id="2147483669" r:id="rId4"/>
    <p:sldLayoutId id="2147483685" r:id="rId5"/>
    <p:sldLayoutId id="2147483689" r:id="rId6"/>
    <p:sldLayoutId id="2147483799" r:id="rId7"/>
    <p:sldLayoutId id="2147483650" r:id="rId8"/>
    <p:sldLayoutId id="2147483678" r:id="rId9"/>
    <p:sldLayoutId id="2147483654" r:id="rId10"/>
    <p:sldLayoutId id="2147483652" r:id="rId11"/>
    <p:sldLayoutId id="2147483674" r:id="rId12"/>
    <p:sldLayoutId id="2147483668" r:id="rId13"/>
    <p:sldLayoutId id="2147483680" r:id="rId14"/>
    <p:sldLayoutId id="2147483679" r:id="rId15"/>
    <p:sldLayoutId id="2147483753" r:id="rId16"/>
    <p:sldLayoutId id="2147483655" r:id="rId17"/>
    <p:sldLayoutId id="2147483727" r:id="rId18"/>
    <p:sldLayoutId id="2147483795" r:id="rId19"/>
    <p:sldLayoutId id="2147483797" r:id="rId20"/>
    <p:sldLayoutId id="2147483798" r:id="rId21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lnSpc>
          <a:spcPct val="85000"/>
        </a:lnSpc>
        <a:spcBef>
          <a:spcPts val="0"/>
        </a:spcBef>
        <a:buNone/>
        <a:defRPr lang="en-US" sz="2800" b="1" kern="1200" dirty="0" smtClean="0">
          <a:solidFill>
            <a:srgbClr val="51515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ts val="1200"/>
        </a:spcBef>
        <a:buClr>
          <a:schemeClr val="tx2"/>
        </a:buClr>
        <a:buFont typeface="Arial"/>
        <a:buChar char="•"/>
        <a:defRPr sz="2400" kern="1200">
          <a:solidFill>
            <a:srgbClr val="515151"/>
          </a:solidFill>
          <a:latin typeface="+mn-lt"/>
          <a:ea typeface="+mn-ea"/>
          <a:cs typeface="+mn-cs"/>
        </a:defRPr>
      </a:lvl1pPr>
      <a:lvl2pPr marL="457200" indent="-225425" algn="l" defTabSz="457200" rtl="0" eaLnBrk="1" latinLnBrk="0" hangingPunct="1">
        <a:spcBef>
          <a:spcPts val="672"/>
        </a:spcBef>
        <a:buClr>
          <a:schemeClr val="tx2"/>
        </a:buClr>
        <a:buFont typeface="Arial"/>
        <a:buChar char="–"/>
        <a:defRPr sz="2000" kern="1200">
          <a:solidFill>
            <a:srgbClr val="515151"/>
          </a:solidFill>
          <a:latin typeface="+mn-lt"/>
          <a:ea typeface="+mn-ea"/>
          <a:cs typeface="+mn-cs"/>
        </a:defRPr>
      </a:lvl2pPr>
      <a:lvl3pPr marL="741363" indent="-171450" algn="l" defTabSz="457200" rtl="0" eaLnBrk="1" latinLnBrk="0" hangingPunct="1">
        <a:spcBef>
          <a:spcPts val="672"/>
        </a:spcBef>
        <a:buClr>
          <a:schemeClr val="tx2"/>
        </a:buClr>
        <a:buFont typeface="Arial"/>
        <a:buChar char="•"/>
        <a:defRPr sz="1800" kern="1200">
          <a:solidFill>
            <a:srgbClr val="515151"/>
          </a:solidFill>
          <a:latin typeface="+mn-lt"/>
          <a:ea typeface="+mn-ea"/>
          <a:cs typeface="+mn-cs"/>
        </a:defRPr>
      </a:lvl3pPr>
      <a:lvl4pPr marL="1027113" indent="-173038" algn="l" defTabSz="457200" rtl="0" eaLnBrk="1" latinLnBrk="0" hangingPunct="1">
        <a:spcBef>
          <a:spcPts val="672"/>
        </a:spcBef>
        <a:buClr>
          <a:schemeClr val="tx2"/>
        </a:buClr>
        <a:buFont typeface="Arial"/>
        <a:buChar char="–"/>
        <a:defRPr sz="1600" kern="1200">
          <a:solidFill>
            <a:srgbClr val="515151"/>
          </a:solidFill>
          <a:latin typeface="+mn-lt"/>
          <a:ea typeface="+mn-ea"/>
          <a:cs typeface="+mn-cs"/>
        </a:defRPr>
      </a:lvl4pPr>
      <a:lvl5pPr marL="1311275" indent="-165100" algn="l" defTabSz="457200" rtl="0" eaLnBrk="1" latinLnBrk="0" hangingPunct="1">
        <a:spcBef>
          <a:spcPts val="672"/>
        </a:spcBef>
        <a:buClr>
          <a:schemeClr val="tx2"/>
        </a:buClr>
        <a:buFont typeface="Arial"/>
        <a:buChar char="»"/>
        <a:defRPr sz="1600" kern="1200">
          <a:solidFill>
            <a:srgbClr val="51515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.servicenow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arten.lenoble@kpn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hyperlink" Target="mailto:fleur.vandenhorn@servicenow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ServiceNow</a:t>
            </a:r>
            <a:r>
              <a:rPr lang="en-US" dirty="0" smtClean="0"/>
              <a:t> Benelux </a:t>
            </a:r>
            <a:r>
              <a:rPr lang="en-US" dirty="0" err="1" smtClean="0"/>
              <a:t>Usergroup</a:t>
            </a:r>
            <a:r>
              <a:rPr lang="en-US" dirty="0" smtClean="0"/>
              <a:t> Meeting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4, 2013</a:t>
            </a:r>
          </a:p>
          <a:p>
            <a:r>
              <a:rPr lang="en-US" dirty="0" smtClean="0"/>
              <a:t>Eindhoven, the Netherlands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382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163" y="238125"/>
            <a:ext cx="4937760" cy="663211"/>
          </a:xfrm>
        </p:spPr>
        <p:txBody>
          <a:bodyPr/>
          <a:lstStyle/>
          <a:p>
            <a:r>
              <a:rPr lang="en-US" dirty="0" smtClean="0"/>
              <a:t>WELCOME!</a:t>
            </a:r>
            <a:endParaRPr lang="nl-NL" dirty="0"/>
          </a:p>
        </p:txBody>
      </p:sp>
      <p:pic>
        <p:nvPicPr>
          <p:cNvPr id="1028" name="Picture 4" descr="C:\Users\mnoble\Desktop\Copy of Cloud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63" y="1123950"/>
            <a:ext cx="8603562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407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944" y="107587"/>
            <a:ext cx="4802706" cy="559164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42876" y="1206500"/>
            <a:ext cx="5829300" cy="4089400"/>
          </a:xfrm>
        </p:spPr>
        <p:txBody>
          <a:bodyPr/>
          <a:lstStyle/>
          <a:p>
            <a:r>
              <a:rPr lang="en-US" sz="1800" b="1" dirty="0" smtClean="0"/>
              <a:t>9.45 - 10. 00 </a:t>
            </a:r>
            <a:r>
              <a:rPr lang="en-US" sz="1800" dirty="0" smtClean="0"/>
              <a:t>Welcome by Maarten le Noble, Chairman SNUG 	</a:t>
            </a:r>
          </a:p>
          <a:p>
            <a:r>
              <a:rPr lang="en-US" sz="1800" b="1" dirty="0" smtClean="0"/>
              <a:t>10.00 - 10.30 </a:t>
            </a:r>
            <a:r>
              <a:rPr lang="nl-NL" sz="1800" dirty="0" err="1" smtClean="0"/>
              <a:t>PWC’s</a:t>
            </a:r>
            <a:r>
              <a:rPr lang="nl-NL" sz="1800" dirty="0" smtClean="0"/>
              <a:t> </a:t>
            </a:r>
            <a:r>
              <a:rPr lang="nl-NL" sz="1800" dirty="0" err="1"/>
              <a:t>custom</a:t>
            </a:r>
            <a:r>
              <a:rPr lang="nl-NL" sz="1800" dirty="0"/>
              <a:t> HR </a:t>
            </a:r>
            <a:r>
              <a:rPr lang="nl-NL" sz="1800" dirty="0" err="1"/>
              <a:t>app</a:t>
            </a:r>
            <a:r>
              <a:rPr lang="nl-NL" sz="1800" dirty="0"/>
              <a:t> </a:t>
            </a:r>
            <a:r>
              <a:rPr lang="nl-NL" sz="1800" dirty="0" err="1" smtClean="0"/>
              <a:t>by</a:t>
            </a:r>
            <a:r>
              <a:rPr lang="nl-NL" sz="1800" dirty="0" smtClean="0"/>
              <a:t> </a:t>
            </a:r>
            <a:r>
              <a:rPr lang="nl-NL" sz="1800" dirty="0"/>
              <a:t>Gerrit Zevenbergen, </a:t>
            </a:r>
            <a:r>
              <a:rPr lang="nl-NL" sz="1800" dirty="0" smtClean="0"/>
              <a:t>		Application </a:t>
            </a:r>
            <a:r>
              <a:rPr lang="nl-NL" sz="1800" dirty="0"/>
              <a:t>Manager </a:t>
            </a:r>
            <a:r>
              <a:rPr lang="nl-NL" sz="1800" dirty="0" smtClean="0"/>
              <a:t>PricewaterhouseCoopers</a:t>
            </a:r>
          </a:p>
          <a:p>
            <a:r>
              <a:rPr lang="en-US" sz="1800" b="1" dirty="0" smtClean="0"/>
              <a:t>10.30 - 11.00 </a:t>
            </a:r>
            <a:r>
              <a:rPr lang="en-US" sz="1800" dirty="0" smtClean="0"/>
              <a:t>Coffee Break</a:t>
            </a:r>
          </a:p>
          <a:p>
            <a:r>
              <a:rPr lang="en-US" sz="1800" b="1" dirty="0" smtClean="0"/>
              <a:t>11.00 - 11.45 </a:t>
            </a:r>
            <a:r>
              <a:rPr lang="en-US" sz="1800" dirty="0" smtClean="0"/>
              <a:t>New functionalities in Dublin release by Niels 		</a:t>
            </a:r>
            <a:r>
              <a:rPr lang="en-US" sz="1800" dirty="0" err="1" smtClean="0"/>
              <a:t>ter</a:t>
            </a:r>
            <a:r>
              <a:rPr lang="en-US" sz="1800" dirty="0" smtClean="0"/>
              <a:t> Keurs (</a:t>
            </a:r>
            <a:r>
              <a:rPr lang="en-US" sz="1800" dirty="0" err="1" smtClean="0"/>
              <a:t>ServiceNow</a:t>
            </a:r>
            <a:r>
              <a:rPr lang="en-US" sz="1800" dirty="0" smtClean="0"/>
              <a:t>)</a:t>
            </a:r>
          </a:p>
          <a:p>
            <a:r>
              <a:rPr lang="en-US" sz="1800" b="1" dirty="0" smtClean="0"/>
              <a:t>11.45 - 12.30 </a:t>
            </a:r>
            <a:r>
              <a:rPr lang="en-US" sz="1800" dirty="0" smtClean="0"/>
              <a:t>Round table sessions</a:t>
            </a:r>
          </a:p>
          <a:p>
            <a:r>
              <a:rPr lang="en-US" sz="1800" b="1" dirty="0" smtClean="0"/>
              <a:t>12.30 - 12.35 </a:t>
            </a:r>
            <a:r>
              <a:rPr lang="en-US" sz="1800" dirty="0" smtClean="0"/>
              <a:t>Wrap-up</a:t>
            </a:r>
          </a:p>
          <a:p>
            <a:r>
              <a:rPr lang="en-US" sz="1800" b="1" dirty="0" smtClean="0"/>
              <a:t>12.35</a:t>
            </a:r>
            <a:r>
              <a:rPr lang="en-US" sz="1800" dirty="0" smtClean="0"/>
              <a:t> Lunch &amp; networking opportunity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6861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313" y="314325"/>
            <a:ext cx="4937760" cy="615586"/>
          </a:xfrm>
        </p:spPr>
        <p:txBody>
          <a:bodyPr/>
          <a:lstStyle/>
          <a:p>
            <a:r>
              <a:rPr lang="en-US" dirty="0" smtClean="0"/>
              <a:t>House Rules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1360" y="1177925"/>
            <a:ext cx="4938713" cy="30035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 Smoking inside the building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 case of emergency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Telephones on mute, please!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Restrooms</a:t>
            </a:r>
          </a:p>
        </p:txBody>
      </p:sp>
    </p:spTree>
    <p:extLst>
      <p:ext uri="{BB962C8B-B14F-4D97-AF65-F5344CB8AC3E}">
        <p14:creationId xmlns:p14="http://schemas.microsoft.com/office/powerpoint/2010/main" val="13418188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Community</a:t>
            </a:r>
            <a:r>
              <a:rPr lang="en-US" dirty="0" smtClean="0"/>
              <a:t> site</a:t>
            </a:r>
            <a:endParaRPr lang="en-US" dirty="0"/>
          </a:p>
        </p:txBody>
      </p:sp>
      <p:pic>
        <p:nvPicPr>
          <p:cNvPr id="4" name="Picture 3" descr="Screen Shot 2014-01-13 at 12.02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" y="909264"/>
            <a:ext cx="7651696" cy="5722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454900" y="2057400"/>
            <a:ext cx="1689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1200" dirty="0" smtClean="0"/>
              <a:t>Launched</a:t>
            </a:r>
            <a:br>
              <a:rPr lang="en-US" sz="1200" dirty="0" smtClean="0"/>
            </a:br>
            <a:r>
              <a:rPr lang="en-US" sz="1200" dirty="0" smtClean="0"/>
              <a:t>January 13</a:t>
            </a:r>
            <a:r>
              <a:rPr lang="en-US" sz="1200" baseline="30000" dirty="0" smtClean="0"/>
              <a:t>th</a:t>
            </a:r>
            <a:br>
              <a:rPr lang="en-US" sz="1200" baseline="30000" dirty="0" smtClean="0"/>
            </a:br>
            <a:endParaRPr lang="en-US" sz="1200" dirty="0"/>
          </a:p>
          <a:p>
            <a:pPr marL="342900" indent="-342900">
              <a:buFont typeface="Wingdings" charset="2"/>
              <a:buChar char="ü"/>
            </a:pPr>
            <a:r>
              <a:rPr lang="en-US" sz="1200" dirty="0"/>
              <a:t>All user profiles have been migrated</a:t>
            </a:r>
          </a:p>
          <a:p>
            <a:pPr marL="342900" indent="-342900">
              <a:buFont typeface="Wingdings" charset="2"/>
              <a:buChar char="ü"/>
            </a:pP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All </a:t>
            </a:r>
            <a:r>
              <a:rPr lang="en-US" sz="1200" dirty="0"/>
              <a:t>content has been migrated </a:t>
            </a:r>
          </a:p>
          <a:p>
            <a:pPr marL="342900" indent="-342900">
              <a:buFont typeface="Wingdings" charset="2"/>
              <a:buChar char="ü"/>
            </a:pP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All </a:t>
            </a:r>
            <a:r>
              <a:rPr lang="en-US" sz="1200" dirty="0"/>
              <a:t>SNUG leaders have been trained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7829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1232B"/>
                </a:solidFill>
              </a:rPr>
              <a:t>Community</a:t>
            </a:r>
            <a:r>
              <a:rPr lang="en-US" dirty="0" smtClean="0">
                <a:solidFill>
                  <a:schemeClr val="tx1"/>
                </a:solidFill>
              </a:rPr>
              <a:t>: new areas &amp; expanded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868" y="2301337"/>
            <a:ext cx="8229600" cy="3400963"/>
          </a:xfrm>
        </p:spPr>
        <p:txBody>
          <a:bodyPr/>
          <a:lstStyle/>
          <a:p>
            <a:pPr>
              <a:spcBef>
                <a:spcPts val="675"/>
              </a:spcBef>
            </a:pPr>
            <a:r>
              <a:rPr lang="en-US" sz="2000" b="1" dirty="0" smtClean="0">
                <a:latin typeface="Calibri" charset="0"/>
                <a:ea typeface="MS PGothic" charset="0"/>
              </a:rPr>
              <a:t>Learn: </a:t>
            </a:r>
            <a:r>
              <a:rPr lang="en-US" sz="2000" dirty="0">
                <a:latin typeface="Calibri" charset="0"/>
                <a:ea typeface="MS PGothic" charset="0"/>
              </a:rPr>
              <a:t>Learn all you need to know about </a:t>
            </a:r>
            <a:r>
              <a:rPr lang="en-US" sz="2000" dirty="0" err="1">
                <a:latin typeface="Calibri" charset="0"/>
                <a:ea typeface="MS PGothic" charset="0"/>
              </a:rPr>
              <a:t>ServiceNow</a:t>
            </a:r>
            <a:r>
              <a:rPr lang="en-US" sz="2000" dirty="0">
                <a:latin typeface="Calibri" charset="0"/>
                <a:ea typeface="MS PGothic" charset="0"/>
              </a:rPr>
              <a:t> product offerings. </a:t>
            </a:r>
          </a:p>
          <a:p>
            <a:pPr>
              <a:spcBef>
                <a:spcPts val="675"/>
              </a:spcBef>
            </a:pPr>
            <a:r>
              <a:rPr lang="en-US" sz="2000" b="1" dirty="0">
                <a:latin typeface="Calibri" charset="0"/>
                <a:ea typeface="MS PGothic" charset="0"/>
              </a:rPr>
              <a:t>Implement: </a:t>
            </a:r>
            <a:r>
              <a:rPr lang="en-US" sz="2000" dirty="0">
                <a:latin typeface="Calibri" charset="0"/>
                <a:ea typeface="MS PGothic" charset="0"/>
              </a:rPr>
              <a:t>Share and get best practices to start on the right foot with </a:t>
            </a:r>
            <a:r>
              <a:rPr lang="en-US" sz="2000" dirty="0" err="1">
                <a:latin typeface="Calibri" charset="0"/>
                <a:ea typeface="MS PGothic" charset="0"/>
              </a:rPr>
              <a:t>ServiceNow</a:t>
            </a:r>
            <a:r>
              <a:rPr lang="en-US" sz="2000" dirty="0">
                <a:latin typeface="Calibri" charset="0"/>
                <a:ea typeface="MS PGothic" charset="0"/>
              </a:rPr>
              <a:t>. </a:t>
            </a:r>
          </a:p>
          <a:p>
            <a:pPr>
              <a:spcBef>
                <a:spcPts val="675"/>
              </a:spcBef>
            </a:pPr>
            <a:r>
              <a:rPr lang="en-US" sz="2000" b="1" dirty="0">
                <a:latin typeface="Calibri" charset="0"/>
                <a:ea typeface="MS PGothic" charset="0"/>
              </a:rPr>
              <a:t>Support: </a:t>
            </a:r>
            <a:r>
              <a:rPr lang="en-US" sz="2000" dirty="0">
                <a:latin typeface="Calibri" charset="0"/>
                <a:ea typeface="MS PGothic" charset="0"/>
              </a:rPr>
              <a:t>Get answers when things in your instance aren’t working quite as expected. </a:t>
            </a:r>
          </a:p>
          <a:p>
            <a:pPr>
              <a:spcBef>
                <a:spcPts val="675"/>
              </a:spcBef>
            </a:pPr>
            <a:r>
              <a:rPr lang="en-US" sz="2000" b="1" dirty="0" smtClean="0">
                <a:latin typeface="Calibri" charset="0"/>
                <a:ea typeface="MS PGothic" charset="0"/>
              </a:rPr>
              <a:t>Develop: </a:t>
            </a:r>
            <a:r>
              <a:rPr lang="en-US" sz="2000" dirty="0">
                <a:latin typeface="Calibri" charset="0"/>
                <a:ea typeface="MS PGothic" charset="0"/>
              </a:rPr>
              <a:t>Collaborate and build custom applications on the </a:t>
            </a:r>
            <a:r>
              <a:rPr lang="en-US" sz="2000" dirty="0" err="1">
                <a:latin typeface="Calibri" charset="0"/>
                <a:ea typeface="MS PGothic" charset="0"/>
              </a:rPr>
              <a:t>ServiceNow</a:t>
            </a:r>
            <a:r>
              <a:rPr lang="en-US" sz="2000" dirty="0">
                <a:latin typeface="Calibri" charset="0"/>
                <a:ea typeface="MS PGothic" charset="0"/>
              </a:rPr>
              <a:t> Service Automation Platform. </a:t>
            </a:r>
            <a:endParaRPr lang="en-US" sz="2000" dirty="0" smtClean="0">
              <a:latin typeface="Calibri" charset="0"/>
              <a:ea typeface="MS PGothic" charset="0"/>
            </a:endParaRPr>
          </a:p>
          <a:p>
            <a:pPr>
              <a:spcBef>
                <a:spcPts val="675"/>
              </a:spcBef>
            </a:pPr>
            <a:r>
              <a:rPr lang="en-US" sz="2000" b="1" dirty="0" smtClean="0">
                <a:latin typeface="Calibri" charset="0"/>
                <a:ea typeface="MS PGothic" charset="0"/>
              </a:rPr>
              <a:t>Share</a:t>
            </a:r>
            <a:r>
              <a:rPr lang="en-US" sz="2000" dirty="0">
                <a:latin typeface="Calibri" charset="0"/>
                <a:ea typeface="MS PGothic" charset="0"/>
              </a:rPr>
              <a:t>: </a:t>
            </a:r>
            <a:r>
              <a:rPr lang="en-US" sz="2000" dirty="0" smtClean="0">
                <a:latin typeface="Calibri" charset="0"/>
                <a:ea typeface="MS PGothic" charset="0"/>
              </a:rPr>
              <a:t>Find </a:t>
            </a:r>
            <a:r>
              <a:rPr lang="en-US" sz="2000" dirty="0">
                <a:latin typeface="Calibri" charset="0"/>
                <a:ea typeface="MS PGothic" charset="0"/>
              </a:rPr>
              <a:t>and download </a:t>
            </a:r>
            <a:r>
              <a:rPr lang="en-US" sz="2000" dirty="0" smtClean="0">
                <a:latin typeface="Calibri" charset="0"/>
                <a:ea typeface="MS PGothic" charset="0"/>
              </a:rPr>
              <a:t>apps, app extensions</a:t>
            </a:r>
            <a:r>
              <a:rPr lang="en-US" sz="2000" dirty="0">
                <a:latin typeface="Calibri" charset="0"/>
                <a:ea typeface="MS PGothic" charset="0"/>
              </a:rPr>
              <a:t>, dashboards, </a:t>
            </a:r>
            <a:r>
              <a:rPr lang="en-US" sz="2000" dirty="0" smtClean="0">
                <a:latin typeface="Calibri" charset="0"/>
                <a:ea typeface="MS PGothic" charset="0"/>
              </a:rPr>
              <a:t>etc. </a:t>
            </a:r>
          </a:p>
          <a:p>
            <a:pPr>
              <a:spcBef>
                <a:spcPts val="675"/>
              </a:spcBef>
            </a:pPr>
            <a:r>
              <a:rPr lang="en-US" sz="2000" b="1" dirty="0" smtClean="0">
                <a:latin typeface="Calibri" charset="0"/>
                <a:ea typeface="MS PGothic" charset="0"/>
              </a:rPr>
              <a:t>User </a:t>
            </a:r>
            <a:r>
              <a:rPr lang="en-US" sz="2000" b="1" dirty="0">
                <a:latin typeface="Calibri" charset="0"/>
                <a:ea typeface="MS PGothic" charset="0"/>
              </a:rPr>
              <a:t>Groups: </a:t>
            </a:r>
            <a:r>
              <a:rPr lang="en-US" sz="2000" dirty="0">
                <a:latin typeface="Calibri" charset="0"/>
                <a:ea typeface="MS PGothic" charset="0"/>
              </a:rPr>
              <a:t>Come together to network with peers in your area, transfer knowledge across organizations and industries, and share best </a:t>
            </a:r>
            <a:r>
              <a:rPr lang="en-US" sz="2000" dirty="0" smtClean="0">
                <a:latin typeface="Calibri" charset="0"/>
                <a:ea typeface="MS PGothic" charset="0"/>
              </a:rPr>
              <a:t>practices.</a:t>
            </a:r>
            <a:endParaRPr lang="en-US" sz="2000" dirty="0">
              <a:latin typeface="Calibri" charset="0"/>
              <a:ea typeface="MS PGothic" charset="0"/>
            </a:endParaRPr>
          </a:p>
        </p:txBody>
      </p:sp>
      <p:pic>
        <p:nvPicPr>
          <p:cNvPr id="4" name="Picture 3" descr="Screen Shot 2014-01-16 at 15.37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5" y="1032137"/>
            <a:ext cx="820978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s://encrypted-tbn2.gstatic.com/images?q=tbn:ANd9GcQtlrNKFVepoqedxbIk3as0dT6tp8L-_1L--qgH65GecNdixfx8V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" y="2352139"/>
            <a:ext cx="554931" cy="35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encrypted-tbn2.gstatic.com/images?q=tbn:ANd9GcQtlrNKFVepoqedxbIk3as0dT6tp8L-_1L--qgH65GecNdixfx8V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9160"/>
            <a:ext cx="554931" cy="35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encrypted-tbn2.gstatic.com/images?q=tbn:ANd9GcQtlrNKFVepoqedxbIk3as0dT6tp8L-_1L--qgH65GecNdixfx8V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" y="4142839"/>
            <a:ext cx="554931" cy="35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2412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41" y="42552"/>
            <a:ext cx="5400846" cy="1470025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Getting started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08041" y="1523611"/>
            <a:ext cx="5916559" cy="3556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Login to new community </a:t>
            </a:r>
            <a:r>
              <a:rPr lang="en-US" sz="2000" dirty="0" smtClean="0">
                <a:latin typeface="Calibri" charset="0"/>
                <a:ea typeface="MS PGothic" charset="0"/>
              </a:rPr>
              <a:t>site</a:t>
            </a:r>
            <a:br>
              <a:rPr lang="en-US" sz="2000" dirty="0" smtClean="0">
                <a:latin typeface="Calibri" charset="0"/>
                <a:ea typeface="MS PGothic" charset="0"/>
              </a:rPr>
            </a:br>
            <a:r>
              <a:rPr lang="en-US" sz="2000" dirty="0" smtClean="0">
                <a:latin typeface="Calibri" charset="0"/>
                <a:ea typeface="MS PGothic" charset="0"/>
              </a:rPr>
              <a:t>    </a:t>
            </a:r>
            <a:r>
              <a:rPr lang="en-US" sz="1800" dirty="0" smtClean="0">
                <a:latin typeface="Calibri" charset="0"/>
                <a:ea typeface="MS PGothic" charset="0"/>
                <a:hlinkClick r:id="rId3"/>
              </a:rPr>
              <a:t>http</a:t>
            </a:r>
            <a:r>
              <a:rPr lang="en-US" sz="1800" dirty="0">
                <a:latin typeface="Calibri" charset="0"/>
                <a:ea typeface="MS PGothic" charset="0"/>
                <a:hlinkClick r:id="rId3"/>
              </a:rPr>
              <a:t>://community.servicenow.com</a:t>
            </a:r>
            <a:r>
              <a:rPr lang="en-US" sz="1800" dirty="0">
                <a:latin typeface="Calibri" charset="0"/>
                <a:ea typeface="MS PGothic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Reset your password (only for first time)</a:t>
            </a:r>
          </a:p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Update your profile and privacy settings</a:t>
            </a:r>
          </a:p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</a:t>
            </a:r>
            <a:r>
              <a:rPr lang="en-US" sz="2000" dirty="0" smtClean="0">
                <a:latin typeface="Calibri" charset="0"/>
                <a:ea typeface="MS PGothic" charset="0"/>
              </a:rPr>
              <a:t>Join the Benelux User Group </a:t>
            </a:r>
            <a:endParaRPr lang="en-US" sz="2000" dirty="0">
              <a:latin typeface="Calibri" charset="0"/>
              <a:ea typeface="MS PGothic" charset="0"/>
            </a:endParaRPr>
          </a:p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Explore the site and new features</a:t>
            </a:r>
          </a:p>
          <a:p>
            <a:pPr>
              <a:lnSpc>
                <a:spcPct val="150000"/>
              </a:lnSpc>
              <a:spcBef>
                <a:spcPts val="675"/>
              </a:spcBef>
              <a:buFont typeface="Wingdings" charset="0"/>
              <a:buChar char="ü"/>
            </a:pPr>
            <a:r>
              <a:rPr lang="en-US" sz="2000" dirty="0">
                <a:latin typeface="Calibri" charset="0"/>
                <a:ea typeface="MS PGothic" charset="0"/>
              </a:rPr>
              <a:t> Start connecting with your </a:t>
            </a:r>
            <a:r>
              <a:rPr lang="en-US" sz="2000" dirty="0" smtClean="0">
                <a:latin typeface="Calibri" charset="0"/>
                <a:ea typeface="MS PGothic" charset="0"/>
              </a:rPr>
              <a:t>peers</a:t>
            </a:r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228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b="0" dirty="0" smtClean="0"/>
              <a:t>Make sure to visit us today to </a:t>
            </a:r>
            <a:r>
              <a:rPr lang="en-US" sz="2400" b="0" dirty="0" smtClean="0">
                <a:solidFill>
                  <a:srgbClr val="FF0000"/>
                </a:solidFill>
              </a:rPr>
              <a:t>register</a:t>
            </a:r>
            <a:r>
              <a:rPr lang="en-US" sz="2400" b="0" dirty="0" smtClean="0"/>
              <a:t> or see a live </a:t>
            </a:r>
            <a:r>
              <a:rPr lang="en-US" sz="2400" b="0" dirty="0" smtClean="0">
                <a:solidFill>
                  <a:srgbClr val="FF0000"/>
                </a:solidFill>
              </a:rPr>
              <a:t>demo</a:t>
            </a:r>
            <a:r>
              <a:rPr lang="en-US" sz="2400" b="0" dirty="0" smtClean="0"/>
              <a:t>!</a:t>
            </a:r>
            <a:br>
              <a:rPr lang="en-US" sz="2400" b="0" dirty="0" smtClean="0"/>
            </a:br>
            <a:r>
              <a:rPr lang="en-US" sz="1600" dirty="0" smtClean="0"/>
              <a:t>Questions?</a:t>
            </a:r>
            <a:br>
              <a:rPr lang="en-US" sz="1600" dirty="0" smtClean="0"/>
            </a:br>
            <a:r>
              <a:rPr lang="en-US" sz="1600" b="0" dirty="0" smtClean="0">
                <a:hlinkClick r:id="rId3"/>
              </a:rPr>
              <a:t>maarten.lenoble</a:t>
            </a:r>
            <a:r>
              <a:rPr lang="en-US" sz="1600" b="0" dirty="0">
                <a:hlinkClick r:id="rId3"/>
              </a:rPr>
              <a:t>@</a:t>
            </a:r>
            <a:r>
              <a:rPr lang="en-US" sz="1600" b="0" dirty="0" smtClean="0">
                <a:hlinkClick r:id="rId3"/>
              </a:rPr>
              <a:t>kpn.com</a:t>
            </a:r>
            <a:r>
              <a:rPr lang="en-US" sz="1600" b="0" dirty="0" smtClean="0"/>
              <a:t> (SNUG Owner)</a:t>
            </a:r>
            <a:br>
              <a:rPr lang="en-US" sz="1600" b="0" dirty="0" smtClean="0"/>
            </a:br>
            <a:r>
              <a:rPr lang="en-US" sz="1600" b="0" dirty="0" smtClean="0">
                <a:hlinkClick r:id="rId4"/>
              </a:rPr>
              <a:t>fleur.vandenhorn@servicenow.com</a:t>
            </a:r>
            <a:r>
              <a:rPr lang="en-US" sz="1600" b="0" dirty="0" smtClean="0"/>
              <a:t> (Community support)</a:t>
            </a:r>
            <a:br>
              <a:rPr lang="en-US" sz="1600" b="0" dirty="0" smtClean="0"/>
            </a:br>
            <a:endParaRPr lang="en-US" sz="4000" b="0" dirty="0"/>
          </a:p>
        </p:txBody>
      </p:sp>
      <p:pic>
        <p:nvPicPr>
          <p:cNvPr id="3" name="Picture 2" descr="Screen Shot 2014-01-14 at 15.46.0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600" y="3822700"/>
            <a:ext cx="3327400" cy="22225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gray">
          <a:xfrm>
            <a:off x="408041" y="42552"/>
            <a:ext cx="5400846" cy="1470025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>
            <a:lvl1pPr algn="l" defTabSz="457200" rtl="0" eaLnBrk="1" latinLnBrk="0" hangingPunct="1">
              <a:lnSpc>
                <a:spcPts val="5000"/>
              </a:lnSpc>
              <a:spcBef>
                <a:spcPts val="0"/>
              </a:spcBef>
              <a:buNone/>
              <a:defRPr lang="en-US" sz="4800" b="1" kern="1200" dirty="0">
                <a:solidFill>
                  <a:srgbClr val="51515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Thank you!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5553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10.00 - 10.30 </a:t>
            </a:r>
            <a:br>
              <a:rPr lang="en-US" sz="4000" dirty="0" smtClean="0"/>
            </a:br>
            <a:r>
              <a:rPr lang="nl-NL" sz="4000" dirty="0" err="1" smtClean="0"/>
              <a:t>PWC’s</a:t>
            </a:r>
            <a:r>
              <a:rPr lang="nl-NL" sz="4000" dirty="0" smtClean="0"/>
              <a:t> </a:t>
            </a:r>
            <a:r>
              <a:rPr lang="nl-NL" sz="4000" dirty="0" err="1" smtClean="0"/>
              <a:t>Custom</a:t>
            </a:r>
            <a:r>
              <a:rPr lang="nl-NL" sz="4000" dirty="0" smtClean="0"/>
              <a:t> HR </a:t>
            </a:r>
            <a:r>
              <a:rPr lang="nl-NL" sz="4000" dirty="0" err="1" smtClean="0"/>
              <a:t>App</a:t>
            </a:r>
            <a:r>
              <a:rPr lang="nl-NL" sz="4000" dirty="0" smtClean="0"/>
              <a:t> </a:t>
            </a:r>
            <a:r>
              <a:rPr lang="nl-NL" sz="4000" dirty="0" err="1" smtClean="0"/>
              <a:t>by</a:t>
            </a:r>
            <a:r>
              <a:rPr lang="nl-NL" sz="4000" dirty="0" smtClean="0"/>
              <a:t> Gerrit Zevenbergen </a:t>
            </a:r>
            <a:r>
              <a:rPr lang="nl-NL" dirty="0" smtClean="0"/>
              <a:t>		</a:t>
            </a:r>
            <a:endParaRPr lang="nl-NL" dirty="0"/>
          </a:p>
        </p:txBody>
      </p:sp>
      <p:pic>
        <p:nvPicPr>
          <p:cNvPr id="2050" name="Picture 2" descr="Pw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99" y="3902855"/>
            <a:ext cx="1597025" cy="122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4864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10.30 – 11.00 </a:t>
            </a:r>
            <a:br>
              <a:rPr lang="en-US" sz="4000" dirty="0" smtClean="0"/>
            </a:br>
            <a:r>
              <a:rPr lang="nl-NL" sz="4000" dirty="0" smtClean="0"/>
              <a:t>Coffee Break</a:t>
            </a:r>
            <a:r>
              <a:rPr lang="nl-NL" dirty="0" smtClean="0"/>
              <a:t>		</a:t>
            </a:r>
            <a:endParaRPr lang="nl-NL" dirty="0"/>
          </a:p>
        </p:txBody>
      </p:sp>
      <p:pic>
        <p:nvPicPr>
          <p:cNvPr id="3074" name="Picture 2" descr="http://www.precisionnutrition.com/wordpress/wp-content/uploads/2010/01/w-Giant-Coffee-Cup75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9" y="2824944"/>
            <a:ext cx="2384424" cy="238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108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89" y="2690006"/>
            <a:ext cx="5225362" cy="2186794"/>
          </a:xfrm>
        </p:spPr>
        <p:txBody>
          <a:bodyPr/>
          <a:lstStyle/>
          <a:p>
            <a:r>
              <a:rPr lang="en-US" sz="4000" dirty="0" smtClean="0"/>
              <a:t>11.00 – 11.45 </a:t>
            </a:r>
            <a:br>
              <a:rPr lang="en-US" sz="4000" dirty="0" smtClean="0"/>
            </a:br>
            <a:r>
              <a:rPr lang="nl-NL" sz="4000" dirty="0" err="1" smtClean="0"/>
              <a:t>What’s</a:t>
            </a:r>
            <a:r>
              <a:rPr lang="nl-NL" sz="4000" dirty="0" smtClean="0"/>
              <a:t> new in the Dublin release?</a:t>
            </a:r>
            <a:br>
              <a:rPr lang="nl-NL" sz="4000" dirty="0" smtClean="0"/>
            </a:br>
            <a:r>
              <a:rPr lang="nl-NL" sz="4000" dirty="0" smtClean="0"/>
              <a:t>Niels ter Keurs</a:t>
            </a:r>
            <a:r>
              <a:rPr lang="nl-NL" dirty="0" smtClean="0"/>
              <a:t>, </a:t>
            </a:r>
            <a:r>
              <a:rPr lang="nl-NL" sz="4000" dirty="0" smtClean="0"/>
              <a:t>Service </a:t>
            </a:r>
            <a:r>
              <a:rPr lang="nl-NL" sz="4000" dirty="0" err="1" smtClean="0"/>
              <a:t>Now</a:t>
            </a:r>
            <a:r>
              <a:rPr lang="nl-NL" dirty="0" smtClean="0"/>
              <a:t>	</a:t>
            </a:r>
            <a:endParaRPr lang="nl-NL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8" y="2795588"/>
            <a:ext cx="28860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5360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88" y="2690006"/>
            <a:ext cx="8309875" cy="2186794"/>
          </a:xfrm>
        </p:spPr>
        <p:txBody>
          <a:bodyPr/>
          <a:lstStyle/>
          <a:p>
            <a:r>
              <a:rPr lang="en-US" sz="4000" dirty="0" smtClean="0"/>
              <a:t>11.45 – 12.30 </a:t>
            </a:r>
            <a:br>
              <a:rPr lang="en-US" sz="4000" dirty="0" smtClean="0"/>
            </a:br>
            <a:r>
              <a:rPr lang="nl-NL" sz="4000" dirty="0" err="1" smtClean="0"/>
              <a:t>Round</a:t>
            </a:r>
            <a:r>
              <a:rPr lang="nl-NL" sz="4000" dirty="0" smtClean="0"/>
              <a:t> </a:t>
            </a:r>
            <a:r>
              <a:rPr lang="nl-NL" sz="4000" dirty="0" err="1" smtClean="0"/>
              <a:t>Table</a:t>
            </a:r>
            <a:r>
              <a:rPr lang="nl-NL" sz="4000" dirty="0" smtClean="0"/>
              <a:t> </a:t>
            </a:r>
            <a:r>
              <a:rPr lang="nl-NL" sz="4000" dirty="0" err="1" smtClean="0"/>
              <a:t>Sessions</a:t>
            </a:r>
            <a:r>
              <a:rPr lang="nl-NL" dirty="0" smtClean="0"/>
              <a:t>	</a:t>
            </a:r>
            <a:endParaRPr lang="nl-NL" dirty="0"/>
          </a:p>
        </p:txBody>
      </p:sp>
      <p:pic>
        <p:nvPicPr>
          <p:cNvPr id="5122" name="Picture 2" descr="http://api.ning.com/files/bH3TtQwMlzcol1pViot2Iq72ihOajvPTpsEDHuv0pBaBfA*TWZMV6Ut-YQ6lcUc7poSabEeTWs1*4AVBl7KrnjcQVvrPyQy0/roundta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210" y="2690006"/>
            <a:ext cx="3578053" cy="268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1530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650" y="2690006"/>
            <a:ext cx="8734425" cy="3234544"/>
          </a:xfrm>
        </p:spPr>
        <p:txBody>
          <a:bodyPr/>
          <a:lstStyle/>
          <a:p>
            <a:r>
              <a:rPr lang="en-US" sz="2400" dirty="0" smtClean="0"/>
              <a:t>Choose a topic:</a:t>
            </a:r>
            <a:br>
              <a:rPr lang="en-US" sz="2400" dirty="0" smtClean="0"/>
            </a:br>
            <a:r>
              <a:rPr lang="en-US" sz="2400" dirty="0" smtClean="0"/>
              <a:t>- </a:t>
            </a:r>
            <a:r>
              <a:rPr lang="en-US" sz="2400" b="0" dirty="0" smtClean="0"/>
              <a:t>Using </a:t>
            </a:r>
            <a:r>
              <a:rPr lang="en-US" sz="2400" b="0" dirty="0" err="1" smtClean="0"/>
              <a:t>ServiceNow</a:t>
            </a:r>
            <a:r>
              <a:rPr lang="en-US" sz="2400" b="0" dirty="0" smtClean="0"/>
              <a:t> within a Shared Service Center - Jan </a:t>
            </a:r>
            <a:r>
              <a:rPr lang="nl-NL" sz="2400" b="0" dirty="0" err="1" smtClean="0"/>
              <a:t>Debipersad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- Using the App-creator - Bas Klabbers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1501454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88" y="2690006"/>
            <a:ext cx="8309875" cy="2186794"/>
          </a:xfrm>
        </p:spPr>
        <p:txBody>
          <a:bodyPr/>
          <a:lstStyle/>
          <a:p>
            <a:r>
              <a:rPr lang="en-US" sz="4000" dirty="0" smtClean="0"/>
              <a:t>12.30 – 12.35</a:t>
            </a:r>
            <a:br>
              <a:rPr lang="en-US" sz="4000" dirty="0" smtClean="0"/>
            </a:br>
            <a:r>
              <a:rPr lang="nl-NL" sz="4000" dirty="0" err="1" smtClean="0"/>
              <a:t>Wrap</a:t>
            </a:r>
            <a:r>
              <a:rPr lang="nl-NL" sz="4000" dirty="0" smtClean="0"/>
              <a:t>-up</a:t>
            </a:r>
            <a:r>
              <a:rPr lang="nl-NL" dirty="0" smtClean="0"/>
              <a:t>	</a:t>
            </a:r>
            <a:endParaRPr lang="nl-NL" dirty="0"/>
          </a:p>
        </p:txBody>
      </p:sp>
      <p:pic>
        <p:nvPicPr>
          <p:cNvPr id="9218" name="Picture 2" descr="http://ourmulticolouredlife.files.wordpress.com/2012/12/keep-calm-and-wrap-it-up.png%3Fw%3D600%26h%3D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64" y="2905125"/>
            <a:ext cx="22288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9933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41" y="485775"/>
            <a:ext cx="5400846" cy="714375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Agenda 2014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800" y="930275"/>
            <a:ext cx="6794500" cy="3289300"/>
          </a:xfrm>
        </p:spPr>
        <p:txBody>
          <a:bodyPr/>
          <a:lstStyle/>
          <a:p>
            <a:endParaRPr lang="nl-NL" dirty="0"/>
          </a:p>
          <a:p>
            <a:pPr lvl="1"/>
            <a:r>
              <a:rPr lang="nl-NL" b="1" dirty="0" err="1" smtClean="0"/>
              <a:t>February</a:t>
            </a:r>
            <a:r>
              <a:rPr lang="nl-NL" b="1" dirty="0" smtClean="0"/>
              <a:t> 4 </a:t>
            </a:r>
            <a:r>
              <a:rPr lang="nl-NL" dirty="0" smtClean="0"/>
              <a:t>: SNUG-meeting Eindhoven</a:t>
            </a:r>
            <a:endParaRPr lang="nl-NL" sz="2800" dirty="0"/>
          </a:p>
          <a:p>
            <a:pPr lvl="1"/>
            <a:r>
              <a:rPr lang="nl-NL" b="1" dirty="0" smtClean="0"/>
              <a:t>April 27 - May 1 </a:t>
            </a:r>
            <a:r>
              <a:rPr lang="nl-NL" dirty="0" smtClean="0"/>
              <a:t>: Knowledge14 San Francisco (Benelux Event)</a:t>
            </a:r>
          </a:p>
          <a:p>
            <a:pPr lvl="1"/>
            <a:r>
              <a:rPr lang="nl-NL" b="1" dirty="0" smtClean="0"/>
              <a:t>May 20 </a:t>
            </a:r>
            <a:r>
              <a:rPr lang="nl-NL" dirty="0"/>
              <a:t>:</a:t>
            </a:r>
            <a:r>
              <a:rPr lang="nl-NL" dirty="0" smtClean="0"/>
              <a:t> SNUG-meeting</a:t>
            </a:r>
            <a:endParaRPr lang="nl-NL" sz="2800" dirty="0"/>
          </a:p>
          <a:p>
            <a:pPr lvl="1"/>
            <a:r>
              <a:rPr lang="nl-NL" b="1" dirty="0" err="1" smtClean="0"/>
              <a:t>October</a:t>
            </a:r>
            <a:r>
              <a:rPr lang="nl-NL" dirty="0" smtClean="0"/>
              <a:t> : </a:t>
            </a:r>
            <a:r>
              <a:rPr lang="nl-NL" dirty="0" err="1" smtClean="0"/>
              <a:t>NowForum</a:t>
            </a:r>
            <a:r>
              <a:rPr lang="nl-NL" dirty="0" smtClean="0"/>
              <a:t> London</a:t>
            </a:r>
            <a:endParaRPr lang="nl-NL" sz="2800" dirty="0"/>
          </a:p>
          <a:p>
            <a:pPr lvl="1"/>
            <a:r>
              <a:rPr lang="nl-NL" b="1" dirty="0" smtClean="0"/>
              <a:t>November 11 </a:t>
            </a:r>
            <a:r>
              <a:rPr lang="nl-NL" dirty="0" smtClean="0"/>
              <a:t>: SNUG-meeting</a:t>
            </a:r>
            <a:endParaRPr lang="nl-NL" sz="2800" dirty="0"/>
          </a:p>
          <a:p>
            <a:endParaRPr lang="en-US" dirty="0" smtClean="0"/>
          </a:p>
          <a:p>
            <a:endParaRPr lang="nl-NL" dirty="0"/>
          </a:p>
        </p:txBody>
      </p:sp>
      <p:pic>
        <p:nvPicPr>
          <p:cNvPr id="6146" name="Picture 2" descr="http://klue.be/file/bg/sanfrancis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5" y="3486150"/>
            <a:ext cx="3335865" cy="187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112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41" y="485775"/>
            <a:ext cx="5400846" cy="714375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Thanks!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800" y="930275"/>
            <a:ext cx="5994400" cy="32893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Presenters: </a:t>
            </a:r>
            <a:r>
              <a:rPr lang="en-US" dirty="0" err="1" smtClean="0"/>
              <a:t>Gerrit</a:t>
            </a:r>
            <a:r>
              <a:rPr lang="en-US" dirty="0" smtClean="0"/>
              <a:t> &amp; Niels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Round-table hosts: Jan &amp; Bas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Kees</a:t>
            </a:r>
            <a:r>
              <a:rPr lang="en-US" dirty="0" smtClean="0"/>
              <a:t> &amp; Fleur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Servicenow</a:t>
            </a:r>
            <a:r>
              <a:rPr lang="en-US" dirty="0"/>
              <a:t> </a:t>
            </a:r>
            <a:r>
              <a:rPr lang="en-US" dirty="0" smtClean="0"/>
              <a:t>for sponsoring Lunch &amp; 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FRED KOUWENBERG!!!</a:t>
            </a:r>
          </a:p>
          <a:p>
            <a:endParaRPr lang="en-US" dirty="0" smtClean="0"/>
          </a:p>
          <a:p>
            <a:endParaRPr lang="nl-NL" dirty="0"/>
          </a:p>
        </p:txBody>
      </p:sp>
      <p:pic>
        <p:nvPicPr>
          <p:cNvPr id="7170" name="Picture 2" descr="http://xoombi.com/wp-content/uploads/2013/04/Thank-you-post-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217068"/>
            <a:ext cx="3908424" cy="244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997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41" y="485775"/>
            <a:ext cx="5400846" cy="714375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Help!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800" y="930275"/>
            <a:ext cx="5994400" cy="4222750"/>
          </a:xfrm>
        </p:spPr>
        <p:txBody>
          <a:bodyPr/>
          <a:lstStyle/>
          <a:p>
            <a:r>
              <a:rPr lang="en-US" sz="4800" dirty="0" smtClean="0"/>
              <a:t>Who will help me to plan the next meeting(s) and make our User Group a GREAT </a:t>
            </a:r>
            <a:r>
              <a:rPr lang="en-US" sz="4800" dirty="0" err="1" smtClean="0"/>
              <a:t>succes</a:t>
            </a:r>
            <a:r>
              <a:rPr lang="en-US" sz="4800" dirty="0" smtClean="0"/>
              <a:t>?</a:t>
            </a:r>
          </a:p>
          <a:p>
            <a:r>
              <a:rPr lang="en-US" sz="2000" dirty="0" smtClean="0"/>
              <a:t>Please send e-mail to maarten.lenoble@kpn.com</a:t>
            </a:r>
          </a:p>
          <a:p>
            <a:endParaRPr lang="en-US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4121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88" y="2690006"/>
            <a:ext cx="8309875" cy="2186794"/>
          </a:xfrm>
        </p:spPr>
        <p:txBody>
          <a:bodyPr/>
          <a:lstStyle/>
          <a:p>
            <a:r>
              <a:rPr lang="en-US" sz="4000" dirty="0" smtClean="0"/>
              <a:t>12.35</a:t>
            </a:r>
            <a:br>
              <a:rPr lang="en-US" sz="4000" dirty="0" smtClean="0"/>
            </a:br>
            <a:r>
              <a:rPr lang="en-US" sz="4000" dirty="0"/>
              <a:t>Lunch &amp; networking opportunity</a:t>
            </a:r>
            <a:r>
              <a:rPr lang="nl-NL" sz="4000" dirty="0"/>
              <a:t/>
            </a:r>
            <a:br>
              <a:rPr lang="nl-NL" sz="4000" dirty="0"/>
            </a:br>
            <a:r>
              <a:rPr lang="nl-NL" dirty="0" smtClean="0"/>
              <a:t>	</a:t>
            </a:r>
            <a:endParaRPr lang="nl-NL" dirty="0"/>
          </a:p>
        </p:txBody>
      </p:sp>
      <p:pic>
        <p:nvPicPr>
          <p:cNvPr id="8194" name="Picture 2" descr="http://www.lekkerensimpel.com/wp-content/uploads/2012/10/DSC_5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184" y="3965307"/>
            <a:ext cx="2991741" cy="196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42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cial Media Practices_Jan2014">
  <a:themeElements>
    <a:clrScheme name="Service Now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Social Media Practices_Jan2014.potx</Template>
  <TotalTime>5350</TotalTime>
  <Words>278</Words>
  <Application>Microsoft Office PowerPoint</Application>
  <PresentationFormat>On-screen Show (4:3)</PresentationFormat>
  <Paragraphs>67</Paragraphs>
  <Slides>18</Slides>
  <Notes>6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Social Media Practices_Jan2014</vt:lpstr>
      <vt:lpstr>4th ServiceNow Benelux Usergroup Meeting</vt:lpstr>
      <vt:lpstr>WELCOME!</vt:lpstr>
      <vt:lpstr>Agenda</vt:lpstr>
      <vt:lpstr>House Rules</vt:lpstr>
      <vt:lpstr>Community site</vt:lpstr>
      <vt:lpstr>Community: new areas &amp; expanded</vt:lpstr>
      <vt:lpstr>  Getting started</vt:lpstr>
      <vt:lpstr>Make sure to visit us today to register or see a live demo! Questions? maarten.lenoble@kpn.com (SNUG Owner) fleur.vandenhorn@servicenow.com (Community support) </vt:lpstr>
      <vt:lpstr>10.00 - 10.30  PWC’s Custom HR App by Gerrit Zevenbergen   </vt:lpstr>
      <vt:lpstr>10.30 – 11.00  Coffee Break  </vt:lpstr>
      <vt:lpstr>11.00 – 11.45  What’s new in the Dublin release? Niels ter Keurs, Service Now </vt:lpstr>
      <vt:lpstr>11.45 – 12.30  Round Table Sessions </vt:lpstr>
      <vt:lpstr>Choose a topic: - Using ServiceNow within a Shared Service Center - Jan Debipersad - Using the App-creator - Bas Klabbers </vt:lpstr>
      <vt:lpstr>12.30 – 12.35 Wrap-up </vt:lpstr>
      <vt:lpstr>  Agenda 2014 </vt:lpstr>
      <vt:lpstr>  Thanks! </vt:lpstr>
      <vt:lpstr>  Help! </vt:lpstr>
      <vt:lpstr>12.35 Lunch &amp; networking opportunity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Deleting Old Templates</dc:title>
  <dc:creator>Brent</dc:creator>
  <cp:lastModifiedBy>Noble, Maarten le</cp:lastModifiedBy>
  <cp:revision>195</cp:revision>
  <cp:lastPrinted>2013-11-27T01:42:32Z</cp:lastPrinted>
  <dcterms:created xsi:type="dcterms:W3CDTF">2013-12-14T01:15:22Z</dcterms:created>
  <dcterms:modified xsi:type="dcterms:W3CDTF">2014-02-04T20:14:00Z</dcterms:modified>
</cp:coreProperties>
</file>