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</p:sldMasterIdLst>
  <p:notesMasterIdLst>
    <p:notesMasterId r:id="rId18"/>
  </p:notesMasterIdLst>
  <p:handoutMasterIdLst>
    <p:handoutMasterId r:id="rId19"/>
  </p:handoutMasterIdLst>
  <p:sldIdLst>
    <p:sldId id="256" r:id="rId5"/>
    <p:sldId id="276" r:id="rId6"/>
    <p:sldId id="265" r:id="rId7"/>
    <p:sldId id="289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28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A902"/>
    <a:srgbClr val="DEA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37" autoAdjust="0"/>
    <p:restoredTop sz="94660"/>
  </p:normalViewPr>
  <p:slideViewPr>
    <p:cSldViewPr snapToGrid="0">
      <p:cViewPr varScale="1">
        <p:scale>
          <a:sx n="59" d="100"/>
          <a:sy n="59" d="100"/>
        </p:scale>
        <p:origin x="86" y="5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075F3C3-D039-4CB9-B28B-FA045C0C3E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FDEAAC-AEAD-4C5C-BDC5-46C04E5FC2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80EC5-209C-42BA-AD15-491DA64BF672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95103B-7ED2-4586-9BDC-A8716A9B121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F3F866-C7E3-435C-B26E-D9DB857056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E1BD4-CC62-4922-B548-B24E1FAAF9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5571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BDF10-6F88-4491-B230-FEC07650166D}" type="datetimeFigureOut">
              <a:rPr lang="en-US" smtClean="0"/>
              <a:t>12/14/2022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BBF28-0EDD-4C73-A533-C263E2D78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5862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  <a:latin typeface="Rockwell" panose="02060603020205020403" pitchFamily="18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  <a:latin typeface="Kalinga" panose="020B0502040204020203" pitchFamily="34" charset="0"/>
                <a:cs typeface="Kalinga" panose="020B0502040204020203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pic>
        <p:nvPicPr>
          <p:cNvPr id="12" name="Picture 11" descr="Screen Clipping">
            <a:extLst>
              <a:ext uri="{FF2B5EF4-FFF2-40B4-BE49-F238E27FC236}">
                <a16:creationId xmlns:a16="http://schemas.microsoft.com/office/drawing/2014/main" id="{A5C3AD58-2520-4B77-B098-F5356B2EF3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455" y="5991496"/>
            <a:ext cx="1881001" cy="853440"/>
          </a:xfrm>
          <a:prstGeom prst="rect">
            <a:avLst/>
          </a:prstGeom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Rockwell" panose="02060603020205020403" pitchFamily="18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Kalinga" panose="020B0502040204020203" pitchFamily="34" charset="0"/>
                <a:cs typeface="Kalinga" panose="020B0502040204020203" pitchFamily="34" charset="0"/>
              </a:defRPr>
            </a:lvl1pPr>
            <a:lvl2pPr>
              <a:defRPr>
                <a:latin typeface="Kalinga" panose="020B0502040204020203" pitchFamily="34" charset="0"/>
                <a:cs typeface="Kalinga" panose="020B0502040204020203" pitchFamily="34" charset="0"/>
              </a:defRPr>
            </a:lvl2pPr>
            <a:lvl3pPr>
              <a:defRPr>
                <a:latin typeface="Kalinga" panose="020B0502040204020203" pitchFamily="34" charset="0"/>
                <a:cs typeface="Kalinga" panose="020B0502040204020203" pitchFamily="34" charset="0"/>
              </a:defRPr>
            </a:lvl3pPr>
            <a:lvl4pPr>
              <a:defRPr>
                <a:latin typeface="Kalinga" panose="020B0502040204020203" pitchFamily="34" charset="0"/>
                <a:cs typeface="Kalinga" panose="020B0502040204020203" pitchFamily="34" charset="0"/>
              </a:defRPr>
            </a:lvl4pPr>
            <a:lvl5pPr>
              <a:defRPr>
                <a:latin typeface="Kalinga" panose="020B0502040204020203" pitchFamily="34" charset="0"/>
                <a:cs typeface="Kalinga" panose="020B0502040204020203" pitchFamily="34" charset="0"/>
              </a:defRPr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61FB1B-5E34-4F79-8570-8B91A48885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0" cap="none" spc="0" baseline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Rockwell" panose="02060603020205020403" pitchFamily="18" charset="0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  <a:latin typeface="Kalinga" panose="020B0502040204020203" pitchFamily="34" charset="0"/>
                <a:cs typeface="Kalinga" panose="020B0502040204020203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2F053740-0F0A-40A7-AE56-BEAEFB082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61FB1B-5E34-4F79-8570-8B91A48885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Rockwell" panose="02060603020205020403" pitchFamily="18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52600"/>
            <a:ext cx="5384800" cy="4525963"/>
          </a:xfrm>
        </p:spPr>
        <p:txBody>
          <a:bodyPr tIns="182880"/>
          <a:lstStyle>
            <a:lvl1pPr>
              <a:defRPr sz="2000">
                <a:latin typeface="Kalinga" panose="020B0502040204020203" pitchFamily="34" charset="0"/>
                <a:cs typeface="Kalinga" panose="020B0502040204020203" pitchFamily="34" charset="0"/>
              </a:defRPr>
            </a:lvl1pPr>
            <a:lvl2pPr>
              <a:defRPr sz="1900">
                <a:latin typeface="Kalinga" panose="020B0502040204020203" pitchFamily="34" charset="0"/>
                <a:cs typeface="Kalinga" panose="020B0502040204020203" pitchFamily="34" charset="0"/>
              </a:defRPr>
            </a:lvl2pPr>
            <a:lvl3pPr>
              <a:defRPr sz="1800">
                <a:latin typeface="Kalinga" panose="020B0502040204020203" pitchFamily="34" charset="0"/>
                <a:cs typeface="Kalinga" panose="020B0502040204020203" pitchFamily="34" charset="0"/>
              </a:defRPr>
            </a:lvl3pPr>
            <a:lvl4pPr>
              <a:defRPr sz="1800">
                <a:latin typeface="Kalinga" panose="020B0502040204020203" pitchFamily="34" charset="0"/>
                <a:cs typeface="Kalinga" panose="020B0502040204020203" pitchFamily="34" charset="0"/>
              </a:defRPr>
            </a:lvl4pPr>
            <a:lvl5pPr>
              <a:defRPr sz="1800">
                <a:latin typeface="Kalinga" panose="020B0502040204020203" pitchFamily="34" charset="0"/>
                <a:cs typeface="Kalinga" panose="020B0502040204020203" pitchFamily="34" charset="0"/>
              </a:defRPr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1752600"/>
            <a:ext cx="5384800" cy="4525963"/>
          </a:xfrm>
        </p:spPr>
        <p:txBody>
          <a:bodyPr tIns="182880"/>
          <a:lstStyle>
            <a:lvl1pPr>
              <a:defRPr sz="2000">
                <a:latin typeface="Kalinga" panose="020B0502040204020203" pitchFamily="34" charset="0"/>
                <a:cs typeface="Kalinga" panose="020B0502040204020203" pitchFamily="34" charset="0"/>
              </a:defRPr>
            </a:lvl1pPr>
            <a:lvl2pPr>
              <a:defRPr sz="1900">
                <a:latin typeface="Kalinga" panose="020B0502040204020203" pitchFamily="34" charset="0"/>
                <a:cs typeface="Kalinga" panose="020B0502040204020203" pitchFamily="34" charset="0"/>
              </a:defRPr>
            </a:lvl2pPr>
            <a:lvl3pPr>
              <a:defRPr sz="1800">
                <a:latin typeface="Kalinga" panose="020B0502040204020203" pitchFamily="34" charset="0"/>
                <a:cs typeface="Kalinga" panose="020B0502040204020203" pitchFamily="34" charset="0"/>
              </a:defRPr>
            </a:lvl3pPr>
            <a:lvl4pPr>
              <a:defRPr sz="1800">
                <a:latin typeface="Kalinga" panose="020B0502040204020203" pitchFamily="34" charset="0"/>
                <a:cs typeface="Kalinga" panose="020B0502040204020203" pitchFamily="34" charset="0"/>
              </a:defRPr>
            </a:lvl4pPr>
            <a:lvl5pPr>
              <a:defRPr sz="1800">
                <a:latin typeface="Kalinga" panose="020B0502040204020203" pitchFamily="34" charset="0"/>
                <a:cs typeface="Kalinga" panose="020B0502040204020203" pitchFamily="34" charset="0"/>
              </a:defRPr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251AE-BAF6-4747-914D-8AACA3346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61FB1B-5E34-4F79-8570-8B91A48885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533400"/>
            <a:ext cx="11176000" cy="1069848"/>
          </a:xfrm>
        </p:spPr>
        <p:txBody>
          <a:bodyPr anchor="ctr"/>
          <a:lstStyle>
            <a:lvl1pPr>
              <a:defRPr sz="4000" b="0" i="0" cap="none" baseline="0">
                <a:latin typeface="Rockwell" panose="02060603020205020403" pitchFamily="18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635370"/>
            <a:ext cx="5388864" cy="457200"/>
          </a:xfrm>
          <a:solidFill>
            <a:schemeClr val="accent2"/>
          </a:solidFill>
          <a:ln w="12700">
            <a:solidFill>
              <a:schemeClr val="accent2"/>
            </a:solidFill>
          </a:ln>
        </p:spPr>
        <p:txBody>
          <a:bodyPr anchor="ctr" anchorCtr="1">
            <a:noAutofit/>
          </a:bodyPr>
          <a:lstStyle>
            <a:lvl1pPr marL="45720" indent="0">
              <a:buNone/>
              <a:defRPr sz="1900" b="1">
                <a:solidFill>
                  <a:schemeClr val="bg1"/>
                </a:solidFill>
                <a:latin typeface="Kalinga" panose="020B0502040204020203" pitchFamily="34" charset="0"/>
                <a:cs typeface="Kalinga" panose="020B0502040204020203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294968" y="1635370"/>
            <a:ext cx="5389033" cy="457200"/>
          </a:xfrm>
          <a:solidFill>
            <a:schemeClr val="accent2"/>
          </a:solidFill>
          <a:ln w="12700">
            <a:solidFill>
              <a:schemeClr val="accent2"/>
            </a:solidFill>
          </a:ln>
        </p:spPr>
        <p:txBody>
          <a:bodyPr lIns="91440" tIns="0" rIns="91440" bIns="0" anchor="ctr" anchorCtr="1">
            <a:noAutofit/>
          </a:bodyPr>
          <a:lstStyle>
            <a:lvl1pPr marL="45720" indent="0">
              <a:buNone/>
              <a:defRPr sz="1900" b="1">
                <a:solidFill>
                  <a:schemeClr val="bg1"/>
                </a:solidFill>
                <a:latin typeface="Kalinga" panose="020B0502040204020203" pitchFamily="34" charset="0"/>
                <a:cs typeface="Kalinga" panose="020B0502040204020203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8000" y="2098919"/>
            <a:ext cx="5388864" cy="4378081"/>
          </a:xfrm>
        </p:spPr>
        <p:txBody>
          <a:bodyPr tIns="182880"/>
          <a:lstStyle>
            <a:lvl1pPr>
              <a:defRPr sz="2000">
                <a:latin typeface="Kalinga" panose="020B0502040204020203" pitchFamily="34" charset="0"/>
                <a:cs typeface="Kalinga" panose="020B0502040204020203" pitchFamily="34" charset="0"/>
              </a:defRPr>
            </a:lvl1pPr>
            <a:lvl2pPr>
              <a:defRPr sz="2000">
                <a:latin typeface="Kalinga" panose="020B0502040204020203" pitchFamily="34" charset="0"/>
                <a:cs typeface="Kalinga" panose="020B0502040204020203" pitchFamily="34" charset="0"/>
              </a:defRPr>
            </a:lvl2pPr>
            <a:lvl3pPr>
              <a:defRPr sz="1800">
                <a:latin typeface="Kalinga" panose="020B0502040204020203" pitchFamily="34" charset="0"/>
                <a:cs typeface="Kalinga" panose="020B0502040204020203" pitchFamily="34" charset="0"/>
              </a:defRPr>
            </a:lvl3pPr>
            <a:lvl4pPr>
              <a:defRPr sz="1600">
                <a:latin typeface="Kalinga" panose="020B0502040204020203" pitchFamily="34" charset="0"/>
                <a:cs typeface="Kalinga" panose="020B0502040204020203" pitchFamily="34" charset="0"/>
              </a:defRPr>
            </a:lvl4pPr>
            <a:lvl5pPr>
              <a:defRPr sz="1600">
                <a:latin typeface="Kalinga" panose="020B0502040204020203" pitchFamily="34" charset="0"/>
                <a:cs typeface="Kalinga" panose="020B0502040204020203" pitchFamily="34" charset="0"/>
              </a:defRPr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1073" y="2098919"/>
            <a:ext cx="5389033" cy="4378081"/>
          </a:xfrm>
        </p:spPr>
        <p:txBody>
          <a:bodyPr tIns="182880"/>
          <a:lstStyle>
            <a:lvl1pPr>
              <a:defRPr sz="2000">
                <a:latin typeface="Kalinga" panose="020B0502040204020203" pitchFamily="34" charset="0"/>
                <a:cs typeface="Kalinga" panose="020B0502040204020203" pitchFamily="34" charset="0"/>
              </a:defRPr>
            </a:lvl1pPr>
            <a:lvl2pPr>
              <a:defRPr sz="2000">
                <a:latin typeface="Kalinga" panose="020B0502040204020203" pitchFamily="34" charset="0"/>
                <a:cs typeface="Kalinga" panose="020B0502040204020203" pitchFamily="34" charset="0"/>
              </a:defRPr>
            </a:lvl2pPr>
            <a:lvl3pPr>
              <a:defRPr sz="1800">
                <a:latin typeface="Kalinga" panose="020B0502040204020203" pitchFamily="34" charset="0"/>
                <a:cs typeface="Kalinga" panose="020B0502040204020203" pitchFamily="34" charset="0"/>
              </a:defRPr>
            </a:lvl3pPr>
            <a:lvl4pPr>
              <a:defRPr sz="1600">
                <a:latin typeface="Kalinga" panose="020B0502040204020203" pitchFamily="34" charset="0"/>
                <a:cs typeface="Kalinga" panose="020B0502040204020203" pitchFamily="34" charset="0"/>
              </a:defRPr>
            </a:lvl4pPr>
            <a:lvl5pPr>
              <a:defRPr sz="1600">
                <a:latin typeface="Kalinga" panose="020B0502040204020203" pitchFamily="34" charset="0"/>
                <a:cs typeface="Kalinga" panose="020B0502040204020203" pitchFamily="34" charset="0"/>
              </a:defRPr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DD4614E-6492-4F8F-83B8-350E10685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61FB1B-5E34-4F79-8570-8B91A48885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  <a:latin typeface="Rockwell" panose="02060603020205020403" pitchFamily="18" charset="0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F43EA88-4ADB-4ED3-91B6-29DCC732D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61FB1B-5E34-4F79-8570-8B91A48885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B774EA65-1B46-420C-8655-184F6A289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61FB1B-5E34-4F79-8570-8B91A48885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0" y="609600"/>
            <a:ext cx="4511040" cy="877824"/>
          </a:xfrm>
        </p:spPr>
        <p:txBody>
          <a:bodyPr anchor="b">
            <a:normAutofit/>
          </a:bodyPr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112000" y="1600200"/>
            <a:ext cx="4511040" cy="4876800"/>
          </a:xfrm>
        </p:spPr>
        <p:txBody>
          <a:bodyPr/>
          <a:lstStyle>
            <a:lvl1pPr marL="9144" indent="0" eaLnBrk="1" latinLnBrk="0" hangingPunct="1">
              <a:buNone/>
              <a:defRPr sz="2000"/>
            </a:lvl1pPr>
            <a:lvl2pPr eaLnBrk="1" latinLnBrk="0" hangingPunct="1">
              <a:buFont typeface="Arial" panose="020B0604020202020204" pitchFamily="34" charset="0"/>
              <a:buChar char="•"/>
              <a:defRPr sz="1800"/>
            </a:lvl2pPr>
            <a:lvl3pPr eaLnBrk="1" latinLnBrk="0" hangingPunct="1">
              <a:buFont typeface="Arial" panose="020B0604020202020204" pitchFamily="34" charset="0"/>
              <a:buChar char="•"/>
              <a:defRPr sz="1200"/>
            </a:lvl3pPr>
            <a:lvl4pPr eaLnBrk="1" latinLnBrk="0" hangingPunct="1">
              <a:buNone/>
              <a:defRPr sz="900"/>
            </a:lvl4pPr>
            <a:lvl5pPr eaLnBrk="1" latinLnBrk="0" hangingPunct="1">
              <a:buNone/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3200" y="6238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2B75D52-E4ED-48FD-8531-F6118AFF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61FB1B-5E34-4F79-8570-8B91A48885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4511040" cy="877824"/>
          </a:xfrm>
        </p:spPr>
        <p:txBody>
          <a:bodyPr anchor="b">
            <a:normAutofit/>
          </a:bodyPr>
          <a:lstStyle>
            <a:lvl1pPr algn="l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4800" y="1600200"/>
            <a:ext cx="4511040" cy="4876800"/>
          </a:xfrm>
        </p:spPr>
        <p:txBody>
          <a:bodyPr>
            <a:normAutofit/>
          </a:bodyPr>
          <a:lstStyle>
            <a:lvl1pPr marL="9144" indent="0" eaLnBrk="1" latinLnBrk="0" hangingPunct="1">
              <a:buNone/>
              <a:defRPr sz="2000"/>
            </a:lvl1pPr>
            <a:lvl2pPr eaLnBrk="1" latinLnBrk="0" hangingPunct="1">
              <a:buFont typeface="Arial" panose="020B0604020202020204" pitchFamily="34" charset="0"/>
              <a:buChar char="•"/>
              <a:defRPr sz="1800"/>
            </a:lvl2pPr>
            <a:lvl3pPr eaLnBrk="1" latinLnBrk="0" hangingPunct="1">
              <a:buFont typeface="Arial" panose="020B0604020202020204" pitchFamily="34" charset="0"/>
              <a:buChar char="•"/>
              <a:defRPr sz="1200"/>
            </a:lvl3pPr>
            <a:lvl4pPr eaLnBrk="1" latinLnBrk="0" hangingPunct="1">
              <a:buFont typeface="Arial" panose="020B0604020202020204" pitchFamily="34" charset="0"/>
              <a:buChar char="•"/>
              <a:defRPr sz="900"/>
            </a:lvl4pPr>
            <a:lvl5pPr eaLnBrk="1" latinLnBrk="0" hangingPunct="1">
              <a:buFont typeface="Arial" panose="020B0604020202020204" pitchFamily="34" charset="0"/>
              <a:buChar char="•"/>
              <a:defRPr sz="9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978400" y="609600"/>
            <a:ext cx="6803136" cy="5852160"/>
          </a:xfrm>
        </p:spPr>
        <p:txBody>
          <a:bodyPr/>
          <a:lstStyle>
            <a:lvl1pPr marL="109728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3C4213D-8289-48C2-8F5F-037E207B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31433"/>
            <a:ext cx="639393" cy="365760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FF61FB1B-5E34-4F79-8570-8B91A488858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566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0" name="Rectangle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508000" y="5334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508000" y="1639824"/>
            <a:ext cx="10972800" cy="460857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710" y="6252754"/>
            <a:ext cx="1343572" cy="609600"/>
          </a:xfrm>
          <a:prstGeom prst="rect">
            <a:avLst/>
          </a:prstGeom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Rockwell" panose="02060603020205020403" pitchFamily="18" charset="0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2"/>
        </a:buClr>
        <a:buFont typeface="Georgia"/>
        <a:buChar char="•"/>
        <a:defRPr kumimoji="0" sz="2800" kern="1200">
          <a:solidFill>
            <a:schemeClr val="tx1"/>
          </a:solidFill>
          <a:latin typeface="Kalinga" panose="020B0502040204020203" pitchFamily="34" charset="0"/>
          <a:ea typeface="+mn-ea"/>
          <a:cs typeface="Kalinga" panose="020B0502040204020203" pitchFamily="34" charset="0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Arial" panose="020B0604020202020204" pitchFamily="34" charset="0"/>
        <a:buChar char="•"/>
        <a:defRPr kumimoji="0" sz="2600" kern="1200">
          <a:solidFill>
            <a:schemeClr val="tx1">
              <a:lumMod val="65000"/>
              <a:lumOff val="35000"/>
            </a:schemeClr>
          </a:solidFill>
          <a:latin typeface="Kalinga" panose="020B0502040204020203" pitchFamily="34" charset="0"/>
          <a:ea typeface="+mn-ea"/>
          <a:cs typeface="Kalinga" panose="020B0502040204020203" pitchFamily="34" charset="0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Arial" panose="020B0604020202020204" pitchFamily="34" charset="0"/>
        <a:buChar char="•"/>
        <a:defRPr kumimoji="0" sz="2400" kern="1200">
          <a:solidFill>
            <a:schemeClr val="tx1">
              <a:lumMod val="65000"/>
              <a:lumOff val="35000"/>
            </a:schemeClr>
          </a:solidFill>
          <a:latin typeface="Kalinga" panose="020B0502040204020203" pitchFamily="34" charset="0"/>
          <a:ea typeface="+mn-ea"/>
          <a:cs typeface="Kalinga" panose="020B0502040204020203" pitchFamily="34" charset="0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Arial" panose="020B0604020202020204" pitchFamily="34" charset="0"/>
        <a:buChar char="•"/>
        <a:defRPr kumimoji="0" sz="2200" kern="1200">
          <a:solidFill>
            <a:schemeClr val="tx1">
              <a:lumMod val="65000"/>
              <a:lumOff val="35000"/>
            </a:schemeClr>
          </a:solidFill>
          <a:latin typeface="Kalinga" panose="020B0502040204020203" pitchFamily="34" charset="0"/>
          <a:ea typeface="+mn-ea"/>
          <a:cs typeface="Kalinga" panose="020B0502040204020203" pitchFamily="34" charset="0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Arial" panose="020B0604020202020204" pitchFamily="34" charset="0"/>
        <a:buChar char="•"/>
        <a:defRPr kumimoji="0" sz="2000" kern="1200">
          <a:solidFill>
            <a:schemeClr val="tx1">
              <a:lumMod val="65000"/>
              <a:lumOff val="35000"/>
            </a:schemeClr>
          </a:solidFill>
          <a:latin typeface="Kalinga" panose="020B0502040204020203" pitchFamily="34" charset="0"/>
          <a:ea typeface="+mn-ea"/>
          <a:cs typeface="Kalinga" panose="020B0502040204020203" pitchFamily="34" charset="0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25014-87D2-49CA-8CEF-19EC27C187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Knowledge Article Architecture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D4346B-9C1B-451C-B93F-4904923297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" y="3899938"/>
            <a:ext cx="9161721" cy="1752600"/>
          </a:xfrm>
        </p:spPr>
        <p:txBody>
          <a:bodyPr/>
          <a:lstStyle/>
          <a:p>
            <a:r>
              <a:rPr lang="en-US" dirty="0"/>
              <a:t>Structuring articles to support services and UX in ServiceNow</a:t>
            </a:r>
          </a:p>
        </p:txBody>
      </p:sp>
    </p:spTree>
    <p:extLst>
      <p:ext uri="{BB962C8B-B14F-4D97-AF65-F5344CB8AC3E}">
        <p14:creationId xmlns:p14="http://schemas.microsoft.com/office/powerpoint/2010/main" val="2367285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33400"/>
            <a:ext cx="10972800" cy="1066800"/>
          </a:xfrm>
        </p:spPr>
        <p:txBody>
          <a:bodyPr anchor="ctr">
            <a:normAutofit/>
          </a:bodyPr>
          <a:lstStyle/>
          <a:p>
            <a:r>
              <a:rPr lang="en-US" dirty="0"/>
              <a:t>Adding Attachments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FC09BEB-4F25-C9A0-67D2-5950DA585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639824"/>
            <a:ext cx="10972800" cy="3330209"/>
          </a:xfrm>
        </p:spPr>
        <p:txBody>
          <a:bodyPr/>
          <a:lstStyle/>
          <a:p>
            <a:pPr marL="109728" indent="0" algn="ctr">
              <a:buNone/>
            </a:pPr>
            <a:r>
              <a:rPr lang="en-US" b="1" dirty="0"/>
              <a:t>GREAT for adding content when:</a:t>
            </a:r>
          </a:p>
          <a:p>
            <a:pPr marL="109728" indent="0" algn="ctr">
              <a:buNone/>
            </a:pPr>
            <a:endParaRPr lang="en-US" dirty="0"/>
          </a:p>
          <a:p>
            <a:pPr algn="ctr"/>
            <a:r>
              <a:rPr lang="en-US" dirty="0"/>
              <a:t>Too long</a:t>
            </a:r>
          </a:p>
          <a:p>
            <a:pPr algn="ctr"/>
            <a:r>
              <a:rPr lang="en-US" dirty="0"/>
              <a:t>Too much effort for your KMs</a:t>
            </a:r>
          </a:p>
          <a:p>
            <a:pPr algn="ctr"/>
            <a:r>
              <a:rPr lang="en-US" dirty="0"/>
              <a:t>Frequently updated</a:t>
            </a:r>
          </a:p>
          <a:p>
            <a:pPr algn="ctr"/>
            <a:r>
              <a:rPr lang="en-US" dirty="0"/>
              <a:t>Copyrighted or professionally branded</a:t>
            </a:r>
          </a:p>
          <a:p>
            <a:pPr algn="ctr"/>
            <a:r>
              <a:rPr lang="en-US" dirty="0"/>
              <a:t>Needed in context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61FB1B-5E34-4F79-8570-8B91A4888588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37ED513-2E49-4F6E-BCEF-DE6C6A0EAC1E}"/>
              </a:ext>
            </a:extLst>
          </p:cNvPr>
          <p:cNvSpPr txBox="1">
            <a:spLocks/>
          </p:cNvSpPr>
          <p:nvPr/>
        </p:nvSpPr>
        <p:spPr>
          <a:xfrm>
            <a:off x="196028" y="5302622"/>
            <a:ext cx="5602344" cy="72166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0" sz="26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Font typeface="Georgia"/>
              <a:buNone/>
            </a:pPr>
            <a:r>
              <a:rPr lang="en-US" b="1" dirty="0"/>
              <a:t>Your content is searchable.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6E35C63-2EDE-4D3C-A0F9-3784E11B9842}"/>
              </a:ext>
            </a:extLst>
          </p:cNvPr>
          <p:cNvSpPr txBox="1">
            <a:spLocks/>
          </p:cNvSpPr>
          <p:nvPr/>
        </p:nvSpPr>
        <p:spPr>
          <a:xfrm>
            <a:off x="6969119" y="5302622"/>
            <a:ext cx="4892339" cy="5387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0" sz="26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Font typeface="Georgia"/>
              <a:buNone/>
            </a:pPr>
            <a:r>
              <a:rPr lang="en-US" b="1" dirty="0"/>
              <a:t>Little or no effect on UX.</a:t>
            </a:r>
          </a:p>
        </p:txBody>
      </p:sp>
    </p:spTree>
    <p:extLst>
      <p:ext uri="{BB962C8B-B14F-4D97-AF65-F5344CB8AC3E}">
        <p14:creationId xmlns:p14="http://schemas.microsoft.com/office/powerpoint/2010/main" val="27405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0" y="609600"/>
            <a:ext cx="4511040" cy="877824"/>
          </a:xfrm>
        </p:spPr>
        <p:txBody>
          <a:bodyPr anchor="b">
            <a:normAutofit/>
          </a:bodyPr>
          <a:lstStyle/>
          <a:p>
            <a:r>
              <a:rPr lang="en-US" dirty="0"/>
              <a:t>Adding Attachments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F2BBFF-9CFF-494E-8E66-8570DFFF2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80" y="623887"/>
            <a:ext cx="6378376" cy="5852160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61FB1B-5E34-4F79-8570-8B91A4888588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22240D-F83D-456B-A1CC-A8ADFF44B4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7760" y="2722662"/>
            <a:ext cx="6248942" cy="328450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60DB0BA-D661-4ECF-A689-245F205F4D3A}"/>
              </a:ext>
            </a:extLst>
          </p:cNvPr>
          <p:cNvSpPr/>
          <p:nvPr/>
        </p:nvSpPr>
        <p:spPr>
          <a:xfrm>
            <a:off x="415580" y="3731342"/>
            <a:ext cx="2814316" cy="545689"/>
          </a:xfrm>
          <a:prstGeom prst="rect">
            <a:avLst/>
          </a:prstGeom>
          <a:noFill/>
          <a:ln w="63500">
            <a:solidFill>
              <a:srgbClr val="FCA9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2215FDE-8162-4592-8128-698942D33D25}"/>
              </a:ext>
            </a:extLst>
          </p:cNvPr>
          <p:cNvSpPr/>
          <p:nvPr/>
        </p:nvSpPr>
        <p:spPr>
          <a:xfrm>
            <a:off x="5757760" y="4857135"/>
            <a:ext cx="2814316" cy="545689"/>
          </a:xfrm>
          <a:prstGeom prst="rect">
            <a:avLst/>
          </a:prstGeom>
          <a:noFill/>
          <a:ln w="63500">
            <a:solidFill>
              <a:srgbClr val="FCA9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78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33400"/>
            <a:ext cx="10972800" cy="1066800"/>
          </a:xfrm>
        </p:spPr>
        <p:txBody>
          <a:bodyPr anchor="ctr">
            <a:normAutofit/>
          </a:bodyPr>
          <a:lstStyle/>
          <a:p>
            <a:r>
              <a:rPr lang="en-US" dirty="0"/>
              <a:t>Adding Attachments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2915A5E-415E-596D-25FF-6964C3F95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639824"/>
            <a:ext cx="10972800" cy="1789176"/>
          </a:xfrm>
        </p:spPr>
        <p:txBody>
          <a:bodyPr/>
          <a:lstStyle/>
          <a:p>
            <a:r>
              <a:rPr lang="en-US" dirty="0"/>
              <a:t>Download file or open in browser</a:t>
            </a:r>
          </a:p>
          <a:p>
            <a:r>
              <a:rPr lang="en-US" dirty="0"/>
              <a:t>Link tool automatically creates responsive link</a:t>
            </a:r>
          </a:p>
          <a:p>
            <a:r>
              <a:rPr lang="en-US" dirty="0"/>
              <a:t>Add “&amp;view=true” to open as PDF in browser window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61FB1B-5E34-4F79-8570-8B91A4888588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8" name="Picture 7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28A0AD0E-AFBD-40CD-BCC2-93AD058930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6520" y="3244098"/>
            <a:ext cx="3678960" cy="197407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56896CA-C687-4FB5-8CD6-DE18CDE98D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59" y="5361630"/>
            <a:ext cx="12109682" cy="96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588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46B1A-7685-4CB6-9198-8D1AE0B8B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0E6FC8-A33D-4491-8EB1-52C58D166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B1B-5E34-4F79-8570-8B91A488858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51BEFB5-84B8-4806-8936-8EA46F66FC31}"/>
              </a:ext>
            </a:extLst>
          </p:cNvPr>
          <p:cNvSpPr txBox="1">
            <a:spLocks/>
          </p:cNvSpPr>
          <p:nvPr/>
        </p:nvSpPr>
        <p:spPr>
          <a:xfrm>
            <a:off x="963084" y="4093253"/>
            <a:ext cx="8024162" cy="1643870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0" sz="26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kumimoji="0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US" b="1" dirty="0">
                <a:solidFill>
                  <a:srgbClr val="002060"/>
                </a:solidFill>
              </a:rPr>
              <a:t>Lauren Methena</a:t>
            </a:r>
          </a:p>
          <a:p>
            <a:pPr marL="109728" indent="0">
              <a:buFont typeface="Georgia"/>
              <a:buNone/>
            </a:pPr>
            <a:r>
              <a:rPr lang="en-US" b="1" dirty="0">
                <a:solidFill>
                  <a:srgbClr val="002060"/>
                </a:solidFill>
              </a:rPr>
              <a:t>Find me on LinkedIn</a:t>
            </a:r>
          </a:p>
          <a:p>
            <a:pPr marL="109728" indent="0">
              <a:buFont typeface="Georgia"/>
              <a:buNone/>
            </a:pPr>
            <a:r>
              <a:rPr lang="en-US" b="1" dirty="0">
                <a:solidFill>
                  <a:srgbClr val="002060"/>
                </a:solidFill>
              </a:rPr>
              <a:t>Lauren.K.Methena@dominionenergy.com</a:t>
            </a:r>
          </a:p>
        </p:txBody>
      </p:sp>
    </p:spTree>
    <p:extLst>
      <p:ext uri="{BB962C8B-B14F-4D97-AF65-F5344CB8AC3E}">
        <p14:creationId xmlns:p14="http://schemas.microsoft.com/office/powerpoint/2010/main" val="904724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Knowledge Article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47223-A1D0-46BA-9947-29CB3A58A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 algn="ctr">
              <a:buNone/>
            </a:pPr>
            <a:endParaRPr lang="en-US" b="1" dirty="0"/>
          </a:p>
          <a:p>
            <a:pPr marL="109728" indent="0" algn="ctr">
              <a:buNone/>
            </a:pPr>
            <a:r>
              <a:rPr lang="en-US" sz="3600" b="1" dirty="0"/>
              <a:t>Judgment call: </a:t>
            </a:r>
          </a:p>
          <a:p>
            <a:pPr marL="109728" indent="0" algn="ctr">
              <a:buNone/>
            </a:pPr>
            <a:r>
              <a:rPr lang="en-US" sz="3600" b="1" dirty="0"/>
              <a:t>Attachments vs. new articles</a:t>
            </a:r>
          </a:p>
          <a:p>
            <a:pPr marL="109728" indent="0" algn="ctr">
              <a:buNone/>
            </a:pPr>
            <a:endParaRPr lang="en-US" b="1" dirty="0"/>
          </a:p>
          <a:p>
            <a:pPr algn="ctr"/>
            <a:r>
              <a:rPr lang="en-US" b="1" dirty="0"/>
              <a:t>Knowledge blocks</a:t>
            </a:r>
          </a:p>
          <a:p>
            <a:pPr algn="ctr"/>
            <a:r>
              <a:rPr lang="en-US" b="1" dirty="0"/>
              <a:t>Search</a:t>
            </a:r>
          </a:p>
          <a:p>
            <a:pPr algn="ctr"/>
            <a:r>
              <a:rPr lang="en-US" b="1" dirty="0"/>
              <a:t>Responsive links</a:t>
            </a:r>
          </a:p>
          <a:p>
            <a:pPr algn="ctr"/>
            <a:endParaRPr lang="en-US" b="1" dirty="0"/>
          </a:p>
          <a:p>
            <a:pPr marL="109728" indent="0"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B1B-5E34-4F79-8570-8B91A4888588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33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33400"/>
            <a:ext cx="10972800" cy="1066800"/>
          </a:xfrm>
        </p:spPr>
        <p:txBody>
          <a:bodyPr anchor="ctr">
            <a:normAutofit/>
          </a:bodyPr>
          <a:lstStyle/>
          <a:p>
            <a:r>
              <a:rPr lang="en-US" dirty="0"/>
              <a:t>HR Home: Supporting HR Ops &amp; Delivery</a:t>
            </a:r>
          </a:p>
        </p:txBody>
      </p:sp>
      <p:pic>
        <p:nvPicPr>
          <p:cNvPr id="3074" name="Picture 2" descr="3 pillars of employee engagement for HR: News, Knowledge, Service.">
            <a:extLst>
              <a:ext uri="{FF2B5EF4-FFF2-40B4-BE49-F238E27FC236}">
                <a16:creationId xmlns:a16="http://schemas.microsoft.com/office/drawing/2014/main" id="{C7CD4D42-1541-4844-8EB2-56D4AA44A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8000" y="2582484"/>
            <a:ext cx="5384800" cy="2358049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47223-A1D0-46BA-9947-29CB3A58A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04605" y="1732829"/>
            <a:ext cx="4191591" cy="646689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US" sz="2400" b="1" dirty="0"/>
              <a:t>HR Home Support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61FB1B-5E34-4F79-8570-8B91A4888588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383ADE3-0467-4919-9425-3E8E4F406901}"/>
              </a:ext>
            </a:extLst>
          </p:cNvPr>
          <p:cNvSpPr txBox="1">
            <a:spLocks/>
          </p:cNvSpPr>
          <p:nvPr/>
        </p:nvSpPr>
        <p:spPr>
          <a:xfrm>
            <a:off x="6299202" y="2810020"/>
            <a:ext cx="5384800" cy="2901516"/>
          </a:xfrm>
          <a:prstGeom prst="rect">
            <a:avLst/>
          </a:prstGeom>
        </p:spPr>
        <p:txBody>
          <a:bodyPr vert="horz" tIns="182880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000" kern="1200">
                <a:solidFill>
                  <a:schemeClr val="tx1"/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0" sz="19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Font typeface="Georgia"/>
              <a:buNone/>
            </a:pPr>
            <a:r>
              <a:rPr lang="en-US" dirty="0"/>
              <a:t>Having </a:t>
            </a:r>
            <a:r>
              <a:rPr lang="en-US" b="1" dirty="0"/>
              <a:t>accurate, current knowledge on HR Home</a:t>
            </a:r>
            <a:r>
              <a:rPr lang="en-US" dirty="0"/>
              <a:t> gives us the opportunity to </a:t>
            </a:r>
            <a:r>
              <a:rPr lang="en-US" b="1" dirty="0"/>
              <a:t>provide a positive customer engagement </a:t>
            </a:r>
            <a:r>
              <a:rPr lang="en-US" dirty="0"/>
              <a:t>experience for users.</a:t>
            </a:r>
          </a:p>
          <a:p>
            <a:pPr marL="109728" indent="0">
              <a:buFont typeface="Georgia"/>
              <a:buNone/>
            </a:pPr>
            <a:endParaRPr lang="en-US" dirty="0"/>
          </a:p>
          <a:p>
            <a:pPr marL="109728" indent="0">
              <a:buFont typeface="Georgia"/>
              <a:buNone/>
            </a:pPr>
            <a:r>
              <a:rPr lang="en-US" dirty="0"/>
              <a:t>It also </a:t>
            </a:r>
            <a:r>
              <a:rPr lang="en-US" b="1" dirty="0"/>
              <a:t>reduces the burden on service.</a:t>
            </a:r>
          </a:p>
          <a:p>
            <a:pPr marL="109728" indent="0">
              <a:buFont typeface="Georgia"/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95549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New Content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1FB1B-5E34-4F79-8570-8B91A488858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074FED8-A4F6-4739-BFB8-4F919DAEB383}"/>
              </a:ext>
            </a:extLst>
          </p:cNvPr>
          <p:cNvSpPr txBox="1">
            <a:spLocks/>
          </p:cNvSpPr>
          <p:nvPr/>
        </p:nvSpPr>
        <p:spPr>
          <a:xfrm>
            <a:off x="544831" y="2383644"/>
            <a:ext cx="10972800" cy="627135"/>
          </a:xfrm>
          <a:prstGeom prst="rect">
            <a:avLst/>
          </a:prstGeom>
        </p:spPr>
        <p:txBody>
          <a:bodyPr vert="horz" tIns="182880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000" kern="1200">
                <a:solidFill>
                  <a:schemeClr val="tx1"/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0" sz="19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Font typeface="Georgia"/>
              <a:buNone/>
            </a:pPr>
            <a:r>
              <a:rPr lang="en-US" sz="2400" b="1" dirty="0"/>
              <a:t>How will users need to find and use your content?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11C51B5-E3B9-4866-949F-BBDBC2A7AF69}"/>
              </a:ext>
            </a:extLst>
          </p:cNvPr>
          <p:cNvSpPr txBox="1">
            <a:spLocks/>
          </p:cNvSpPr>
          <p:nvPr/>
        </p:nvSpPr>
        <p:spPr>
          <a:xfrm>
            <a:off x="544831" y="3241153"/>
            <a:ext cx="10972800" cy="627135"/>
          </a:xfrm>
          <a:prstGeom prst="rect">
            <a:avLst/>
          </a:prstGeom>
        </p:spPr>
        <p:txBody>
          <a:bodyPr vert="horz" tIns="182880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000" kern="1200">
                <a:solidFill>
                  <a:schemeClr val="tx1"/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0" sz="19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Font typeface="Georgia"/>
              <a:buNone/>
            </a:pPr>
            <a:r>
              <a:rPr lang="en-US" sz="2400" b="1" dirty="0"/>
              <a:t>What happens to the UX?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F2FFF41-23C6-4E43-A9FE-1E592C3D4A19}"/>
              </a:ext>
            </a:extLst>
          </p:cNvPr>
          <p:cNvSpPr txBox="1">
            <a:spLocks/>
          </p:cNvSpPr>
          <p:nvPr/>
        </p:nvSpPr>
        <p:spPr>
          <a:xfrm>
            <a:off x="544831" y="4098663"/>
            <a:ext cx="10972800" cy="688743"/>
          </a:xfrm>
          <a:prstGeom prst="rect">
            <a:avLst/>
          </a:prstGeom>
        </p:spPr>
        <p:txBody>
          <a:bodyPr vert="horz" tIns="182880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•"/>
              <a:defRPr kumimoji="0" sz="2000" kern="1200">
                <a:solidFill>
                  <a:schemeClr val="tx1"/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kumimoji="0" sz="19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kumimoji="0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Kalinga" panose="020B0502040204020203" pitchFamily="34" charset="0"/>
                <a:ea typeface="+mn-ea"/>
                <a:cs typeface="Kalinga" panose="020B0502040204020203" pitchFamily="34" charset="0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 algn="ctr">
              <a:buFont typeface="Georgia"/>
              <a:buNone/>
            </a:pPr>
            <a:r>
              <a:rPr lang="en-US" sz="2400" b="1" dirty="0"/>
              <a:t>What about updating the content?</a:t>
            </a:r>
          </a:p>
        </p:txBody>
      </p:sp>
    </p:spTree>
    <p:extLst>
      <p:ext uri="{BB962C8B-B14F-4D97-AF65-F5344CB8AC3E}">
        <p14:creationId xmlns:p14="http://schemas.microsoft.com/office/powerpoint/2010/main" val="358362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0" y="609600"/>
            <a:ext cx="4511040" cy="877824"/>
          </a:xfrm>
        </p:spPr>
        <p:txBody>
          <a:bodyPr anchor="b">
            <a:normAutofit/>
          </a:bodyPr>
          <a:lstStyle/>
          <a:p>
            <a:r>
              <a:rPr lang="en-US" sz="3200" dirty="0"/>
              <a:t>Adding New Content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E422B1-A03B-45B2-9A9E-D407D6781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624619"/>
            <a:ext cx="6803136" cy="5850696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61FB1B-5E34-4F79-8570-8B91A4888588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94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533400"/>
            <a:ext cx="10972800" cy="1066800"/>
          </a:xfrm>
        </p:spPr>
        <p:txBody>
          <a:bodyPr anchor="ctr">
            <a:normAutofit/>
          </a:bodyPr>
          <a:lstStyle/>
          <a:p>
            <a:r>
              <a:rPr lang="en-US" dirty="0"/>
              <a:t>Adding New Content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3C72B9-013F-453C-9C61-57F3B6752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308" y="1639824"/>
            <a:ext cx="7778184" cy="4608576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61FB1B-5E34-4F79-8570-8B91A4888588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64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609600"/>
            <a:ext cx="4511040" cy="877824"/>
          </a:xfrm>
        </p:spPr>
        <p:txBody>
          <a:bodyPr anchor="b">
            <a:normAutofit/>
          </a:bodyPr>
          <a:lstStyle/>
          <a:p>
            <a:r>
              <a:rPr lang="en-US" dirty="0"/>
              <a:t>Adding New Content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3686B85-9CD9-42DE-877F-8B0F71A9B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568" y="679273"/>
            <a:ext cx="5054138" cy="5852160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31433"/>
            <a:ext cx="639393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61FB1B-5E34-4F79-8570-8B91A4888588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935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0" y="609600"/>
            <a:ext cx="4511040" cy="877824"/>
          </a:xfrm>
        </p:spPr>
        <p:txBody>
          <a:bodyPr anchor="b">
            <a:normAutofit/>
          </a:bodyPr>
          <a:lstStyle/>
          <a:p>
            <a:r>
              <a:rPr lang="en-US" dirty="0"/>
              <a:t>Adding New Content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4BB797-0E85-4E3D-92A9-0BFA25A9D3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937" y="623887"/>
            <a:ext cx="5515661" cy="5852160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61FB1B-5E34-4F79-8570-8B91A4888588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5979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CCB2C5AB-E492-40E0-9BFD-56AF543C3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10" y="605545"/>
            <a:ext cx="6264183" cy="564690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80CFF60-16C4-409A-9746-99763426F3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1110" y="4244113"/>
            <a:ext cx="6294665" cy="26138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0F8D65-ED76-4E94-8E0D-61E0FD83E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0" y="609600"/>
            <a:ext cx="4511040" cy="877824"/>
          </a:xfrm>
        </p:spPr>
        <p:txBody>
          <a:bodyPr anchor="b">
            <a:normAutofit/>
          </a:bodyPr>
          <a:lstStyle/>
          <a:p>
            <a:r>
              <a:rPr lang="en-US" dirty="0"/>
              <a:t>Adding New Content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8379A-0AE7-42A1-BE30-F6C343AAE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2" y="6522724"/>
            <a:ext cx="639393" cy="36576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FF61FB1B-5E34-4F79-8570-8B91A4888588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AC4FABA-E99E-4E20-BEED-5434BE5C4319}"/>
              </a:ext>
            </a:extLst>
          </p:cNvPr>
          <p:cNvSpPr/>
          <p:nvPr/>
        </p:nvSpPr>
        <p:spPr>
          <a:xfrm>
            <a:off x="5681110" y="5798372"/>
            <a:ext cx="4603201" cy="1059628"/>
          </a:xfrm>
          <a:prstGeom prst="rect">
            <a:avLst/>
          </a:prstGeom>
          <a:noFill/>
          <a:ln w="69850">
            <a:solidFill>
              <a:srgbClr val="FCA9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365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R Home - HR Intern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R Home - HR Internal" id="{B948C621-56B0-4A68-B34E-EAB0547152C9}" vid="{F7CCE053-7337-4DA0-AB93-A77F2E2F5F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A61590A2C6E6478E2A81A4A4309AAA" ma:contentTypeVersion="13" ma:contentTypeDescription="Create a new document." ma:contentTypeScope="" ma:versionID="2c8a00ced25e39edc5603fc6956736e0">
  <xsd:schema xmlns:xsd="http://www.w3.org/2001/XMLSchema" xmlns:xs="http://www.w3.org/2001/XMLSchema" xmlns:p="http://schemas.microsoft.com/office/2006/metadata/properties" xmlns:ns3="77f9fb74-5145-4a7f-8fa9-d01a1b3e4f63" xmlns:ns4="74da92e3-88bd-4826-8762-b1d3a5aa0686" targetNamespace="http://schemas.microsoft.com/office/2006/metadata/properties" ma:root="true" ma:fieldsID="97872ff9bc39f9001d66eaa04e8ac1f4" ns3:_="" ns4:_="">
    <xsd:import namespace="77f9fb74-5145-4a7f-8fa9-d01a1b3e4f63"/>
    <xsd:import namespace="74da92e3-88bd-4826-8762-b1d3a5aa06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f9fb74-5145-4a7f-8fa9-d01a1b3e4f6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da92e3-88bd-4826-8762-b1d3a5aa068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4132A6-CD1B-46E8-9503-0AE30BFBDCD6}">
  <ds:schemaRefs>
    <ds:schemaRef ds:uri="74da92e3-88bd-4826-8762-b1d3a5aa0686"/>
    <ds:schemaRef ds:uri="77f9fb74-5145-4a7f-8fa9-d01a1b3e4f6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19F77FF-E8F2-45A0-9BEB-FA559729A3E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f9fb74-5145-4a7f-8fa9-d01a1b3e4f63"/>
    <ds:schemaRef ds:uri="74da92e3-88bd-4826-8762-b1d3a5aa06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2266E6F-6EF3-4BE6-A51B-ED8119A6BE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3080</TotalTime>
  <Words>207</Words>
  <Application>Microsoft Office PowerPoint</Application>
  <PresentationFormat>Widescreen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Georgia</vt:lpstr>
      <vt:lpstr>Kalinga</vt:lpstr>
      <vt:lpstr>Rockwell</vt:lpstr>
      <vt:lpstr>HR Home - HR Internal</vt:lpstr>
      <vt:lpstr>Knowledge Article Architecture</vt:lpstr>
      <vt:lpstr>Knowledge Article Architecture</vt:lpstr>
      <vt:lpstr>HR Home: Supporting HR Ops &amp; Delivery</vt:lpstr>
      <vt:lpstr>Adding New Content</vt:lpstr>
      <vt:lpstr>Adding New Content</vt:lpstr>
      <vt:lpstr>Adding New Content</vt:lpstr>
      <vt:lpstr>Adding New Content</vt:lpstr>
      <vt:lpstr>Adding New Content</vt:lpstr>
      <vt:lpstr>Adding New Content</vt:lpstr>
      <vt:lpstr>Adding Attachments</vt:lpstr>
      <vt:lpstr>Adding Attachments</vt:lpstr>
      <vt:lpstr>Adding Attachments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 Home: Knowledge Article Coordinators</dc:title>
  <dc:creator>Lauren K Methena (Services - 6)</dc:creator>
  <cp:lastModifiedBy>Lauren K Methena (Services - 6)</cp:lastModifiedBy>
  <cp:revision>41</cp:revision>
  <dcterms:created xsi:type="dcterms:W3CDTF">2021-03-11T22:16:27Z</dcterms:created>
  <dcterms:modified xsi:type="dcterms:W3CDTF">2022-12-15T16:50:38Z</dcterms:modified>
</cp:coreProperties>
</file>