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54" r:id="rId2"/>
    <p:sldMasterId id="2147483766" r:id="rId3"/>
    <p:sldMasterId id="2147483768" r:id="rId4"/>
  </p:sldMasterIdLst>
  <p:notesMasterIdLst>
    <p:notesMasterId r:id="rId32"/>
  </p:notesMasterIdLst>
  <p:handoutMasterIdLst>
    <p:handoutMasterId r:id="rId33"/>
  </p:handoutMasterIdLst>
  <p:sldIdLst>
    <p:sldId id="573" r:id="rId5"/>
    <p:sldId id="579" r:id="rId6"/>
    <p:sldId id="692" r:id="rId7"/>
    <p:sldId id="693" r:id="rId8"/>
    <p:sldId id="694" r:id="rId9"/>
    <p:sldId id="695" r:id="rId10"/>
    <p:sldId id="696" r:id="rId11"/>
    <p:sldId id="697" r:id="rId12"/>
    <p:sldId id="698" r:id="rId13"/>
    <p:sldId id="713" r:id="rId14"/>
    <p:sldId id="700" r:id="rId15"/>
    <p:sldId id="701" r:id="rId16"/>
    <p:sldId id="702" r:id="rId17"/>
    <p:sldId id="704" r:id="rId18"/>
    <p:sldId id="705" r:id="rId19"/>
    <p:sldId id="706" r:id="rId20"/>
    <p:sldId id="707" r:id="rId21"/>
    <p:sldId id="708" r:id="rId22"/>
    <p:sldId id="709" r:id="rId23"/>
    <p:sldId id="710" r:id="rId24"/>
    <p:sldId id="730" r:id="rId25"/>
    <p:sldId id="731" r:id="rId26"/>
    <p:sldId id="733" r:id="rId27"/>
    <p:sldId id="736" r:id="rId28"/>
    <p:sldId id="670" r:id="rId29"/>
    <p:sldId id="603" r:id="rId30"/>
    <p:sldId id="687" r:id="rId31"/>
  </p:sldIdLst>
  <p:sldSz cx="12192000" cy="6858000"/>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090">
          <p15:clr>
            <a:srgbClr val="A4A3A4"/>
          </p15:clr>
        </p15:guide>
        <p15:guide id="2" orient="horz" pos="824">
          <p15:clr>
            <a:srgbClr val="A4A3A4"/>
          </p15:clr>
        </p15:guide>
        <p15:guide id="3" pos="6604">
          <p15:clr>
            <a:srgbClr val="A4A3A4"/>
          </p15:clr>
        </p15:guide>
        <p15:guide id="4" pos="359">
          <p15:clr>
            <a:srgbClr val="A4A3A4"/>
          </p15:clr>
        </p15:guide>
      </p15:sldGuideLst>
    </p:ext>
    <p:ext uri="{2D200454-40CA-4A62-9FC3-DE9A4176ACB9}">
      <p15:notesGuideLst xmlns="" xmlns:p15="http://schemas.microsoft.com/office/powerpoint/2012/main">
        <p15:guide id="1" orient="horz" pos="2931">
          <p15:clr>
            <a:srgbClr val="A4A3A4"/>
          </p15:clr>
        </p15:guide>
        <p15:guide id="2" pos="22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464"/>
    <a:srgbClr val="D1232B"/>
    <a:srgbClr val="515151"/>
    <a:srgbClr val="C50C21"/>
    <a:srgbClr val="FFFFFF"/>
    <a:srgbClr val="A5A5A5"/>
    <a:srgbClr val="006DDA"/>
    <a:srgbClr val="F8F8F8"/>
    <a:srgbClr val="EDEDED"/>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45" autoAdjust="0"/>
    <p:restoredTop sz="88054" autoAdjust="0"/>
  </p:normalViewPr>
  <p:slideViewPr>
    <p:cSldViewPr snapToGrid="0">
      <p:cViewPr varScale="1">
        <p:scale>
          <a:sx n="127" d="100"/>
          <a:sy n="127" d="100"/>
        </p:scale>
        <p:origin x="-2016" y="-112"/>
      </p:cViewPr>
      <p:guideLst>
        <p:guide orient="horz" pos="4090"/>
        <p:guide orient="horz" pos="824"/>
        <p:guide pos="6604"/>
        <p:guide pos="359"/>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112" d="100"/>
          <a:sy n="112" d="100"/>
        </p:scale>
        <p:origin x="-4956" y="-90"/>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notesMaster" Target="notesMasters/notesMaster1.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41968" cy="465296"/>
          </a:xfrm>
          <a:prstGeom prst="rect">
            <a:avLst/>
          </a:prstGeom>
        </p:spPr>
        <p:txBody>
          <a:bodyPr vert="horz" lIns="93846" tIns="46924" rIns="93846" bIns="46924" rtlCol="0"/>
          <a:lstStyle>
            <a:lvl1pPr algn="l">
              <a:defRPr sz="1200"/>
            </a:lvl1pPr>
          </a:lstStyle>
          <a:p>
            <a:endParaRPr lang="en-US" dirty="0"/>
          </a:p>
        </p:txBody>
      </p:sp>
      <p:sp>
        <p:nvSpPr>
          <p:cNvPr id="3" name="Date Placeholder 2"/>
          <p:cNvSpPr>
            <a:spLocks noGrp="1"/>
          </p:cNvSpPr>
          <p:nvPr>
            <p:ph type="dt" sz="quarter" idx="1"/>
          </p:nvPr>
        </p:nvSpPr>
        <p:spPr>
          <a:xfrm>
            <a:off x="3976336" y="0"/>
            <a:ext cx="3041968" cy="465296"/>
          </a:xfrm>
          <a:prstGeom prst="rect">
            <a:avLst/>
          </a:prstGeom>
        </p:spPr>
        <p:txBody>
          <a:bodyPr vert="horz" lIns="93846" tIns="46924" rIns="93846" bIns="46924" rtlCol="0"/>
          <a:lstStyle>
            <a:lvl1pPr algn="r">
              <a:defRPr sz="1200"/>
            </a:lvl1pPr>
          </a:lstStyle>
          <a:p>
            <a:fld id="{E17B2DBE-960A-614B-B965-BE0EA04CC77A}" type="datetimeFigureOut">
              <a:rPr lang="en-US" smtClean="0"/>
              <a:pPr/>
              <a:t>10/27/14</a:t>
            </a:fld>
            <a:endParaRPr lang="en-US" dirty="0"/>
          </a:p>
        </p:txBody>
      </p:sp>
      <p:sp>
        <p:nvSpPr>
          <p:cNvPr id="4" name="Footer Placeholder 3"/>
          <p:cNvSpPr>
            <a:spLocks noGrp="1"/>
          </p:cNvSpPr>
          <p:nvPr>
            <p:ph type="ftr" sz="quarter" idx="2"/>
          </p:nvPr>
        </p:nvSpPr>
        <p:spPr>
          <a:xfrm>
            <a:off x="3" y="8839014"/>
            <a:ext cx="3041968" cy="465296"/>
          </a:xfrm>
          <a:prstGeom prst="rect">
            <a:avLst/>
          </a:prstGeom>
        </p:spPr>
        <p:txBody>
          <a:bodyPr vert="horz" lIns="93846" tIns="46924" rIns="93846" bIns="4692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6" y="8839014"/>
            <a:ext cx="3041968" cy="465296"/>
          </a:xfrm>
          <a:prstGeom prst="rect">
            <a:avLst/>
          </a:prstGeom>
        </p:spPr>
        <p:txBody>
          <a:bodyPr vert="horz" lIns="93846" tIns="46924" rIns="93846" bIns="46924" rtlCol="0" anchor="b"/>
          <a:lstStyle>
            <a:lvl1pPr algn="r">
              <a:defRPr sz="1200"/>
            </a:lvl1pPr>
          </a:lstStyle>
          <a:p>
            <a:fld id="{1339C423-F22A-3B4E-A9CE-1A814546B4AA}" type="slidenum">
              <a:rPr lang="en-US" smtClean="0"/>
              <a:pPr/>
              <a:t>‹#›</a:t>
            </a:fld>
            <a:endParaRPr lang="en-US" dirty="0"/>
          </a:p>
        </p:txBody>
      </p:sp>
    </p:spTree>
    <p:extLst>
      <p:ext uri="{BB962C8B-B14F-4D97-AF65-F5344CB8AC3E}">
        <p14:creationId xmlns:p14="http://schemas.microsoft.com/office/powerpoint/2010/main" val="2018496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41968" cy="465296"/>
          </a:xfrm>
          <a:prstGeom prst="rect">
            <a:avLst/>
          </a:prstGeom>
        </p:spPr>
        <p:txBody>
          <a:bodyPr vert="horz" lIns="93846" tIns="46924" rIns="93846" bIns="46924" rtlCol="0"/>
          <a:lstStyle>
            <a:lvl1pPr algn="l">
              <a:defRPr sz="1200"/>
            </a:lvl1pPr>
          </a:lstStyle>
          <a:p>
            <a:endParaRPr lang="en-US" dirty="0"/>
          </a:p>
        </p:txBody>
      </p:sp>
      <p:sp>
        <p:nvSpPr>
          <p:cNvPr id="3" name="Date Placeholder 2"/>
          <p:cNvSpPr>
            <a:spLocks noGrp="1"/>
          </p:cNvSpPr>
          <p:nvPr>
            <p:ph type="dt" idx="1"/>
          </p:nvPr>
        </p:nvSpPr>
        <p:spPr>
          <a:xfrm>
            <a:off x="3976336" y="0"/>
            <a:ext cx="3041968" cy="465296"/>
          </a:xfrm>
          <a:prstGeom prst="rect">
            <a:avLst/>
          </a:prstGeom>
        </p:spPr>
        <p:txBody>
          <a:bodyPr vert="horz" lIns="93846" tIns="46924" rIns="93846" bIns="46924" rtlCol="0"/>
          <a:lstStyle>
            <a:lvl1pPr algn="r">
              <a:defRPr sz="1200"/>
            </a:lvl1pPr>
          </a:lstStyle>
          <a:p>
            <a:fld id="{546148A2-A49E-4B44-80FB-1D231F249F30}" type="datetimeFigureOut">
              <a:rPr lang="en-US" smtClean="0"/>
              <a:pPr/>
              <a:t>10/27/14</a:t>
            </a:fld>
            <a:endParaRPr lang="en-US" dirty="0"/>
          </a:p>
        </p:txBody>
      </p:sp>
      <p:sp>
        <p:nvSpPr>
          <p:cNvPr id="4" name="Slide Image Placeholder 3"/>
          <p:cNvSpPr>
            <a:spLocks noGrp="1" noRot="1" noChangeAspect="1"/>
          </p:cNvSpPr>
          <p:nvPr>
            <p:ph type="sldImg" idx="2"/>
          </p:nvPr>
        </p:nvSpPr>
        <p:spPr>
          <a:xfrm>
            <a:off x="409575" y="696913"/>
            <a:ext cx="6200775" cy="3489325"/>
          </a:xfrm>
          <a:prstGeom prst="rect">
            <a:avLst/>
          </a:prstGeom>
          <a:noFill/>
          <a:ln w="12700">
            <a:solidFill>
              <a:prstClr val="black"/>
            </a:solidFill>
          </a:ln>
        </p:spPr>
        <p:txBody>
          <a:bodyPr vert="horz" lIns="93846" tIns="46924" rIns="93846" bIns="4692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846" tIns="46924" rIns="93846" bIns="46924" rtlCol="0"/>
          <a:lstStyle/>
          <a:p>
            <a:pPr lvl="0"/>
            <a:r>
              <a:rPr lang="en-US" dirty="0" smtClean="0"/>
              <a:t>Click to edit Master text styles</a:t>
            </a:r>
          </a:p>
          <a:p>
            <a:pPr lvl="1"/>
            <a:r>
              <a:rPr lang="en-US" dirty="0" smtClean="0"/>
              <a:t>Second level</a:t>
            </a:r>
          </a:p>
        </p:txBody>
      </p:sp>
      <p:sp>
        <p:nvSpPr>
          <p:cNvPr id="6" name="Footer Placeholder 5"/>
          <p:cNvSpPr>
            <a:spLocks noGrp="1"/>
          </p:cNvSpPr>
          <p:nvPr>
            <p:ph type="ftr" sz="quarter" idx="4"/>
          </p:nvPr>
        </p:nvSpPr>
        <p:spPr>
          <a:xfrm>
            <a:off x="3" y="8839014"/>
            <a:ext cx="3041968" cy="465296"/>
          </a:xfrm>
          <a:prstGeom prst="rect">
            <a:avLst/>
          </a:prstGeom>
        </p:spPr>
        <p:txBody>
          <a:bodyPr vert="horz" lIns="93846" tIns="46924" rIns="93846" bIns="4692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6" y="8839014"/>
            <a:ext cx="3041968" cy="465296"/>
          </a:xfrm>
          <a:prstGeom prst="rect">
            <a:avLst/>
          </a:prstGeom>
        </p:spPr>
        <p:txBody>
          <a:bodyPr vert="horz" lIns="93846" tIns="46924" rIns="93846" bIns="46924" rtlCol="0" anchor="b"/>
          <a:lstStyle>
            <a:lvl1pPr algn="r">
              <a:defRPr sz="1200"/>
            </a:lvl1pPr>
          </a:lstStyle>
          <a:p>
            <a:fld id="{074299CD-3469-7241-AD37-C0E01E3A61D2}" type="slidenum">
              <a:rPr lang="en-US" smtClean="0"/>
              <a:pPr/>
              <a:t>‹#›</a:t>
            </a:fld>
            <a:endParaRPr lang="en-US" dirty="0"/>
          </a:p>
        </p:txBody>
      </p:sp>
    </p:spTree>
    <p:extLst>
      <p:ext uri="{BB962C8B-B14F-4D97-AF65-F5344CB8AC3E}">
        <p14:creationId xmlns:p14="http://schemas.microsoft.com/office/powerpoint/2010/main" val="2255759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lnSpc>
        <a:spcPct val="95000"/>
      </a:lnSpc>
      <a:spcAft>
        <a:spcPts val="600"/>
      </a:spcAft>
      <a:defRPr sz="1200" kern="1200">
        <a:solidFill>
          <a:schemeClr val="tx1"/>
        </a:solidFill>
        <a:latin typeface="+mn-lt"/>
        <a:ea typeface="+mn-ea"/>
        <a:cs typeface="+mn-cs"/>
      </a:defRPr>
    </a:lvl1pPr>
    <a:lvl2pPr marL="227013" indent="0" algn="l" defTabSz="457200" rtl="0" eaLnBrk="1" latinLnBrk="0" hangingPunct="1">
      <a:lnSpc>
        <a:spcPct val="95000"/>
      </a:lnSpc>
      <a:spcAft>
        <a:spcPts val="600"/>
      </a:spcAft>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a:t>
            </a:fld>
            <a:endParaRPr lang="en-US" dirty="0"/>
          </a:p>
        </p:txBody>
      </p:sp>
    </p:spTree>
    <p:extLst>
      <p:ext uri="{BB962C8B-B14F-4D97-AF65-F5344CB8AC3E}">
        <p14:creationId xmlns:p14="http://schemas.microsoft.com/office/powerpoint/2010/main" val="1390200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4299CD-3469-7241-AD37-C0E01E3A61D2}" type="slidenum">
              <a:rPr lang="en-US" smtClean="0"/>
              <a:pPr/>
              <a:t>2</a:t>
            </a:fld>
            <a:endParaRPr lang="en-US" dirty="0"/>
          </a:p>
        </p:txBody>
      </p:sp>
      <p:sp>
        <p:nvSpPr>
          <p:cNvPr id="7" name="Slide Image Placeholder 6"/>
          <p:cNvSpPr>
            <a:spLocks noGrp="1" noRot="1" noChangeAspect="1"/>
          </p:cNvSpPr>
          <p:nvPr>
            <p:ph type="sldImg"/>
          </p:nvPr>
        </p:nvSpPr>
        <p:spPr>
          <a:xfrm>
            <a:off x="409575" y="696913"/>
            <a:ext cx="6200775" cy="3489325"/>
          </a:xfrm>
        </p:spPr>
      </p:sp>
    </p:spTree>
    <p:extLst>
      <p:ext uri="{BB962C8B-B14F-4D97-AF65-F5344CB8AC3E}">
        <p14:creationId xmlns:p14="http://schemas.microsoft.com/office/powerpoint/2010/main" val="714642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bwMode="auto">
          <a:xfrm>
            <a:off x="409575" y="698500"/>
            <a:ext cx="6200775" cy="3489325"/>
          </a:xfrm>
          <a:noFill/>
          <a:ln>
            <a:solidFill>
              <a:srgbClr val="000000"/>
            </a:solidFill>
            <a:miter lim="800000"/>
            <a:headEnd/>
            <a:tailEnd/>
          </a:ln>
        </p:spPr>
      </p:sp>
      <p:sp>
        <p:nvSpPr>
          <p:cNvPr id="15362" name="Rectangle 3"/>
          <p:cNvSpPr>
            <a:spLocks noGrp="1" noChangeArrowheads="1"/>
          </p:cNvSpPr>
          <p:nvPr>
            <p:ph type="body" idx="1"/>
          </p:nvPr>
        </p:nvSpPr>
        <p:spPr bwMode="auto">
          <a:xfrm>
            <a:off x="702629" y="4420953"/>
            <a:ext cx="5614668" cy="4185760"/>
          </a:xfrm>
          <a:noFill/>
        </p:spPr>
        <p:txBody>
          <a:bodyPr wrap="square" lIns="91494" tIns="45749" rIns="91494" bIns="45749" numCol="1" anchor="t" anchorCtr="0" compatLnSpc="1">
            <a:prstTxWarp prst="textNoShape">
              <a:avLst/>
            </a:prstTxWarp>
          </a:bodyPr>
          <a:lstStyle/>
          <a:p>
            <a:pPr eaLnBrk="1" hangingPunct="1"/>
            <a:r>
              <a:rPr lang="en-US" dirty="0" smtClean="0"/>
              <a:t>The Oak Ridge area was selected as a site for the World War II Manhattan Project to develop the atomic bomb for its remoteness, the ready availability of power and water (thanks to the presence of the Tennessee Valley Authority), and the climate, which allowed construction close to year round. </a:t>
            </a:r>
          </a:p>
          <a:p>
            <a:pPr eaLnBrk="1" hangingPunct="1"/>
            <a:r>
              <a:rPr lang="en-US" dirty="0" smtClean="0"/>
              <a:t>To support the three facilities constructed as part of the “Clinton Engineer Works” (K-25: gaseous diffusion of uranium; Y-12: electromagnetic separation of uranium; X-10: production and separation of plutonium), the area went from sparsely populated farmland to a city of 70,000 in about 18 months. The Clinton Pile (later known as the Graphite Reactor) was built in about 11 months – construction started in February 1943, and the reactor went critical on November 4. It operated for 20 years and today is a National Historic Landmark. (in this photo, it is the black building just to the left of center. Several of these buildings are still standing.) </a:t>
            </a:r>
          </a:p>
          <a:p>
            <a:pPr eaLnBrk="1" hangingPunct="1"/>
            <a:r>
              <a:rPr lang="en-US" dirty="0" smtClean="0"/>
              <a:t>R&amp;D conducted in Oak Ridge was critical in the development of the first atomic weapons. The plutonium production methods used at Hanford were piloted at Clinton Laboratories (the name “ORNL” was not used until 1948). </a:t>
            </a:r>
          </a:p>
          <a:p>
            <a:pPr eaLnBrk="1" hangingPunct="1"/>
            <a:endParaRPr lang="en-US" dirty="0" smtClean="0"/>
          </a:p>
          <a:p>
            <a:pPr eaLnBrk="1" hangingPunct="1"/>
            <a:r>
              <a:rPr lang="en-US" dirty="0" smtClean="0"/>
              <a:t>Picture</a:t>
            </a:r>
            <a:r>
              <a:rPr lang="en-US" baseline="0" dirty="0" smtClean="0"/>
              <a:t> on the right: Life Magazine, January 1, 1951 (Isotope Circle)</a:t>
            </a:r>
            <a:endParaRPr lang="en-US" dirty="0" smtClean="0"/>
          </a:p>
        </p:txBody>
      </p:sp>
    </p:spTree>
    <p:extLst>
      <p:ext uri="{BB962C8B-B14F-4D97-AF65-F5344CB8AC3E}">
        <p14:creationId xmlns:p14="http://schemas.microsoft.com/office/powerpoint/2010/main" val="175482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976336" y="8837399"/>
            <a:ext cx="3041968" cy="466913"/>
          </a:xfrm>
          <a:prstGeom prst="rect">
            <a:avLst/>
          </a:prstGeom>
          <a:noFill/>
          <a:ln w="9525">
            <a:noFill/>
            <a:miter lim="800000"/>
            <a:headEnd/>
            <a:tailEnd/>
          </a:ln>
        </p:spPr>
        <p:txBody>
          <a:bodyPr lIns="93647" tIns="46824" rIns="93647" bIns="46824" anchor="b"/>
          <a:lstStyle/>
          <a:p>
            <a:pPr algn="r" defTabSz="923075"/>
            <a:fld id="{7E6E2CB5-73D7-45E8-8611-15769068E111}" type="slidenum">
              <a:rPr lang="en-US" sz="1000"/>
              <a:pPr algn="r" defTabSz="923075"/>
              <a:t>4</a:t>
            </a:fld>
            <a:endParaRPr lang="en-US" sz="1000"/>
          </a:p>
        </p:txBody>
      </p:sp>
      <p:sp>
        <p:nvSpPr>
          <p:cNvPr id="77827" name="Rectangle 13"/>
          <p:cNvSpPr>
            <a:spLocks noGrp="1" noRot="1" noChangeAspect="1" noTextEdit="1"/>
          </p:cNvSpPr>
          <p:nvPr>
            <p:ph type="sldImg"/>
          </p:nvPr>
        </p:nvSpPr>
        <p:spPr bwMode="auto">
          <a:xfrm>
            <a:off x="409575" y="696913"/>
            <a:ext cx="6200775" cy="3489325"/>
          </a:xfrm>
          <a:noFill/>
          <a:ln>
            <a:solidFill>
              <a:srgbClr val="000000"/>
            </a:solidFill>
            <a:miter lim="800000"/>
            <a:headEnd/>
            <a:tailEnd/>
          </a:ln>
        </p:spPr>
      </p:sp>
      <p:sp>
        <p:nvSpPr>
          <p:cNvPr id="77828" name="Rectangle 14"/>
          <p:cNvSpPr>
            <a:spLocks noGrp="1"/>
          </p:cNvSpPr>
          <p:nvPr>
            <p:ph type="body" idx="1"/>
          </p:nvPr>
        </p:nvSpPr>
        <p:spPr>
          <a:noFill/>
          <a:ln/>
        </p:spPr>
        <p:txBody>
          <a:bodyPr lIns="91991" tIns="45996" rIns="91991" bIns="45996"/>
          <a:lstStyle/>
          <a:p>
            <a:pPr>
              <a:spcBef>
                <a:spcPct val="0"/>
              </a:spcBef>
            </a:pPr>
            <a:r>
              <a:rPr lang="en-US" smtClean="0"/>
              <a:t>TODAY: ORNL has well-defined research capabilities (developed through its performance of mission assignments) that are applied to meet the needs of the Department of Energy and other customers, including the Department of Defense, the Department of Homeland Security, NASA, the Nuclear Regulatory Commission, and other federal agencies, as well as other public and private-sector entities. Our $1.5B budget comes to us in projects of various sizes for these customers.</a:t>
            </a:r>
          </a:p>
        </p:txBody>
      </p:sp>
      <p:sp>
        <p:nvSpPr>
          <p:cNvPr id="77829" name="Rectangle 4"/>
          <p:cNvSpPr>
            <a:spLocks noChangeArrowheads="1"/>
          </p:cNvSpPr>
          <p:nvPr/>
        </p:nvSpPr>
        <p:spPr bwMode="auto">
          <a:xfrm>
            <a:off x="935994" y="4431626"/>
            <a:ext cx="5147945" cy="4184435"/>
          </a:xfrm>
          <a:prstGeom prst="rect">
            <a:avLst/>
          </a:prstGeom>
          <a:noFill/>
          <a:ln w="9525">
            <a:noFill/>
            <a:miter lim="800000"/>
            <a:headEnd/>
            <a:tailEnd/>
          </a:ln>
        </p:spPr>
        <p:txBody>
          <a:bodyPr lIns="93172" tIns="46587" rIns="93172" bIns="46587"/>
          <a:lstStyle/>
          <a:p>
            <a:pPr defTabSz="885630">
              <a:spcBef>
                <a:spcPct val="30000"/>
              </a:spcBef>
            </a:pPr>
            <a:endParaRPr lang="en-US" sz="1000">
              <a:latin typeface="Arial Narrow" pitchFamily="34" charset="0"/>
            </a:endParaRPr>
          </a:p>
        </p:txBody>
      </p:sp>
    </p:spTree>
    <p:extLst>
      <p:ext uri="{BB962C8B-B14F-4D97-AF65-F5344CB8AC3E}">
        <p14:creationId xmlns:p14="http://schemas.microsoft.com/office/powerpoint/2010/main" val="1886794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3976339" y="8839014"/>
            <a:ext cx="3041967" cy="465296"/>
          </a:xfrm>
          <a:prstGeom prst="rect">
            <a:avLst/>
          </a:prstGeom>
          <a:noFill/>
          <a:ln w="9525">
            <a:noFill/>
            <a:miter lim="800000"/>
            <a:headEnd/>
            <a:tailEnd/>
          </a:ln>
        </p:spPr>
        <p:txBody>
          <a:bodyPr lIns="88904" tIns="44455" rIns="88904" bIns="44455" anchor="b"/>
          <a:lstStyle/>
          <a:p>
            <a:pPr algn="r" defTabSz="881227"/>
            <a:fld id="{5437764C-568E-4446-B089-3E94A257E1FB}" type="slidenum">
              <a:rPr lang="en-US" sz="1200"/>
              <a:pPr algn="r" defTabSz="881227"/>
              <a:t>5</a:t>
            </a:fld>
            <a:endParaRPr lang="en-US" sz="1200" dirty="0"/>
          </a:p>
        </p:txBody>
      </p:sp>
      <p:sp>
        <p:nvSpPr>
          <p:cNvPr id="29698" name="Rectangle 6"/>
          <p:cNvSpPr>
            <a:spLocks noGrp="1" noRot="1" noChangeAspect="1" noTextEdit="1"/>
          </p:cNvSpPr>
          <p:nvPr>
            <p:ph type="sldImg"/>
          </p:nvPr>
        </p:nvSpPr>
        <p:spPr bwMode="auto">
          <a:xfrm>
            <a:off x="412750" y="696913"/>
            <a:ext cx="6197600" cy="3487737"/>
          </a:xfrm>
          <a:noFill/>
          <a:ln>
            <a:solidFill>
              <a:srgbClr val="000000"/>
            </a:solidFill>
            <a:miter lim="800000"/>
            <a:headEnd/>
            <a:tailEnd/>
          </a:ln>
        </p:spPr>
      </p:sp>
      <p:sp>
        <p:nvSpPr>
          <p:cNvPr id="29699" name="Rectangle 7"/>
          <p:cNvSpPr>
            <a:spLocks noGrp="1"/>
          </p:cNvSpPr>
          <p:nvPr>
            <p:ph type="body" idx="1"/>
          </p:nvPr>
        </p:nvSpPr>
        <p:spPr>
          <a:xfrm>
            <a:off x="701993" y="4420317"/>
            <a:ext cx="5615940" cy="4189282"/>
          </a:xfrm>
          <a:noFill/>
          <a:ln/>
        </p:spPr>
        <p:txBody>
          <a:bodyPr lIns="87660" tIns="43828" rIns="87660" bIns="43828"/>
          <a:lstStyle/>
          <a:p>
            <a:pPr eaLnBrk="1" hangingPunct="1">
              <a:spcBef>
                <a:spcPct val="0"/>
              </a:spcBef>
            </a:pPr>
            <a:r>
              <a:rPr lang="en-US" dirty="0" smtClean="0"/>
              <a:t>Integration of our signature strengths supports DOE and other customers</a:t>
            </a:r>
          </a:p>
        </p:txBody>
      </p:sp>
    </p:spTree>
    <p:extLst>
      <p:ext uri="{BB962C8B-B14F-4D97-AF65-F5344CB8AC3E}">
        <p14:creationId xmlns:p14="http://schemas.microsoft.com/office/powerpoint/2010/main" val="2369832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Mike Introduce the cyber incident and the formation of the genesis projects</a:t>
            </a:r>
          </a:p>
          <a:p>
            <a:endParaRPr lang="en-US" sz="1800" dirty="0" smtClean="0"/>
          </a:p>
          <a:p>
            <a:r>
              <a:rPr lang="en-US" sz="1800" dirty="0" smtClean="0"/>
              <a:t>I will quickly talk about the formation of the CMDB team</a:t>
            </a:r>
            <a:r>
              <a:rPr lang="en-US" sz="1800" baseline="0" dirty="0" smtClean="0"/>
              <a:t> and the skill mix of the team</a:t>
            </a:r>
          </a:p>
          <a:p>
            <a:endParaRPr lang="en-US" sz="1800" baseline="0" dirty="0" smtClean="0"/>
          </a:p>
          <a:p>
            <a:r>
              <a:rPr lang="en-US" sz="1800" baseline="0" dirty="0" smtClean="0"/>
              <a:t>Defining the skill set for the core group and the extended team</a:t>
            </a:r>
          </a:p>
          <a:p>
            <a:endParaRPr lang="en-US" sz="1800" dirty="0" smtClean="0"/>
          </a:p>
          <a:p>
            <a:endParaRPr lang="en-US" sz="1400" dirty="0"/>
          </a:p>
        </p:txBody>
      </p:sp>
      <p:sp>
        <p:nvSpPr>
          <p:cNvPr id="4" name="Slide Number Placeholder 3"/>
          <p:cNvSpPr>
            <a:spLocks noGrp="1"/>
          </p:cNvSpPr>
          <p:nvPr>
            <p:ph type="sldNum" sz="quarter" idx="10"/>
          </p:nvPr>
        </p:nvSpPr>
        <p:spPr/>
        <p:txBody>
          <a:bodyPr/>
          <a:lstStyle/>
          <a:p>
            <a:fld id="{074299CD-3469-7241-AD37-C0E01E3A61D2}" type="slidenum">
              <a:rPr lang="en-US" smtClean="0"/>
              <a:pPr/>
              <a:t>6</a:t>
            </a:fld>
            <a:endParaRPr lang="en-US" dirty="0"/>
          </a:p>
        </p:txBody>
      </p:sp>
    </p:spTree>
    <p:extLst>
      <p:ext uri="{BB962C8B-B14F-4D97-AF65-F5344CB8AC3E}">
        <p14:creationId xmlns:p14="http://schemas.microsoft.com/office/powerpoint/2010/main" val="4146917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Met with multiple</a:t>
            </a:r>
            <a:r>
              <a:rPr lang="en-US" sz="1800" baseline="0" dirty="0" smtClean="0"/>
              <a:t> stake holders and developed the objectives of a functioning CMDB</a:t>
            </a:r>
          </a:p>
          <a:p>
            <a:endParaRPr lang="en-US" sz="1800" baseline="0" dirty="0" smtClean="0"/>
          </a:p>
          <a:p>
            <a:r>
              <a:rPr lang="en-US" sz="1800" baseline="0" dirty="0" smtClean="0"/>
              <a:t>Then the functionality outlined and presented to the IT Leadership team to set priorities</a:t>
            </a:r>
            <a:endParaRPr lang="en-US" sz="1800" dirty="0" smtClean="0"/>
          </a:p>
          <a:p>
            <a:endParaRPr lang="en-US" sz="1800" dirty="0" smtClean="0"/>
          </a:p>
          <a:p>
            <a:r>
              <a:rPr lang="en-US" sz="1800" dirty="0" smtClean="0"/>
              <a:t>Wher</a:t>
            </a:r>
            <a:r>
              <a:rPr lang="en-US" sz="1800" baseline="0" dirty="0" smtClean="0"/>
              <a:t>e we identified the 5prime objectives and then set off to build a plan that included 3 phases:</a:t>
            </a:r>
          </a:p>
          <a:p>
            <a:endParaRPr lang="en-US" sz="1800" baseline="0" dirty="0" smtClean="0"/>
          </a:p>
          <a:p>
            <a:r>
              <a:rPr lang="en-US" sz="1800" baseline="0" dirty="0" smtClean="0"/>
              <a:t>Document the AS-IS – Document where the data is or isn’t today and how to access such data</a:t>
            </a:r>
          </a:p>
          <a:p>
            <a:r>
              <a:rPr lang="en-US" sz="1800" baseline="0" dirty="0" smtClean="0"/>
              <a:t>Tactical Solution– which the objective was gain some value from the learning ASAPO instead having to wait for project completion</a:t>
            </a:r>
          </a:p>
          <a:p>
            <a:r>
              <a:rPr lang="en-US" sz="1800" baseline="0" dirty="0" smtClean="0"/>
              <a:t>Long Term Solution -  What is the long term solution that gives us the most comprehensive answer to these objectives</a:t>
            </a:r>
            <a:endParaRPr lang="en-US" sz="1800" dirty="0"/>
          </a:p>
        </p:txBody>
      </p:sp>
      <p:sp>
        <p:nvSpPr>
          <p:cNvPr id="4" name="Slide Number Placeholder 3"/>
          <p:cNvSpPr>
            <a:spLocks noGrp="1"/>
          </p:cNvSpPr>
          <p:nvPr>
            <p:ph type="sldNum" sz="quarter" idx="10"/>
          </p:nvPr>
        </p:nvSpPr>
        <p:spPr/>
        <p:txBody>
          <a:bodyPr/>
          <a:lstStyle/>
          <a:p>
            <a:fld id="{074299CD-3469-7241-AD37-C0E01E3A61D2}" type="slidenum">
              <a:rPr lang="en-US" smtClean="0"/>
              <a:pPr/>
              <a:t>7</a:t>
            </a:fld>
            <a:endParaRPr lang="en-US" dirty="0"/>
          </a:p>
        </p:txBody>
      </p:sp>
    </p:spTree>
    <p:extLst>
      <p:ext uri="{BB962C8B-B14F-4D97-AF65-F5344CB8AC3E}">
        <p14:creationId xmlns:p14="http://schemas.microsoft.com/office/powerpoint/2010/main" val="2515146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r>
              <a:rPr lang="en-US" sz="1800" dirty="0" smtClean="0"/>
              <a:t>Here</a:t>
            </a:r>
            <a:r>
              <a:rPr lang="en-US" sz="1800" baseline="0" dirty="0" smtClean="0"/>
              <a:t> is the outline that we developed – notice the </a:t>
            </a:r>
            <a:r>
              <a:rPr lang="en-US" sz="1800" baseline="0" dirty="0" err="1" smtClean="0"/>
              <a:t>datapoints</a:t>
            </a:r>
            <a:r>
              <a:rPr lang="en-US" sz="1800" baseline="0" dirty="0" smtClean="0"/>
              <a:t> along the top,  those are touch points with the stake holders, Leadership team and </a:t>
            </a:r>
            <a:r>
              <a:rPr lang="en-US" sz="1800" baseline="0" dirty="0" err="1" smtClean="0"/>
              <a:t>servicenow</a:t>
            </a:r>
            <a:r>
              <a:rPr lang="en-US" sz="1800" baseline="0" dirty="0" smtClean="0"/>
              <a:t> to solicit feedback along the way</a:t>
            </a:r>
          </a:p>
          <a:p>
            <a:endParaRPr lang="en-US" sz="1800" baseline="0" dirty="0" smtClean="0"/>
          </a:p>
          <a:p>
            <a:r>
              <a:rPr lang="en-US" sz="1800" baseline="0" dirty="0" smtClean="0"/>
              <a:t>First we gathered the data, then deployed an interim solution by implemented the ITSM module of a tool already in production within the lab</a:t>
            </a:r>
          </a:p>
          <a:p>
            <a:endParaRPr lang="en-US" sz="1800" baseline="0" dirty="0" smtClean="0"/>
          </a:p>
          <a:p>
            <a:r>
              <a:rPr lang="en-US" sz="1800" baseline="0" dirty="0" smtClean="0"/>
              <a:t>The learning from our Tactical solution- Q3 -4 FY12</a:t>
            </a:r>
          </a:p>
          <a:p>
            <a:r>
              <a:rPr lang="en-US" sz="1800" baseline="0" dirty="0" smtClean="0"/>
              <a:t>	Solution was Microsoft centric – our environment contains ~25% other than windows</a:t>
            </a:r>
          </a:p>
          <a:p>
            <a:r>
              <a:rPr lang="en-US" sz="1800" baseline="0" dirty="0" smtClean="0"/>
              <a:t>	Gained a better idea of our internal data and what it will take to integrate to CMDB</a:t>
            </a:r>
          </a:p>
          <a:p>
            <a:r>
              <a:rPr lang="en-US" sz="1800" baseline="0" dirty="0" smtClean="0"/>
              <a:t>	Realized the importance of agentless discovery</a:t>
            </a:r>
          </a:p>
          <a:p>
            <a:endParaRPr lang="en-US" sz="1800" baseline="0" dirty="0" smtClean="0"/>
          </a:p>
          <a:p>
            <a:r>
              <a:rPr lang="en-US" sz="1800" baseline="0" dirty="0" smtClean="0"/>
              <a:t>Then we went back into discussions with ServiceNow and decided to put up a POV site with an emphasis on the discovery agent and effort required for integrations</a:t>
            </a:r>
          </a:p>
          <a:p>
            <a:endParaRPr lang="en-US" sz="1800" baseline="0" dirty="0" smtClean="0"/>
          </a:p>
          <a:p>
            <a:endParaRPr lang="en-US" sz="1800" baseline="0" dirty="0" smtClean="0"/>
          </a:p>
          <a:p>
            <a:endParaRPr lang="en-US" sz="1800" dirty="0"/>
          </a:p>
        </p:txBody>
      </p:sp>
      <p:sp>
        <p:nvSpPr>
          <p:cNvPr id="4" name="Slide Number Placeholder 3"/>
          <p:cNvSpPr>
            <a:spLocks noGrp="1"/>
          </p:cNvSpPr>
          <p:nvPr>
            <p:ph type="sldNum" sz="quarter" idx="10"/>
          </p:nvPr>
        </p:nvSpPr>
        <p:spPr/>
        <p:txBody>
          <a:bodyPr/>
          <a:lstStyle/>
          <a:p>
            <a:fld id="{0208801C-883A-441A-ACAF-CAC69D065243}" type="slidenum">
              <a:rPr lang="en-US" smtClean="0"/>
              <a:t>8</a:t>
            </a:fld>
            <a:endParaRPr lang="en-US"/>
          </a:p>
        </p:txBody>
      </p:sp>
    </p:spTree>
    <p:extLst>
      <p:ext uri="{BB962C8B-B14F-4D97-AF65-F5344CB8AC3E}">
        <p14:creationId xmlns:p14="http://schemas.microsoft.com/office/powerpoint/2010/main" val="643641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then met with the leadership team and internal Stakeholders and made the recommendation for the ServiceNow platform.</a:t>
            </a:r>
          </a:p>
          <a:p>
            <a:endParaRPr lang="en-US" baseline="0" dirty="0" smtClean="0"/>
          </a:p>
          <a:p>
            <a:r>
              <a:rPr lang="en-US" baseline="0" dirty="0" smtClean="0"/>
              <a:t>We realized the tight integrated CMDB and with the common P,I,C process made for a much more robust process internally</a:t>
            </a:r>
          </a:p>
          <a:p>
            <a:endParaRPr lang="en-US" baseline="0" dirty="0" smtClean="0"/>
          </a:p>
          <a:p>
            <a:r>
              <a:rPr lang="en-US" baseline="0" dirty="0" smtClean="0"/>
              <a:t>We thought there may be possibilities of using the platform for groups other than IT within the lab</a:t>
            </a:r>
          </a:p>
          <a:p>
            <a:endParaRPr lang="en-US" baseline="0" dirty="0" smtClean="0"/>
          </a:p>
          <a:p>
            <a:r>
              <a:rPr lang="en-US" baseline="0" dirty="0" smtClean="0"/>
              <a:t>And in case you aren’t aware there is a federal directive for new implementations to look at cloud solutions over development.</a:t>
            </a:r>
            <a:endParaRPr lang="en-US" dirty="0"/>
          </a:p>
        </p:txBody>
      </p:sp>
      <p:sp>
        <p:nvSpPr>
          <p:cNvPr id="4" name="Slide Number Placeholder 3"/>
          <p:cNvSpPr>
            <a:spLocks noGrp="1"/>
          </p:cNvSpPr>
          <p:nvPr>
            <p:ph type="sldNum" sz="quarter" idx="10"/>
          </p:nvPr>
        </p:nvSpPr>
        <p:spPr/>
        <p:txBody>
          <a:bodyPr/>
          <a:lstStyle/>
          <a:p>
            <a:fld id="{074299CD-3469-7241-AD37-C0E01E3A61D2}" type="slidenum">
              <a:rPr lang="en-US" smtClean="0"/>
              <a:pPr/>
              <a:t>9</a:t>
            </a:fld>
            <a:endParaRPr lang="en-US" dirty="0"/>
          </a:p>
        </p:txBody>
      </p:sp>
    </p:spTree>
    <p:extLst>
      <p:ext uri="{BB962C8B-B14F-4D97-AF65-F5344CB8AC3E}">
        <p14:creationId xmlns:p14="http://schemas.microsoft.com/office/powerpoint/2010/main" val="3119178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08801C-883A-441A-ACAF-CAC69D065243}" type="slidenum">
              <a:rPr lang="en-US" smtClean="0"/>
              <a:t>10</a:t>
            </a:fld>
            <a:endParaRPr lang="en-US"/>
          </a:p>
        </p:txBody>
      </p:sp>
    </p:spTree>
    <p:extLst>
      <p:ext uri="{BB962C8B-B14F-4D97-AF65-F5344CB8AC3E}">
        <p14:creationId xmlns:p14="http://schemas.microsoft.com/office/powerpoint/2010/main" val="1921498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11</a:t>
            </a:fld>
            <a:endParaRPr lang="en-US" dirty="0"/>
          </a:p>
        </p:txBody>
      </p:sp>
    </p:spTree>
    <p:extLst>
      <p:ext uri="{BB962C8B-B14F-4D97-AF65-F5344CB8AC3E}">
        <p14:creationId xmlns:p14="http://schemas.microsoft.com/office/powerpoint/2010/main" val="2764768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12</a:t>
            </a:fld>
            <a:endParaRPr lang="en-US" dirty="0"/>
          </a:p>
        </p:txBody>
      </p:sp>
    </p:spTree>
    <p:extLst>
      <p:ext uri="{BB962C8B-B14F-4D97-AF65-F5344CB8AC3E}">
        <p14:creationId xmlns:p14="http://schemas.microsoft.com/office/powerpoint/2010/main" val="349104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08801C-883A-441A-ACAF-CAC69D065243}" type="slidenum">
              <a:rPr lang="en-US" smtClean="0"/>
              <a:t>13</a:t>
            </a:fld>
            <a:endParaRPr lang="en-US"/>
          </a:p>
        </p:txBody>
      </p:sp>
    </p:spTree>
    <p:extLst>
      <p:ext uri="{BB962C8B-B14F-4D97-AF65-F5344CB8AC3E}">
        <p14:creationId xmlns:p14="http://schemas.microsoft.com/office/powerpoint/2010/main" val="162288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08801C-883A-441A-ACAF-CAC69D065243}" type="slidenum">
              <a:rPr lang="en-US" smtClean="0"/>
              <a:t>14</a:t>
            </a:fld>
            <a:endParaRPr lang="en-US"/>
          </a:p>
        </p:txBody>
      </p:sp>
    </p:spTree>
    <p:extLst>
      <p:ext uri="{BB962C8B-B14F-4D97-AF65-F5344CB8AC3E}">
        <p14:creationId xmlns:p14="http://schemas.microsoft.com/office/powerpoint/2010/main" val="1020587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15</a:t>
            </a:fld>
            <a:endParaRPr lang="en-US" dirty="0"/>
          </a:p>
        </p:txBody>
      </p:sp>
    </p:spTree>
    <p:extLst>
      <p:ext uri="{BB962C8B-B14F-4D97-AF65-F5344CB8AC3E}">
        <p14:creationId xmlns:p14="http://schemas.microsoft.com/office/powerpoint/2010/main" val="1177477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08801C-883A-441A-ACAF-CAC69D065243}" type="slidenum">
              <a:rPr lang="en-US" smtClean="0"/>
              <a:t>16</a:t>
            </a:fld>
            <a:endParaRPr lang="en-US"/>
          </a:p>
        </p:txBody>
      </p:sp>
    </p:spTree>
    <p:extLst>
      <p:ext uri="{BB962C8B-B14F-4D97-AF65-F5344CB8AC3E}">
        <p14:creationId xmlns:p14="http://schemas.microsoft.com/office/powerpoint/2010/main" val="3717882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17</a:t>
            </a:fld>
            <a:endParaRPr lang="en-US" dirty="0"/>
          </a:p>
        </p:txBody>
      </p:sp>
    </p:spTree>
    <p:extLst>
      <p:ext uri="{BB962C8B-B14F-4D97-AF65-F5344CB8AC3E}">
        <p14:creationId xmlns:p14="http://schemas.microsoft.com/office/powerpoint/2010/main" val="3664370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68E4C-96FF-4DC0-8EDC-99D742309FF9}" type="slidenum">
              <a:rPr lang="en-US" smtClean="0"/>
              <a:t>18</a:t>
            </a:fld>
            <a:endParaRPr lang="en-US"/>
          </a:p>
        </p:txBody>
      </p:sp>
    </p:spTree>
    <p:extLst>
      <p:ext uri="{BB962C8B-B14F-4D97-AF65-F5344CB8AC3E}">
        <p14:creationId xmlns:p14="http://schemas.microsoft.com/office/powerpoint/2010/main" val="389024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68E4C-96FF-4DC0-8EDC-99D742309FF9}" type="slidenum">
              <a:rPr lang="en-US" smtClean="0"/>
              <a:t>19</a:t>
            </a:fld>
            <a:endParaRPr lang="en-US"/>
          </a:p>
        </p:txBody>
      </p:sp>
    </p:spTree>
    <p:extLst>
      <p:ext uri="{BB962C8B-B14F-4D97-AF65-F5344CB8AC3E}">
        <p14:creationId xmlns:p14="http://schemas.microsoft.com/office/powerpoint/2010/main" val="2888498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68E4C-96FF-4DC0-8EDC-99D742309FF9}" type="slidenum">
              <a:rPr lang="en-US" smtClean="0"/>
              <a:t>20</a:t>
            </a:fld>
            <a:endParaRPr lang="en-US"/>
          </a:p>
        </p:txBody>
      </p:sp>
    </p:spTree>
    <p:extLst>
      <p:ext uri="{BB962C8B-B14F-4D97-AF65-F5344CB8AC3E}">
        <p14:creationId xmlns:p14="http://schemas.microsoft.com/office/powerpoint/2010/main" val="4041332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2007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68E4C-96FF-4DC0-8EDC-99D742309FF9}" type="slidenum">
              <a:rPr lang="en-US" smtClean="0"/>
              <a:t>21</a:t>
            </a:fld>
            <a:endParaRPr lang="en-US"/>
          </a:p>
        </p:txBody>
      </p:sp>
    </p:spTree>
    <p:extLst>
      <p:ext uri="{BB962C8B-B14F-4D97-AF65-F5344CB8AC3E}">
        <p14:creationId xmlns:p14="http://schemas.microsoft.com/office/powerpoint/2010/main" val="4041332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25</a:t>
            </a:fld>
            <a:endParaRPr lang="en-US" dirty="0"/>
          </a:p>
        </p:txBody>
      </p:sp>
    </p:spTree>
    <p:extLst>
      <p:ext uri="{BB962C8B-B14F-4D97-AF65-F5344CB8AC3E}">
        <p14:creationId xmlns:p14="http://schemas.microsoft.com/office/powerpoint/2010/main" val="1798633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74299CD-3469-7241-AD37-C0E01E3A61D2}" type="slidenum">
              <a:rPr lang="en-US" smtClean="0"/>
              <a:pPr/>
              <a:t>26</a:t>
            </a:fld>
            <a:endParaRPr lang="en-US" dirty="0"/>
          </a:p>
        </p:txBody>
      </p:sp>
      <p:sp>
        <p:nvSpPr>
          <p:cNvPr id="6" name="Slide Image Placeholder 5"/>
          <p:cNvSpPr>
            <a:spLocks noGrp="1" noRot="1" noChangeAspect="1"/>
          </p:cNvSpPr>
          <p:nvPr>
            <p:ph type="sldImg"/>
          </p:nvPr>
        </p:nvSpPr>
        <p:spPr>
          <a:xfrm>
            <a:off x="409575" y="696913"/>
            <a:ext cx="6200775" cy="3489325"/>
          </a:xfrm>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9627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27</a:t>
            </a:fld>
            <a:endParaRPr lang="en-US" dirty="0"/>
          </a:p>
        </p:txBody>
      </p:sp>
    </p:spTree>
    <p:extLst>
      <p:ext uri="{BB962C8B-B14F-4D97-AF65-F5344CB8AC3E}">
        <p14:creationId xmlns:p14="http://schemas.microsoft.com/office/powerpoint/2010/main" val="217840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0"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24948" b="3115"/>
          <a:stretch/>
        </p:blipFill>
        <p:spPr bwMode="ltGray">
          <a:xfrm>
            <a:off x="1" y="0"/>
            <a:ext cx="12192003" cy="6042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0" name="Subtitle 2"/>
          <p:cNvSpPr>
            <a:spLocks noGrp="1"/>
          </p:cNvSpPr>
          <p:nvPr>
            <p:ph type="subTitle" idx="1"/>
          </p:nvPr>
        </p:nvSpPr>
        <p:spPr bwMode="gray">
          <a:xfrm>
            <a:off x="3110975" y="3201001"/>
            <a:ext cx="6583680" cy="389744"/>
          </a:xfrm>
        </p:spPr>
        <p:txBody>
          <a:bodyPr anchor="ctr"/>
          <a:lstStyle>
            <a:lvl1pPr marL="0" indent="0" algn="l" defTabSz="457200" rtl="0" eaLnBrk="1" latinLnBrk="0" hangingPunct="1">
              <a:lnSpc>
                <a:spcPct val="85000"/>
              </a:lnSpc>
              <a:spcBef>
                <a:spcPts val="1200"/>
              </a:spcBef>
              <a:buClr>
                <a:schemeClr val="tx2"/>
              </a:buClr>
              <a:buFont typeface="Arial"/>
              <a:buNone/>
              <a:defRPr lang="en-US" sz="2000" b="1" kern="1200" dirty="0">
                <a:solidFill>
                  <a:srgbClr val="51515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3" name="Text Placeholder 2"/>
          <p:cNvSpPr>
            <a:spLocks noGrp="1"/>
          </p:cNvSpPr>
          <p:nvPr>
            <p:ph type="body" sz="quarter" idx="10" hasCustomPrompt="1"/>
          </p:nvPr>
        </p:nvSpPr>
        <p:spPr>
          <a:xfrm>
            <a:off x="3110983" y="2362358"/>
            <a:ext cx="6583679" cy="789637"/>
          </a:xfrm>
        </p:spPr>
        <p:txBody>
          <a:bodyPr/>
          <a:lstStyle>
            <a:lvl1pPr marL="0" indent="0">
              <a:lnSpc>
                <a:spcPct val="80000"/>
              </a:lnSpc>
              <a:spcBef>
                <a:spcPts val="0"/>
              </a:spcBef>
              <a:buFont typeface="Arial" panose="020B0604020202020204" pitchFamily="34" charset="0"/>
              <a:buNone/>
              <a:defRPr sz="2800"/>
            </a:lvl1pPr>
            <a:lvl2pPr marL="231775" indent="0">
              <a:buNone/>
              <a:defRPr/>
            </a:lvl2pPr>
            <a:lvl3pPr marL="569913" indent="0">
              <a:buNone/>
              <a:defRPr/>
            </a:lvl3pPr>
            <a:lvl4pPr marL="854075" indent="0">
              <a:buNone/>
              <a:defRPr/>
            </a:lvl4pPr>
            <a:lvl5pPr marL="1146175" indent="0">
              <a:buNone/>
              <a:defRPr/>
            </a:lvl5pPr>
          </a:lstStyle>
          <a:p>
            <a:pPr lvl="0"/>
            <a:r>
              <a:rPr lang="en-US" dirty="0" smtClean="0"/>
              <a:t>Click to edit Subtitle Master text styles</a:t>
            </a:r>
          </a:p>
        </p:txBody>
      </p:sp>
      <p:sp>
        <p:nvSpPr>
          <p:cNvPr id="5" name="Text Placeholder 4"/>
          <p:cNvSpPr>
            <a:spLocks noGrp="1"/>
          </p:cNvSpPr>
          <p:nvPr>
            <p:ph type="body" sz="quarter" idx="11"/>
          </p:nvPr>
        </p:nvSpPr>
        <p:spPr>
          <a:xfrm>
            <a:off x="3111501" y="3609885"/>
            <a:ext cx="6583155" cy="914400"/>
          </a:xfrm>
        </p:spPr>
        <p:txBody>
          <a:bodyPr/>
          <a:lstStyle>
            <a:lvl1pPr marL="0" indent="0">
              <a:buNone/>
              <a:defRPr sz="2000"/>
            </a:lvl1pPr>
            <a:lvl2pPr marL="231775" indent="0">
              <a:buNone/>
              <a:defRPr/>
            </a:lvl2pPr>
            <a:lvl3pPr marL="569913" indent="0">
              <a:buNone/>
              <a:defRPr/>
            </a:lvl3pPr>
            <a:lvl4pPr marL="854075" indent="0">
              <a:buNone/>
              <a:defRPr/>
            </a:lvl4pPr>
            <a:lvl5pPr marL="1146175" indent="0">
              <a:buNone/>
              <a:defRPr/>
            </a:lvl5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17514746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Rectangle 11"/>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hasCustomPrompt="1"/>
          </p:nvPr>
        </p:nvSpPr>
        <p:spPr bwMode="gray">
          <a:xfrm>
            <a:off x="536448" y="132734"/>
            <a:ext cx="10972800" cy="668692"/>
          </a:xfrm>
        </p:spPr>
        <p:txBody>
          <a:bodyPr/>
          <a:lstStyle>
            <a:lvl1pPr>
              <a:defRPr/>
            </a:lvl1pPr>
          </a:lstStyle>
          <a:p>
            <a:r>
              <a:rPr lang="en-US" dirty="0" smtClean="0"/>
              <a:t>Agenda </a:t>
            </a:r>
            <a:endParaRPr lang="en-US" dirty="0"/>
          </a:p>
        </p:txBody>
      </p:sp>
      <p:sp>
        <p:nvSpPr>
          <p:cNvPr id="6" name="Text Placeholder 5"/>
          <p:cNvSpPr>
            <a:spLocks noGrp="1"/>
          </p:cNvSpPr>
          <p:nvPr>
            <p:ph type="body" sz="quarter" idx="10" hasCustomPrompt="1"/>
          </p:nvPr>
        </p:nvSpPr>
        <p:spPr>
          <a:xfrm>
            <a:off x="0" y="1168400"/>
            <a:ext cx="12192000" cy="744538"/>
          </a:xfrm>
          <a:gradFill flip="none" rotWithShape="1">
            <a:gsLst>
              <a:gs pos="100000">
                <a:srgbClr val="F4F4F4"/>
              </a:gs>
              <a:gs pos="0">
                <a:srgbClr val="ECECEC"/>
              </a:gs>
              <a:gs pos="28000">
                <a:srgbClr val="FFFFFF"/>
              </a:gs>
            </a:gsLst>
            <a:lin ang="0" scaled="1"/>
            <a:tileRect/>
          </a:gradFill>
          <a:ln>
            <a:noFill/>
          </a:ln>
        </p:spPr>
        <p:txBody>
          <a:bodyPr vert="horz" wrap="square" lIns="594360" tIns="45720" rIns="91440" bIns="45720" numCol="1" anchor="ctr" anchorCtr="0" compatLnSpc="1">
            <a:prstTxWarp prst="textNoShape">
              <a:avLst/>
            </a:prstTxWarp>
          </a:bodyP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marL="0" lvl="0"/>
            <a:r>
              <a:rPr lang="en-US" dirty="0" smtClean="0"/>
              <a:t>Click to edit Agenda Item</a:t>
            </a:r>
          </a:p>
        </p:txBody>
      </p:sp>
      <p:sp>
        <p:nvSpPr>
          <p:cNvPr id="17" name="Text Placeholder 5"/>
          <p:cNvSpPr>
            <a:spLocks noGrp="1"/>
          </p:cNvSpPr>
          <p:nvPr>
            <p:ph type="body" sz="quarter" idx="11" hasCustomPrompt="1"/>
          </p:nvPr>
        </p:nvSpPr>
        <p:spPr>
          <a:xfrm>
            <a:off x="0" y="2088856"/>
            <a:ext cx="12192000" cy="744538"/>
          </a:xfrm>
          <a:gradFill flip="none" rotWithShape="1">
            <a:gsLst>
              <a:gs pos="100000">
                <a:srgbClr val="F4F4F4"/>
              </a:gs>
              <a:gs pos="0">
                <a:srgbClr val="ECECEC"/>
              </a:gs>
              <a:gs pos="28000">
                <a:srgbClr val="FFFFFF"/>
              </a:gs>
            </a:gsLst>
            <a:lin ang="0" scaled="1"/>
            <a:tileRect/>
          </a:gradFill>
          <a:ln>
            <a:noFill/>
          </a:ln>
        </p:spPr>
        <p:txBody>
          <a:bodyPr vert="horz" wrap="square" lIns="594360" tIns="45720" rIns="91440" bIns="45720" numCol="1" anchor="ctr" anchorCtr="0" compatLnSpc="1">
            <a:prstTxWarp prst="textNoShape">
              <a:avLst/>
            </a:prstTxWarp>
          </a:bodyP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marL="0" lvl="0"/>
            <a:r>
              <a:rPr lang="en-US" dirty="0" smtClean="0"/>
              <a:t>Click to edit Agenda Item</a:t>
            </a:r>
          </a:p>
        </p:txBody>
      </p:sp>
      <p:sp>
        <p:nvSpPr>
          <p:cNvPr id="18" name="Text Placeholder 5"/>
          <p:cNvSpPr>
            <a:spLocks noGrp="1"/>
          </p:cNvSpPr>
          <p:nvPr>
            <p:ph type="body" sz="quarter" idx="12" hasCustomPrompt="1"/>
          </p:nvPr>
        </p:nvSpPr>
        <p:spPr>
          <a:xfrm>
            <a:off x="0" y="3009312"/>
            <a:ext cx="12192000" cy="744538"/>
          </a:xfrm>
          <a:gradFill flip="none" rotWithShape="1">
            <a:gsLst>
              <a:gs pos="100000">
                <a:srgbClr val="F4F4F4"/>
              </a:gs>
              <a:gs pos="0">
                <a:srgbClr val="ECECEC"/>
              </a:gs>
              <a:gs pos="28000">
                <a:srgbClr val="FFFFFF"/>
              </a:gs>
            </a:gsLst>
            <a:lin ang="0" scaled="1"/>
            <a:tileRect/>
          </a:gradFill>
          <a:ln>
            <a:noFill/>
          </a:ln>
        </p:spPr>
        <p:txBody>
          <a:bodyPr vert="horz" wrap="square" lIns="594360" tIns="45720" rIns="91440" bIns="45720" numCol="1" anchor="ctr" anchorCtr="0" compatLnSpc="1">
            <a:prstTxWarp prst="textNoShape">
              <a:avLst/>
            </a:prstTxWarp>
          </a:bodyP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marL="0" lvl="0"/>
            <a:r>
              <a:rPr lang="en-US" dirty="0" smtClean="0"/>
              <a:t>Click to edit Agenda Item</a:t>
            </a:r>
          </a:p>
        </p:txBody>
      </p:sp>
      <p:sp>
        <p:nvSpPr>
          <p:cNvPr id="19" name="Text Placeholder 5"/>
          <p:cNvSpPr>
            <a:spLocks noGrp="1"/>
          </p:cNvSpPr>
          <p:nvPr>
            <p:ph type="body" sz="quarter" idx="13" hasCustomPrompt="1"/>
          </p:nvPr>
        </p:nvSpPr>
        <p:spPr>
          <a:xfrm>
            <a:off x="0" y="3929768"/>
            <a:ext cx="12192000" cy="744538"/>
          </a:xfrm>
          <a:gradFill flip="none" rotWithShape="1">
            <a:gsLst>
              <a:gs pos="100000">
                <a:srgbClr val="F4F4F4"/>
              </a:gs>
              <a:gs pos="0">
                <a:srgbClr val="ECECEC"/>
              </a:gs>
              <a:gs pos="28000">
                <a:srgbClr val="FFFFFF"/>
              </a:gs>
            </a:gsLst>
            <a:lin ang="0" scaled="1"/>
            <a:tileRect/>
          </a:gradFill>
          <a:ln>
            <a:noFill/>
          </a:ln>
        </p:spPr>
        <p:txBody>
          <a:bodyPr vert="horz" wrap="square" lIns="594360" tIns="45720" rIns="91440" bIns="45720" numCol="1" anchor="ctr" anchorCtr="0" compatLnSpc="1">
            <a:prstTxWarp prst="textNoShape">
              <a:avLst/>
            </a:prstTxWarp>
          </a:bodyP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marL="0" lvl="0"/>
            <a:r>
              <a:rPr lang="en-US" dirty="0" smtClean="0"/>
              <a:t>Click to edit Agenda Item</a:t>
            </a:r>
          </a:p>
        </p:txBody>
      </p:sp>
      <p:sp>
        <p:nvSpPr>
          <p:cNvPr id="20" name="Text Placeholder 5"/>
          <p:cNvSpPr>
            <a:spLocks noGrp="1"/>
          </p:cNvSpPr>
          <p:nvPr>
            <p:ph type="body" sz="quarter" idx="14" hasCustomPrompt="1"/>
          </p:nvPr>
        </p:nvSpPr>
        <p:spPr>
          <a:xfrm>
            <a:off x="0" y="4850224"/>
            <a:ext cx="12192000" cy="744538"/>
          </a:xfrm>
          <a:gradFill flip="none" rotWithShape="1">
            <a:gsLst>
              <a:gs pos="100000">
                <a:srgbClr val="F4F4F4"/>
              </a:gs>
              <a:gs pos="0">
                <a:srgbClr val="ECECEC"/>
              </a:gs>
              <a:gs pos="28000">
                <a:srgbClr val="FFFFFF"/>
              </a:gs>
            </a:gsLst>
            <a:lin ang="0" scaled="1"/>
            <a:tileRect/>
          </a:gradFill>
          <a:ln>
            <a:noFill/>
          </a:ln>
        </p:spPr>
        <p:txBody>
          <a:bodyPr vert="horz" wrap="square" lIns="594360" tIns="45720" rIns="91440" bIns="45720" numCol="1" anchor="ctr" anchorCtr="0" compatLnSpc="1">
            <a:prstTxWarp prst="textNoShape">
              <a:avLst/>
            </a:prstTxWarp>
          </a:bodyP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marL="0" lvl="0"/>
            <a:r>
              <a:rPr lang="en-US" dirty="0" smtClean="0"/>
              <a:t>Click to edit Agenda Item</a:t>
            </a:r>
          </a:p>
        </p:txBody>
      </p:sp>
    </p:spTree>
    <p:extLst>
      <p:ext uri="{BB962C8B-B14F-4D97-AF65-F5344CB8AC3E}">
        <p14:creationId xmlns:p14="http://schemas.microsoft.com/office/powerpoint/2010/main" val="30599769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0" name="Rectangle 19"/>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p:txBody>
          <a:bodyPr vert="horz" lIns="91440" tIns="0" rIns="91440" bIns="0" rtlCol="0" anchor="b" anchorCtr="0">
            <a:no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bwMode="gray">
          <a:xfrm>
            <a:off x="573024" y="1386937"/>
            <a:ext cx="10972800" cy="4525963"/>
          </a:xfrm>
        </p:spPr>
        <p:txBody>
          <a:bodyPr vert="horz" lIns="91440" tIns="45720" rIns="91440" bIns="4572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96186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20" name="Rectangle 19"/>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a:xfrm>
            <a:off x="536448" y="132734"/>
            <a:ext cx="10972800" cy="668692"/>
          </a:xfrm>
        </p:spPr>
        <p:txBody>
          <a:bodyPr vert="horz" lIns="91440" tIns="0" rIns="91440" bIns="0" rtlCol="0" anchor="b" anchorCtr="0">
            <a:no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573024" y="1386937"/>
            <a:ext cx="10972800" cy="4525963"/>
          </a:xfrm>
        </p:spPr>
        <p:txBody>
          <a:bodyPr vert="horz" lIns="91440" tIns="45720" rIns="91440" bIns="4572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3"/>
          </p:nvPr>
        </p:nvSpPr>
        <p:spPr>
          <a:xfrm>
            <a:off x="536458" y="849382"/>
            <a:ext cx="10982889" cy="446087"/>
          </a:xfrm>
        </p:spPr>
        <p:txBody>
          <a:bodyPr>
            <a:noAutofit/>
          </a:bodyPr>
          <a:lstStyle>
            <a:lvl1pPr>
              <a:buNone/>
              <a:defRPr sz="2000" b="1">
                <a:solidFill>
                  <a:srgbClr val="7C7C7C"/>
                </a:solidFill>
              </a:defRPr>
            </a:lvl1pPr>
            <a:lvl2pPr>
              <a:buNone/>
              <a:defRPr/>
            </a:lvl2pPr>
            <a:lvl3pPr>
              <a:buNone/>
              <a:defRPr/>
            </a:lvl3pPr>
            <a:lvl4pPr>
              <a:buNone/>
              <a:defRPr/>
            </a:lvl4pPr>
            <a:lvl5pPr>
              <a:buNone/>
              <a:defRPr/>
            </a:lvl5pPr>
          </a:lstStyle>
          <a:p>
            <a:pPr lvl="0"/>
            <a:r>
              <a:rPr lang="en-US" smtClean="0"/>
              <a:t>Click to edit Master text styles</a:t>
            </a:r>
          </a:p>
        </p:txBody>
      </p:sp>
    </p:spTree>
    <p:extLst>
      <p:ext uri="{BB962C8B-B14F-4D97-AF65-F5344CB8AC3E}">
        <p14:creationId xmlns:p14="http://schemas.microsoft.com/office/powerpoint/2010/main" val="192716929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Tree>
    <p:extLst>
      <p:ext uri="{BB962C8B-B14F-4D97-AF65-F5344CB8AC3E}">
        <p14:creationId xmlns:p14="http://schemas.microsoft.com/office/powerpoint/2010/main" val="104893586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tangle 5"/>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
        <p:nvSpPr>
          <p:cNvPr id="3" name="Content Placeholder 2"/>
          <p:cNvSpPr>
            <a:spLocks noGrp="1"/>
          </p:cNvSpPr>
          <p:nvPr>
            <p:ph sz="half" idx="1"/>
          </p:nvPr>
        </p:nvSpPr>
        <p:spPr bwMode="gray">
          <a:xfrm>
            <a:off x="573024" y="1389889"/>
            <a:ext cx="5384800" cy="4541785"/>
          </a:xfrm>
        </p:spPr>
        <p:txBody>
          <a:bodyPr/>
          <a:lstStyle>
            <a:lvl1pPr>
              <a:spcBef>
                <a:spcPts val="480"/>
              </a:spcBef>
              <a:defRPr sz="2000"/>
            </a:lvl1pPr>
            <a:lvl2pPr>
              <a:spcBef>
                <a:spcPts val="432"/>
              </a:spcBef>
              <a:defRPr sz="1800"/>
            </a:lvl2pPr>
            <a:lvl3pPr>
              <a:spcBef>
                <a:spcPts val="384"/>
              </a:spcBef>
              <a:defRPr sz="1600"/>
            </a:lvl3pPr>
            <a:lvl4pPr>
              <a:spcBef>
                <a:spcPts val="336"/>
              </a:spcBef>
              <a:defRPr sz="1400"/>
            </a:lvl4pPr>
            <a:lvl5pPr>
              <a:spcBef>
                <a:spcPts val="336"/>
              </a:spcBef>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bwMode="gray">
          <a:xfrm>
            <a:off x="6197600" y="1389889"/>
            <a:ext cx="5384800" cy="4541785"/>
          </a:xfrm>
        </p:spPr>
        <p:txBody>
          <a:bodyPr/>
          <a:lstStyle>
            <a:lvl1pPr>
              <a:spcBef>
                <a:spcPts val="480"/>
              </a:spcBef>
              <a:defRPr sz="2000"/>
            </a:lvl1pPr>
            <a:lvl2pPr>
              <a:spcBef>
                <a:spcPts val="432"/>
              </a:spcBef>
              <a:defRPr sz="1800"/>
            </a:lvl2pPr>
            <a:lvl3pPr>
              <a:spcBef>
                <a:spcPts val="384"/>
              </a:spcBef>
              <a:defRPr sz="1600"/>
            </a:lvl3pPr>
            <a:lvl4pPr>
              <a:spcBef>
                <a:spcPts val="336"/>
              </a:spcBef>
              <a:defRPr sz="1400"/>
            </a:lvl4pPr>
            <a:lvl5pPr>
              <a:spcBef>
                <a:spcPts val="336"/>
              </a:spcBef>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095367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Rectangle 5"/>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
        <p:nvSpPr>
          <p:cNvPr id="5" name="Picture Placeholder 4"/>
          <p:cNvSpPr>
            <a:spLocks noGrp="1"/>
          </p:cNvSpPr>
          <p:nvPr>
            <p:ph type="pic" sz="quarter" idx="10"/>
          </p:nvPr>
        </p:nvSpPr>
        <p:spPr bwMode="gray">
          <a:xfrm>
            <a:off x="6159609" y="1389888"/>
            <a:ext cx="5510784" cy="4297680"/>
          </a:xfrm>
          <a:prstGeom prst="roundRect">
            <a:avLst>
              <a:gd name="adj" fmla="val 2624"/>
            </a:avLst>
          </a:prstGeom>
        </p:spPr>
        <p:txBody>
          <a:bodyPr anchor="ctr"/>
          <a:lstStyle>
            <a:lvl1pPr marL="0" indent="0" algn="ctr">
              <a:buFontTx/>
              <a:buNone/>
              <a:defRPr>
                <a:solidFill>
                  <a:srgbClr val="7C7C7C"/>
                </a:solidFill>
              </a:defRPr>
            </a:lvl1pPr>
          </a:lstStyle>
          <a:p>
            <a:r>
              <a:rPr lang="en-US" dirty="0" smtClean="0"/>
              <a:t>Drag picture to placeholder or click icon to add</a:t>
            </a:r>
            <a:endParaRPr lang="en-US" dirty="0"/>
          </a:p>
        </p:txBody>
      </p:sp>
      <p:sp>
        <p:nvSpPr>
          <p:cNvPr id="8" name="Content Placeholder 2"/>
          <p:cNvSpPr>
            <a:spLocks noGrp="1"/>
          </p:cNvSpPr>
          <p:nvPr>
            <p:ph sz="half" idx="1"/>
          </p:nvPr>
        </p:nvSpPr>
        <p:spPr bwMode="gray">
          <a:xfrm>
            <a:off x="573024" y="1389896"/>
            <a:ext cx="5384800" cy="4313869"/>
          </a:xfrm>
        </p:spPr>
        <p:txBody>
          <a:bodyPr/>
          <a:lstStyle>
            <a:lvl1pPr>
              <a:spcBef>
                <a:spcPts val="480"/>
              </a:spcBef>
              <a:defRPr sz="2000"/>
            </a:lvl1pPr>
            <a:lvl2pPr>
              <a:spcBef>
                <a:spcPts val="432"/>
              </a:spcBef>
              <a:defRPr sz="1800"/>
            </a:lvl2pPr>
            <a:lvl3pPr>
              <a:spcBef>
                <a:spcPts val="384"/>
              </a:spcBef>
              <a:defRPr sz="1600"/>
            </a:lvl3pPr>
            <a:lvl4pPr>
              <a:spcBef>
                <a:spcPts val="336"/>
              </a:spcBef>
              <a:defRPr sz="1400"/>
            </a:lvl4pPr>
            <a:lvl5pPr>
              <a:spcBef>
                <a:spcPts val="336"/>
              </a:spcBef>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7591568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5" name="Rectangle 4"/>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a:xfrm>
            <a:off x="536449" y="132734"/>
            <a:ext cx="11109451" cy="668692"/>
          </a:xfrm>
        </p:spPr>
        <p:txBody>
          <a:bodyPr/>
          <a:lstStyle/>
          <a:p>
            <a:r>
              <a:rPr lang="en-US" smtClean="0"/>
              <a:t>Click to edit Master title style</a:t>
            </a:r>
            <a:endParaRPr lang="en-US"/>
          </a:p>
        </p:txBody>
      </p:sp>
      <p:sp>
        <p:nvSpPr>
          <p:cNvPr id="4" name="Chart Placeholder 3"/>
          <p:cNvSpPr>
            <a:spLocks noGrp="1"/>
          </p:cNvSpPr>
          <p:nvPr>
            <p:ph type="chart" sz="quarter" idx="10" hasCustomPrompt="1"/>
          </p:nvPr>
        </p:nvSpPr>
        <p:spPr bwMode="gray">
          <a:xfrm>
            <a:off x="536451" y="1659614"/>
            <a:ext cx="11109452" cy="4061980"/>
          </a:xfrm>
        </p:spPr>
        <p:txBody>
          <a:bodyPr anchor="ctr" anchorCtr="0"/>
          <a:lstStyle>
            <a:lvl1pPr marL="0" indent="0" algn="ctr">
              <a:buNone/>
              <a:defRPr sz="2400" baseline="0">
                <a:solidFill>
                  <a:schemeClr val="bg2"/>
                </a:solidFill>
              </a:defRPr>
            </a:lvl1pPr>
          </a:lstStyle>
          <a:p>
            <a:r>
              <a:rPr lang="en-US" dirty="0" smtClean="0"/>
              <a:t>Place chart here</a:t>
            </a:r>
            <a:endParaRPr lang="en-US" dirty="0"/>
          </a:p>
        </p:txBody>
      </p:sp>
      <p:sp>
        <p:nvSpPr>
          <p:cNvPr id="7" name="Text Placeholder 6"/>
          <p:cNvSpPr>
            <a:spLocks noGrp="1"/>
          </p:cNvSpPr>
          <p:nvPr>
            <p:ph type="body" sz="quarter" idx="17" hasCustomPrompt="1"/>
          </p:nvPr>
        </p:nvSpPr>
        <p:spPr bwMode="gray">
          <a:xfrm>
            <a:off x="536449" y="5728855"/>
            <a:ext cx="11109451" cy="260484"/>
          </a:xfrm>
        </p:spPr>
        <p:txBody>
          <a:bodyPr bIns="0" anchor="b" anchorCtr="0"/>
          <a:lstStyle>
            <a:lvl1pPr marL="0" indent="0">
              <a:buNone/>
              <a:defRPr sz="800" baseline="0"/>
            </a:lvl1pPr>
          </a:lstStyle>
          <a:p>
            <a:pPr lvl="0"/>
            <a:r>
              <a:rPr lang="en-US" dirty="0" smtClean="0"/>
              <a:t>Source: Goes Here</a:t>
            </a:r>
            <a:endParaRPr lang="en-US" dirty="0"/>
          </a:p>
        </p:txBody>
      </p:sp>
      <p:sp>
        <p:nvSpPr>
          <p:cNvPr id="8" name="Text Placeholder 8"/>
          <p:cNvSpPr>
            <a:spLocks noGrp="1"/>
          </p:cNvSpPr>
          <p:nvPr>
            <p:ph type="body" sz="quarter" idx="13"/>
          </p:nvPr>
        </p:nvSpPr>
        <p:spPr bwMode="gray">
          <a:xfrm>
            <a:off x="1913475" y="1288207"/>
            <a:ext cx="8365065" cy="446087"/>
          </a:xfrm>
        </p:spPr>
        <p:txBody>
          <a:bodyPr lIns="0" anchor="b">
            <a:noAutofit/>
          </a:bodyPr>
          <a:lstStyle>
            <a:lvl1pPr algn="ctr">
              <a:lnSpc>
                <a:spcPct val="85000"/>
              </a:lnSpc>
              <a:spcBef>
                <a:spcPts val="600"/>
              </a:spcBef>
              <a:buNone/>
              <a:defRPr sz="2000" b="1">
                <a:solidFill>
                  <a:srgbClr val="515151"/>
                </a:solidFill>
              </a:defRPr>
            </a:lvl1pPr>
            <a:lvl2pPr>
              <a:buNone/>
              <a:defRPr/>
            </a:lvl2pPr>
            <a:lvl3pPr>
              <a:buNone/>
              <a:defRPr/>
            </a:lvl3pPr>
            <a:lvl4pPr>
              <a:buNone/>
              <a:defRPr/>
            </a:lvl4pPr>
            <a:lvl5pPr>
              <a:buNone/>
              <a:defRPr/>
            </a:lvl5pPr>
          </a:lstStyle>
          <a:p>
            <a:pPr lvl="0"/>
            <a:r>
              <a:rPr lang="en-US" smtClean="0"/>
              <a:t>Click to edit Master text styles</a:t>
            </a:r>
          </a:p>
        </p:txBody>
      </p:sp>
    </p:spTree>
    <p:extLst>
      <p:ext uri="{BB962C8B-B14F-4D97-AF65-F5344CB8AC3E}">
        <p14:creationId xmlns:p14="http://schemas.microsoft.com/office/powerpoint/2010/main" val="379049873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36448" y="1288194"/>
            <a:ext cx="5559552" cy="4433400"/>
          </a:xfrm>
        </p:spPr>
        <p:txBody>
          <a:bodyPr anchor="ctr" anchorCtr="0"/>
          <a:lstStyle>
            <a:lvl1pPr marL="0" indent="0" algn="ctr">
              <a:buNone/>
              <a:defRPr sz="2400" baseline="0">
                <a:solidFill>
                  <a:srgbClr val="7C7C7C"/>
                </a:solidFill>
              </a:defRPr>
            </a:lvl1pPr>
          </a:lstStyle>
          <a:p>
            <a:r>
              <a:rPr lang="en-US" dirty="0" smtClean="0"/>
              <a:t>Place chart here</a:t>
            </a:r>
            <a:endParaRPr lang="en-US" dirty="0"/>
          </a:p>
        </p:txBody>
      </p:sp>
      <p:sp>
        <p:nvSpPr>
          <p:cNvPr id="12" name="Chart Placeholder 3"/>
          <p:cNvSpPr>
            <a:spLocks noGrp="1"/>
          </p:cNvSpPr>
          <p:nvPr>
            <p:ph type="chart" sz="quarter" idx="18" hasCustomPrompt="1"/>
          </p:nvPr>
        </p:nvSpPr>
        <p:spPr bwMode="gray">
          <a:xfrm>
            <a:off x="6096001" y="1288194"/>
            <a:ext cx="5559552" cy="4433400"/>
          </a:xfrm>
        </p:spPr>
        <p:txBody>
          <a:bodyPr anchor="ctr" anchorCtr="0"/>
          <a:lstStyle>
            <a:lvl1pPr marL="0" indent="0" algn="ctr">
              <a:buNone/>
              <a:defRPr sz="2400" baseline="0">
                <a:solidFill>
                  <a:srgbClr val="7C7C7C"/>
                </a:solidFill>
              </a:defRPr>
            </a:lvl1pPr>
          </a:lstStyle>
          <a:p>
            <a:r>
              <a:rPr lang="en-US" dirty="0" smtClean="0"/>
              <a:t>Place chart here</a:t>
            </a:r>
            <a:endParaRPr lang="en-US" dirty="0"/>
          </a:p>
        </p:txBody>
      </p:sp>
      <p:sp>
        <p:nvSpPr>
          <p:cNvPr id="5" name="Rectangle 4"/>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a:xfrm>
            <a:off x="536449" y="132734"/>
            <a:ext cx="11109451" cy="668692"/>
          </a:xfrm>
        </p:spPr>
        <p:txBody>
          <a:bodyPr/>
          <a:lstStyle/>
          <a:p>
            <a:r>
              <a:rPr lang="en-US" smtClean="0"/>
              <a:t>Click to edit Master title style</a:t>
            </a:r>
            <a:endParaRPr lang="en-US"/>
          </a:p>
        </p:txBody>
      </p:sp>
      <p:sp>
        <p:nvSpPr>
          <p:cNvPr id="7" name="Text Placeholder 6"/>
          <p:cNvSpPr>
            <a:spLocks noGrp="1"/>
          </p:cNvSpPr>
          <p:nvPr>
            <p:ph type="body" sz="quarter" idx="17" hasCustomPrompt="1"/>
          </p:nvPr>
        </p:nvSpPr>
        <p:spPr bwMode="gray">
          <a:xfrm>
            <a:off x="536449" y="5728855"/>
            <a:ext cx="11109451" cy="260484"/>
          </a:xfrm>
        </p:spPr>
        <p:txBody>
          <a:bodyPr bIns="0" anchor="b" anchorCtr="0"/>
          <a:lstStyle>
            <a:lvl1pPr marL="0" indent="0">
              <a:buNone/>
              <a:defRPr sz="800" baseline="0"/>
            </a:lvl1pPr>
          </a:lstStyle>
          <a:p>
            <a:pPr lvl="0"/>
            <a:r>
              <a:rPr lang="en-US" dirty="0" smtClean="0"/>
              <a:t>Source: Goes Here</a:t>
            </a:r>
            <a:endParaRPr lang="en-US" dirty="0"/>
          </a:p>
        </p:txBody>
      </p:sp>
    </p:spTree>
    <p:extLst>
      <p:ext uri="{BB962C8B-B14F-4D97-AF65-F5344CB8AC3E}">
        <p14:creationId xmlns:p14="http://schemas.microsoft.com/office/powerpoint/2010/main" val="356766643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36448" y="1288194"/>
            <a:ext cx="5559552" cy="2216700"/>
          </a:xfrm>
        </p:spPr>
        <p:txBody>
          <a:bodyPr anchor="ctr" anchorCtr="0"/>
          <a:lstStyle>
            <a:lvl1pPr marL="0" indent="0" algn="ctr">
              <a:buNone/>
              <a:defRPr sz="2400" baseline="0">
                <a:solidFill>
                  <a:srgbClr val="7C7C7C"/>
                </a:solidFill>
              </a:defRPr>
            </a:lvl1pPr>
          </a:lstStyle>
          <a:p>
            <a:r>
              <a:rPr lang="en-US" dirty="0" smtClean="0"/>
              <a:t>Place chart here</a:t>
            </a:r>
            <a:endParaRPr lang="en-US" dirty="0"/>
          </a:p>
        </p:txBody>
      </p:sp>
      <p:sp>
        <p:nvSpPr>
          <p:cNvPr id="12" name="Chart Placeholder 3"/>
          <p:cNvSpPr>
            <a:spLocks noGrp="1"/>
          </p:cNvSpPr>
          <p:nvPr>
            <p:ph type="chart" sz="quarter" idx="18" hasCustomPrompt="1"/>
          </p:nvPr>
        </p:nvSpPr>
        <p:spPr bwMode="gray">
          <a:xfrm>
            <a:off x="6096001" y="1288194"/>
            <a:ext cx="5559552" cy="2216700"/>
          </a:xfrm>
        </p:spPr>
        <p:txBody>
          <a:bodyPr anchor="ctr" anchorCtr="0"/>
          <a:lstStyle>
            <a:lvl1pPr marL="0" indent="0" algn="ctr">
              <a:buNone/>
              <a:defRPr sz="2400" baseline="0">
                <a:solidFill>
                  <a:srgbClr val="7C7C7C"/>
                </a:solidFill>
              </a:defRPr>
            </a:lvl1pPr>
          </a:lstStyle>
          <a:p>
            <a:r>
              <a:rPr lang="en-US" dirty="0" smtClean="0"/>
              <a:t>Place chart here</a:t>
            </a:r>
            <a:endParaRPr lang="en-US" dirty="0"/>
          </a:p>
        </p:txBody>
      </p:sp>
      <p:sp>
        <p:nvSpPr>
          <p:cNvPr id="5" name="Rectangle 4"/>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a:xfrm>
            <a:off x="536449" y="132734"/>
            <a:ext cx="11109451" cy="668692"/>
          </a:xfrm>
        </p:spPr>
        <p:txBody>
          <a:bodyPr/>
          <a:lstStyle/>
          <a:p>
            <a:r>
              <a:rPr lang="en-US" smtClean="0"/>
              <a:t>Click to edit Master title style</a:t>
            </a:r>
            <a:endParaRPr lang="en-US"/>
          </a:p>
        </p:txBody>
      </p:sp>
      <p:sp>
        <p:nvSpPr>
          <p:cNvPr id="7" name="Text Placeholder 6"/>
          <p:cNvSpPr>
            <a:spLocks noGrp="1"/>
          </p:cNvSpPr>
          <p:nvPr>
            <p:ph type="body" sz="quarter" idx="17" hasCustomPrompt="1"/>
          </p:nvPr>
        </p:nvSpPr>
        <p:spPr bwMode="gray">
          <a:xfrm>
            <a:off x="536449" y="5728855"/>
            <a:ext cx="11109451" cy="260484"/>
          </a:xfrm>
        </p:spPr>
        <p:txBody>
          <a:bodyPr bIns="0" anchor="b" anchorCtr="0"/>
          <a:lstStyle>
            <a:lvl1pPr marL="0" indent="0">
              <a:buNone/>
              <a:defRPr sz="800" baseline="0"/>
            </a:lvl1pPr>
          </a:lstStyle>
          <a:p>
            <a:pPr lvl="0"/>
            <a:r>
              <a:rPr lang="en-US" dirty="0" smtClean="0"/>
              <a:t>Source: Goes Here</a:t>
            </a:r>
            <a:endParaRPr lang="en-US" dirty="0"/>
          </a:p>
        </p:txBody>
      </p:sp>
      <p:sp>
        <p:nvSpPr>
          <p:cNvPr id="15" name="Chart Placeholder 3"/>
          <p:cNvSpPr>
            <a:spLocks noGrp="1"/>
          </p:cNvSpPr>
          <p:nvPr>
            <p:ph type="chart" sz="quarter" idx="19" hasCustomPrompt="1"/>
          </p:nvPr>
        </p:nvSpPr>
        <p:spPr bwMode="gray">
          <a:xfrm>
            <a:off x="536448" y="3504894"/>
            <a:ext cx="5559552" cy="2216700"/>
          </a:xfrm>
        </p:spPr>
        <p:txBody>
          <a:bodyPr anchor="ctr" anchorCtr="0"/>
          <a:lstStyle>
            <a:lvl1pPr marL="0" indent="0" algn="ctr">
              <a:buNone/>
              <a:defRPr sz="2400" baseline="0">
                <a:solidFill>
                  <a:srgbClr val="7C7C7C"/>
                </a:solidFill>
              </a:defRPr>
            </a:lvl1pPr>
          </a:lstStyle>
          <a:p>
            <a:r>
              <a:rPr lang="en-US" dirty="0" smtClean="0"/>
              <a:t>Place chart here</a:t>
            </a:r>
            <a:endParaRPr lang="en-US" dirty="0"/>
          </a:p>
        </p:txBody>
      </p:sp>
      <p:sp>
        <p:nvSpPr>
          <p:cNvPr id="16" name="Chart Placeholder 3"/>
          <p:cNvSpPr>
            <a:spLocks noGrp="1"/>
          </p:cNvSpPr>
          <p:nvPr>
            <p:ph type="chart" sz="quarter" idx="20" hasCustomPrompt="1"/>
          </p:nvPr>
        </p:nvSpPr>
        <p:spPr bwMode="gray">
          <a:xfrm>
            <a:off x="6096001" y="3504894"/>
            <a:ext cx="5559552" cy="2216700"/>
          </a:xfrm>
        </p:spPr>
        <p:txBody>
          <a:bodyPr anchor="ctr" anchorCtr="0"/>
          <a:lstStyle>
            <a:lvl1pPr marL="0" indent="0" algn="ctr">
              <a:buNone/>
              <a:defRPr sz="2400" baseline="0">
                <a:solidFill>
                  <a:srgbClr val="7C7C7C"/>
                </a:solidFill>
              </a:defRPr>
            </a:lvl1pPr>
          </a:lstStyle>
          <a:p>
            <a:r>
              <a:rPr lang="en-US" dirty="0" smtClean="0"/>
              <a:t>Place chart here</a:t>
            </a:r>
            <a:endParaRPr lang="en-US" dirty="0"/>
          </a:p>
        </p:txBody>
      </p:sp>
    </p:spTree>
    <p:extLst>
      <p:ext uri="{BB962C8B-B14F-4D97-AF65-F5344CB8AC3E}">
        <p14:creationId xmlns:p14="http://schemas.microsoft.com/office/powerpoint/2010/main" val="166224351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5" name="Rectangle 4"/>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a:xfrm>
            <a:off x="536448" y="132734"/>
            <a:ext cx="11147552" cy="668692"/>
          </a:xfrm>
        </p:spPr>
        <p:txBody>
          <a:bodyPr/>
          <a:lstStyle/>
          <a:p>
            <a:r>
              <a:rPr lang="en-US" smtClean="0"/>
              <a:t>Click to edit Master title style</a:t>
            </a:r>
            <a:endParaRPr lang="en-US"/>
          </a:p>
        </p:txBody>
      </p:sp>
      <p:sp>
        <p:nvSpPr>
          <p:cNvPr id="7" name="Text Placeholder 6"/>
          <p:cNvSpPr>
            <a:spLocks noGrp="1"/>
          </p:cNvSpPr>
          <p:nvPr>
            <p:ph type="body" sz="quarter" idx="17" hasCustomPrompt="1"/>
          </p:nvPr>
        </p:nvSpPr>
        <p:spPr bwMode="gray">
          <a:xfrm>
            <a:off x="536451" y="5728855"/>
            <a:ext cx="11123084" cy="260484"/>
          </a:xfrm>
        </p:spPr>
        <p:txBody>
          <a:bodyPr bIns="0" anchor="b" anchorCtr="0"/>
          <a:lstStyle>
            <a:lvl1pPr marL="0" indent="0">
              <a:buNone/>
              <a:defRPr sz="800" baseline="0"/>
            </a:lvl1pPr>
          </a:lstStyle>
          <a:p>
            <a:pPr lvl="0"/>
            <a:r>
              <a:rPr lang="en-US" dirty="0" smtClean="0"/>
              <a:t>Source: Goes Here</a:t>
            </a:r>
            <a:endParaRPr lang="en-US" dirty="0"/>
          </a:p>
        </p:txBody>
      </p:sp>
      <p:sp>
        <p:nvSpPr>
          <p:cNvPr id="4" name="Table Placeholder 3"/>
          <p:cNvSpPr>
            <a:spLocks noGrp="1"/>
          </p:cNvSpPr>
          <p:nvPr>
            <p:ph type="tbl" sz="quarter" idx="18"/>
          </p:nvPr>
        </p:nvSpPr>
        <p:spPr bwMode="gray">
          <a:xfrm>
            <a:off x="536448" y="1143000"/>
            <a:ext cx="11147552" cy="4318000"/>
          </a:xfrm>
        </p:spPr>
        <p:txBody>
          <a:bodyPr anchor="ctr"/>
          <a:lstStyle>
            <a:lvl1pPr marL="0" indent="0" algn="ctr">
              <a:buNone/>
              <a:defRPr/>
            </a:lvl1pPr>
          </a:lstStyle>
          <a:p>
            <a:r>
              <a:rPr lang="en-US" dirty="0" smtClean="0"/>
              <a:t>Click icon to add table</a:t>
            </a:r>
            <a:endParaRPr lang="en-US" dirty="0"/>
          </a:p>
        </p:txBody>
      </p:sp>
    </p:spTree>
    <p:extLst>
      <p:ext uri="{BB962C8B-B14F-4D97-AF65-F5344CB8AC3E}">
        <p14:creationId xmlns:p14="http://schemas.microsoft.com/office/powerpoint/2010/main" val="418414333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95634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sp>
        <p:nvSpPr>
          <p:cNvPr id="5" name="Rectangle 4"/>
          <p:cNvSpPr/>
          <p:nvPr userDrawn="1"/>
        </p:nvSpPr>
        <p:spPr bwMode="ltGray">
          <a:xfrm>
            <a:off x="0" y="0"/>
            <a:ext cx="12192000" cy="823716"/>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
        <p:nvSpPr>
          <p:cNvPr id="6" name="Content Placeholder 26"/>
          <p:cNvSpPr>
            <a:spLocks noGrp="1"/>
          </p:cNvSpPr>
          <p:nvPr>
            <p:ph sz="quarter" idx="14" hasCustomPrompt="1"/>
          </p:nvPr>
        </p:nvSpPr>
        <p:spPr bwMode="gray">
          <a:xfrm>
            <a:off x="374661" y="1504950"/>
            <a:ext cx="11303001" cy="2352676"/>
          </a:xfrm>
        </p:spPr>
        <p:txBody>
          <a:bodyPr anchor="b" anchorCtr="0"/>
          <a:lstStyle>
            <a:lvl1pPr marL="228600" indent="-228600" algn="l">
              <a:buClr>
                <a:srgbClr val="515151"/>
              </a:buClr>
              <a:buFont typeface="Calibri" panose="020F0502020204030204" pitchFamily="34" charset="0"/>
              <a:buChar char="“"/>
              <a:defRPr sz="4000" baseline="0">
                <a:solidFill>
                  <a:srgbClr val="515151"/>
                </a:solidFill>
              </a:defRPr>
            </a:lvl1pPr>
          </a:lstStyle>
          <a:p>
            <a:pPr lvl="0"/>
            <a:r>
              <a:rPr lang="en-US" dirty="0" smtClean="0"/>
              <a:t>Click to edit Master text styles.”</a:t>
            </a:r>
            <a:endParaRPr lang="en-US" dirty="0"/>
          </a:p>
        </p:txBody>
      </p:sp>
      <p:sp>
        <p:nvSpPr>
          <p:cNvPr id="8" name="Content Placeholder 26"/>
          <p:cNvSpPr>
            <a:spLocks noGrp="1"/>
          </p:cNvSpPr>
          <p:nvPr>
            <p:ph sz="quarter" idx="16" hasCustomPrompt="1"/>
          </p:nvPr>
        </p:nvSpPr>
        <p:spPr bwMode="gray">
          <a:xfrm>
            <a:off x="745071" y="4278086"/>
            <a:ext cx="10915652" cy="645886"/>
          </a:xfrm>
        </p:spPr>
        <p:txBody>
          <a:bodyPr anchor="t" anchorCtr="0"/>
          <a:lstStyle>
            <a:lvl1pPr marL="0" indent="0" algn="l">
              <a:buNone/>
              <a:defRPr sz="1600" baseline="0">
                <a:solidFill>
                  <a:srgbClr val="7C7C7C"/>
                </a:solidFill>
              </a:defRPr>
            </a:lvl1pPr>
          </a:lstStyle>
          <a:p>
            <a:pPr lvl="0"/>
            <a:r>
              <a:rPr lang="en-US" dirty="0" smtClean="0"/>
              <a:t>Source information here</a:t>
            </a:r>
          </a:p>
        </p:txBody>
      </p:sp>
    </p:spTree>
    <p:extLst>
      <p:ext uri="{BB962C8B-B14F-4D97-AF65-F5344CB8AC3E}">
        <p14:creationId xmlns:p14="http://schemas.microsoft.com/office/powerpoint/2010/main" val="45661576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losing ">
    <p:spTree>
      <p:nvGrpSpPr>
        <p:cNvPr id="1" name=""/>
        <p:cNvGrpSpPr/>
        <p:nvPr/>
      </p:nvGrpSpPr>
      <p:grpSpPr>
        <a:xfrm>
          <a:off x="0" y="0"/>
          <a:ext cx="0" cy="0"/>
          <a:chOff x="0" y="0"/>
          <a:chExt cx="0" cy="0"/>
        </a:xfrm>
      </p:grpSpPr>
      <p:pic>
        <p:nvPicPr>
          <p:cNvPr id="4" name="Picture 3" descr="now-ltgrey.eps"/>
          <p:cNvPicPr>
            <a:picLocks noChangeAspect="1"/>
          </p:cNvPicPr>
          <p:nvPr userDrawn="1"/>
        </p:nvPicPr>
        <p:blipFill rotWithShape="1">
          <a:blip r:embed="rId2">
            <a:extLst>
              <a:ext uri="{28A0092B-C50C-407E-A947-70E740481C1C}">
                <a14:useLocalDpi xmlns:a14="http://schemas.microsoft.com/office/drawing/2010/main" val="0"/>
              </a:ext>
            </a:extLst>
          </a:blip>
          <a:srcRect r="6610"/>
          <a:stretch/>
        </p:blipFill>
        <p:spPr>
          <a:xfrm>
            <a:off x="717744" y="1645932"/>
            <a:ext cx="10756517" cy="3316191"/>
          </a:xfrm>
          <a:prstGeom prst="rect">
            <a:avLst/>
          </a:prstGeom>
          <a:noFill/>
          <a:ln>
            <a:noFill/>
          </a:ln>
        </p:spPr>
      </p:pic>
      <p:sp>
        <p:nvSpPr>
          <p:cNvPr id="6" name="Text Placeholder 2"/>
          <p:cNvSpPr>
            <a:spLocks noGrp="1"/>
          </p:cNvSpPr>
          <p:nvPr>
            <p:ph type="body" idx="1"/>
          </p:nvPr>
        </p:nvSpPr>
        <p:spPr bwMode="gray">
          <a:xfrm>
            <a:off x="914400" y="1626634"/>
            <a:ext cx="10363200" cy="1500187"/>
          </a:xfrm>
        </p:spPr>
        <p:txBody>
          <a:bodyPr anchor="ctr" anchorCtr="1">
            <a:noAutofit/>
          </a:bodyPr>
          <a:lstStyle>
            <a:lvl1pPr marL="0" indent="0" algn="ctr">
              <a:lnSpc>
                <a:spcPct val="80000"/>
              </a:lnSpc>
              <a:buNone/>
              <a:defRPr sz="4800" b="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949422421"/>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9650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577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24948" b="3114"/>
          <a:stretch>
            <a:fillRect/>
          </a:stretch>
        </p:blipFill>
        <p:spPr bwMode="ltGray">
          <a:xfrm>
            <a:off x="0" y="0"/>
            <a:ext cx="12192000" cy="604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0" name="Subtitle 2"/>
          <p:cNvSpPr>
            <a:spLocks noGrp="1"/>
          </p:cNvSpPr>
          <p:nvPr>
            <p:ph type="subTitle" idx="1"/>
          </p:nvPr>
        </p:nvSpPr>
        <p:spPr bwMode="gray">
          <a:xfrm>
            <a:off x="3110975" y="3201001"/>
            <a:ext cx="6583680" cy="389744"/>
          </a:xfrm>
        </p:spPr>
        <p:txBody>
          <a:bodyPr anchor="ctr"/>
          <a:lstStyle>
            <a:lvl1pPr marL="0" indent="0" algn="l" defTabSz="457200" rtl="0" eaLnBrk="1" latinLnBrk="0" hangingPunct="1">
              <a:lnSpc>
                <a:spcPct val="85000"/>
              </a:lnSpc>
              <a:spcBef>
                <a:spcPts val="1200"/>
              </a:spcBef>
              <a:buClr>
                <a:schemeClr val="tx2"/>
              </a:buClr>
              <a:buFont typeface="Arial"/>
              <a:buNone/>
              <a:defRPr lang="en-US" sz="2000" b="1" kern="1200" dirty="0">
                <a:solidFill>
                  <a:srgbClr val="51515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3" name="Text Placeholder 2"/>
          <p:cNvSpPr>
            <a:spLocks noGrp="1"/>
          </p:cNvSpPr>
          <p:nvPr>
            <p:ph type="body" sz="quarter" idx="10"/>
          </p:nvPr>
        </p:nvSpPr>
        <p:spPr>
          <a:xfrm>
            <a:off x="3110975" y="2362346"/>
            <a:ext cx="6583679" cy="789637"/>
          </a:xfrm>
        </p:spPr>
        <p:txBody>
          <a:bodyPr/>
          <a:lstStyle>
            <a:lvl1pPr marL="0" indent="0">
              <a:lnSpc>
                <a:spcPct val="80000"/>
              </a:lnSpc>
              <a:spcBef>
                <a:spcPts val="0"/>
              </a:spcBef>
              <a:buFont typeface="Arial" panose="020B0604020202020204" pitchFamily="34" charset="0"/>
              <a:buNone/>
              <a:defRPr sz="2800"/>
            </a:lvl1pPr>
            <a:lvl2pPr marL="231775" indent="0">
              <a:buNone/>
              <a:defRPr/>
            </a:lvl2pPr>
            <a:lvl3pPr marL="569913" indent="0">
              <a:buNone/>
              <a:defRPr/>
            </a:lvl3pPr>
            <a:lvl4pPr marL="854075" indent="0">
              <a:buNone/>
              <a:defRPr/>
            </a:lvl4pPr>
            <a:lvl5pPr marL="1146175" indent="0">
              <a:buNone/>
              <a:defRPr/>
            </a:lvl5pPr>
          </a:lstStyle>
          <a:p>
            <a:pPr lvl="0"/>
            <a:r>
              <a:rPr lang="en-US" smtClean="0"/>
              <a:t>Click to edit Master text styles</a:t>
            </a:r>
          </a:p>
        </p:txBody>
      </p:sp>
      <p:sp>
        <p:nvSpPr>
          <p:cNvPr id="5" name="Text Placeholder 4"/>
          <p:cNvSpPr>
            <a:spLocks noGrp="1"/>
          </p:cNvSpPr>
          <p:nvPr>
            <p:ph type="body" sz="quarter" idx="11"/>
          </p:nvPr>
        </p:nvSpPr>
        <p:spPr>
          <a:xfrm>
            <a:off x="3111500" y="3609885"/>
            <a:ext cx="6583155" cy="914400"/>
          </a:xfrm>
        </p:spPr>
        <p:txBody>
          <a:bodyPr/>
          <a:lstStyle>
            <a:lvl1pPr marL="0" indent="0">
              <a:buNone/>
              <a:defRPr sz="2000"/>
            </a:lvl1pPr>
            <a:lvl2pPr marL="231775" indent="0">
              <a:buNone/>
              <a:defRPr/>
            </a:lvl2pPr>
            <a:lvl3pPr marL="569913" indent="0">
              <a:buNone/>
              <a:defRPr/>
            </a:lvl3pPr>
            <a:lvl4pPr marL="854075" indent="0">
              <a:buNone/>
              <a:defRPr/>
            </a:lvl4pPr>
            <a:lvl5pPr marL="1146175" indent="0">
              <a:buNone/>
              <a:defRPr/>
            </a:lvl5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3499031"/>
      </p:ext>
    </p:extLst>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Rectangle 7"/>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a:xfrm>
            <a:off x="536448" y="132734"/>
            <a:ext cx="10972800" cy="668692"/>
          </a:xfrm>
        </p:spPr>
        <p:txBody>
          <a:bodyPr/>
          <a:lstStyle>
            <a:lvl1pPr>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0" y="1168400"/>
            <a:ext cx="12192000" cy="744538"/>
          </a:xfrm>
          <a:gradFill flip="none" rotWithShape="1">
            <a:gsLst>
              <a:gs pos="100000">
                <a:srgbClr val="F4F4F4"/>
              </a:gs>
              <a:gs pos="0">
                <a:srgbClr val="ECECEC"/>
              </a:gs>
              <a:gs pos="28000">
                <a:srgbClr val="FFFFFF"/>
              </a:gs>
            </a:gsLst>
            <a:lin ang="0" scaled="1"/>
            <a:tileRect/>
          </a:gradFill>
          <a:ln>
            <a:noFill/>
          </a:ln>
        </p:spPr>
        <p:txBody>
          <a:bodyPr lIns="594360" anchor="ct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lvl="0"/>
            <a:r>
              <a:rPr lang="en-US" smtClean="0"/>
              <a:t>Click to edit Master text styles</a:t>
            </a:r>
          </a:p>
        </p:txBody>
      </p:sp>
      <p:sp>
        <p:nvSpPr>
          <p:cNvPr id="17" name="Text Placeholder 5"/>
          <p:cNvSpPr>
            <a:spLocks noGrp="1"/>
          </p:cNvSpPr>
          <p:nvPr>
            <p:ph type="body" sz="quarter" idx="11"/>
          </p:nvPr>
        </p:nvSpPr>
        <p:spPr>
          <a:xfrm>
            <a:off x="0" y="2088856"/>
            <a:ext cx="12192000" cy="744538"/>
          </a:xfrm>
          <a:gradFill flip="none" rotWithShape="1">
            <a:gsLst>
              <a:gs pos="100000">
                <a:srgbClr val="F4F4F4"/>
              </a:gs>
              <a:gs pos="0">
                <a:srgbClr val="ECECEC"/>
              </a:gs>
              <a:gs pos="28000">
                <a:srgbClr val="FFFFFF"/>
              </a:gs>
            </a:gsLst>
            <a:lin ang="0" scaled="1"/>
            <a:tileRect/>
          </a:gradFill>
          <a:ln>
            <a:noFill/>
          </a:ln>
        </p:spPr>
        <p:txBody>
          <a:bodyPr lIns="594360" anchor="ct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lvl="0"/>
            <a:r>
              <a:rPr lang="en-US" smtClean="0"/>
              <a:t>Click to edit Master text styles</a:t>
            </a:r>
          </a:p>
        </p:txBody>
      </p:sp>
      <p:sp>
        <p:nvSpPr>
          <p:cNvPr id="18" name="Text Placeholder 5"/>
          <p:cNvSpPr>
            <a:spLocks noGrp="1"/>
          </p:cNvSpPr>
          <p:nvPr>
            <p:ph type="body" sz="quarter" idx="12"/>
          </p:nvPr>
        </p:nvSpPr>
        <p:spPr>
          <a:xfrm>
            <a:off x="0" y="3009312"/>
            <a:ext cx="12192000" cy="744538"/>
          </a:xfrm>
          <a:gradFill flip="none" rotWithShape="1">
            <a:gsLst>
              <a:gs pos="100000">
                <a:srgbClr val="F4F4F4"/>
              </a:gs>
              <a:gs pos="0">
                <a:srgbClr val="ECECEC"/>
              </a:gs>
              <a:gs pos="28000">
                <a:srgbClr val="FFFFFF"/>
              </a:gs>
            </a:gsLst>
            <a:lin ang="0" scaled="1"/>
            <a:tileRect/>
          </a:gradFill>
          <a:ln>
            <a:noFill/>
          </a:ln>
        </p:spPr>
        <p:txBody>
          <a:bodyPr lIns="594360" anchor="ct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lvl="0"/>
            <a:r>
              <a:rPr lang="en-US" smtClean="0"/>
              <a:t>Click to edit Master text styles</a:t>
            </a:r>
          </a:p>
        </p:txBody>
      </p:sp>
      <p:sp>
        <p:nvSpPr>
          <p:cNvPr id="19" name="Text Placeholder 5"/>
          <p:cNvSpPr>
            <a:spLocks noGrp="1"/>
          </p:cNvSpPr>
          <p:nvPr>
            <p:ph type="body" sz="quarter" idx="13"/>
          </p:nvPr>
        </p:nvSpPr>
        <p:spPr>
          <a:xfrm>
            <a:off x="0" y="3929768"/>
            <a:ext cx="12192000" cy="744538"/>
          </a:xfrm>
          <a:gradFill flip="none" rotWithShape="1">
            <a:gsLst>
              <a:gs pos="100000">
                <a:srgbClr val="F4F4F4"/>
              </a:gs>
              <a:gs pos="0">
                <a:srgbClr val="ECECEC"/>
              </a:gs>
              <a:gs pos="28000">
                <a:srgbClr val="FFFFFF"/>
              </a:gs>
            </a:gsLst>
            <a:lin ang="0" scaled="1"/>
            <a:tileRect/>
          </a:gradFill>
          <a:ln>
            <a:noFill/>
          </a:ln>
        </p:spPr>
        <p:txBody>
          <a:bodyPr lIns="594360" anchor="ct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lvl="0"/>
            <a:r>
              <a:rPr lang="en-US" smtClean="0"/>
              <a:t>Click to edit Master text styles</a:t>
            </a:r>
          </a:p>
        </p:txBody>
      </p:sp>
      <p:sp>
        <p:nvSpPr>
          <p:cNvPr id="20" name="Text Placeholder 5"/>
          <p:cNvSpPr>
            <a:spLocks noGrp="1"/>
          </p:cNvSpPr>
          <p:nvPr>
            <p:ph type="body" sz="quarter" idx="14"/>
          </p:nvPr>
        </p:nvSpPr>
        <p:spPr>
          <a:xfrm>
            <a:off x="0" y="4850224"/>
            <a:ext cx="12192000" cy="744538"/>
          </a:xfrm>
          <a:gradFill flip="none" rotWithShape="1">
            <a:gsLst>
              <a:gs pos="100000">
                <a:srgbClr val="F4F4F4"/>
              </a:gs>
              <a:gs pos="0">
                <a:srgbClr val="ECECEC"/>
              </a:gs>
              <a:gs pos="28000">
                <a:srgbClr val="FFFFFF"/>
              </a:gs>
            </a:gsLst>
            <a:lin ang="0" scaled="1"/>
            <a:tileRect/>
          </a:gradFill>
          <a:ln>
            <a:noFill/>
          </a:ln>
        </p:spPr>
        <p:txBody>
          <a:bodyPr lIns="594360" anchor="ctr"/>
          <a:lstStyle>
            <a:lvl1pPr marL="0" indent="0">
              <a:lnSpc>
                <a:spcPct val="90000"/>
              </a:lnSpc>
              <a:buNone/>
              <a:defRPr lang="en-US" sz="2400" smtClean="0">
                <a:solidFill>
                  <a:schemeClr val="tx1"/>
                </a:solidFill>
              </a:defRPr>
            </a:lvl1pPr>
            <a:lvl2pPr>
              <a:defRPr lang="en-US" sz="1800" smtClean="0">
                <a:solidFill>
                  <a:schemeClr val="tx1"/>
                </a:solidFill>
              </a:defRPr>
            </a:lvl2pPr>
            <a:lvl3pPr>
              <a:defRPr lang="en-US" smtClean="0">
                <a:solidFill>
                  <a:schemeClr val="tx1"/>
                </a:solidFill>
              </a:defRPr>
            </a:lvl3pPr>
            <a:lvl4pPr>
              <a:defRPr lang="en-US" sz="1800" smtClean="0">
                <a:solidFill>
                  <a:schemeClr val="tx1"/>
                </a:solidFill>
              </a:defRPr>
            </a:lvl4pPr>
            <a:lvl5pPr>
              <a:defRPr lang="en-US" sz="1800">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583517198"/>
      </p:ext>
    </p:extLst>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p:txBody>
          <a:bodyPr rtlCol="0">
            <a:no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bwMode="gray">
          <a:xfrm>
            <a:off x="573024" y="1386937"/>
            <a:ext cx="10972800" cy="4525963"/>
          </a:xfrm>
        </p:spPr>
        <p:txBody>
          <a:bodyPr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8588360"/>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5" name="Rectangle 4"/>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536448" y="132734"/>
            <a:ext cx="10972800" cy="668692"/>
          </a:xfrm>
        </p:spPr>
        <p:txBody>
          <a:bodyPr rtlCol="0">
            <a:no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573024" y="1386937"/>
            <a:ext cx="10972800" cy="4525963"/>
          </a:xfrm>
        </p:spPr>
        <p:txBody>
          <a:bodyPr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3"/>
          </p:nvPr>
        </p:nvSpPr>
        <p:spPr>
          <a:xfrm>
            <a:off x="536450" y="849370"/>
            <a:ext cx="10982889" cy="446087"/>
          </a:xfrm>
        </p:spPr>
        <p:txBody>
          <a:bodyPr>
            <a:noAutofit/>
          </a:bodyPr>
          <a:lstStyle>
            <a:lvl1pPr>
              <a:buNone/>
              <a:defRPr sz="2000" b="1">
                <a:solidFill>
                  <a:srgbClr val="7C7C7C"/>
                </a:solidFill>
              </a:defRPr>
            </a:lvl1pPr>
            <a:lvl2pPr>
              <a:buNone/>
              <a:defRPr/>
            </a:lvl2pPr>
            <a:lvl3pPr>
              <a:buNone/>
              <a:defRPr/>
            </a:lvl3pPr>
            <a:lvl4pPr>
              <a:buNone/>
              <a:defRPr/>
            </a:lvl4pPr>
            <a:lvl5pPr>
              <a:buNone/>
              <a:defRPr/>
            </a:lvl5pPr>
          </a:lstStyle>
          <a:p>
            <a:pPr lvl="0"/>
            <a:r>
              <a:rPr lang="en-US" smtClean="0"/>
              <a:t>Click to edit Master text styles</a:t>
            </a:r>
          </a:p>
        </p:txBody>
      </p:sp>
    </p:spTree>
    <p:extLst>
      <p:ext uri="{BB962C8B-B14F-4D97-AF65-F5344CB8AC3E}">
        <p14:creationId xmlns:p14="http://schemas.microsoft.com/office/powerpoint/2010/main" val="4044972786"/>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Tree>
    <p:extLst>
      <p:ext uri="{BB962C8B-B14F-4D97-AF65-F5344CB8AC3E}">
        <p14:creationId xmlns:p14="http://schemas.microsoft.com/office/powerpoint/2010/main" val="574304648"/>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
        <p:nvSpPr>
          <p:cNvPr id="3" name="Content Placeholder 2"/>
          <p:cNvSpPr>
            <a:spLocks noGrp="1"/>
          </p:cNvSpPr>
          <p:nvPr>
            <p:ph sz="half" idx="1"/>
          </p:nvPr>
        </p:nvSpPr>
        <p:spPr bwMode="gray">
          <a:xfrm>
            <a:off x="573024" y="1389889"/>
            <a:ext cx="5384800" cy="4541785"/>
          </a:xfrm>
        </p:spPr>
        <p:txBody>
          <a:bodyPr/>
          <a:lstStyle>
            <a:lvl1pPr>
              <a:spcBef>
                <a:spcPts val="480"/>
              </a:spcBef>
              <a:defRPr sz="2000"/>
            </a:lvl1pPr>
            <a:lvl2pPr>
              <a:spcBef>
                <a:spcPts val="432"/>
              </a:spcBef>
              <a:defRPr sz="1800"/>
            </a:lvl2pPr>
            <a:lvl3pPr>
              <a:spcBef>
                <a:spcPts val="384"/>
              </a:spcBef>
              <a:defRPr sz="1600"/>
            </a:lvl3pPr>
            <a:lvl4pPr>
              <a:spcBef>
                <a:spcPts val="336"/>
              </a:spcBef>
              <a:defRPr sz="1400"/>
            </a:lvl4pPr>
            <a:lvl5pPr>
              <a:spcBef>
                <a:spcPts val="336"/>
              </a:spcBef>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bwMode="gray">
          <a:xfrm>
            <a:off x="6197600" y="1389889"/>
            <a:ext cx="5384800" cy="4541785"/>
          </a:xfrm>
        </p:spPr>
        <p:txBody>
          <a:bodyPr/>
          <a:lstStyle>
            <a:lvl1pPr>
              <a:spcBef>
                <a:spcPts val="480"/>
              </a:spcBef>
              <a:defRPr sz="2000"/>
            </a:lvl1pPr>
            <a:lvl2pPr>
              <a:spcBef>
                <a:spcPts val="432"/>
              </a:spcBef>
              <a:defRPr sz="1800"/>
            </a:lvl2pPr>
            <a:lvl3pPr>
              <a:spcBef>
                <a:spcPts val="384"/>
              </a:spcBef>
              <a:defRPr sz="1600"/>
            </a:lvl3pPr>
            <a:lvl4pPr>
              <a:spcBef>
                <a:spcPts val="336"/>
              </a:spcBef>
              <a:defRPr sz="1400"/>
            </a:lvl4pPr>
            <a:lvl5pPr>
              <a:spcBef>
                <a:spcPts val="336"/>
              </a:spcBef>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05826678"/>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Rectangle 5"/>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
        <p:nvSpPr>
          <p:cNvPr id="5" name="Picture Placeholder 4"/>
          <p:cNvSpPr>
            <a:spLocks noGrp="1"/>
          </p:cNvSpPr>
          <p:nvPr>
            <p:ph type="pic" sz="quarter" idx="10"/>
          </p:nvPr>
        </p:nvSpPr>
        <p:spPr bwMode="gray">
          <a:xfrm>
            <a:off x="6159609" y="1389888"/>
            <a:ext cx="5510784" cy="4297680"/>
          </a:xfrm>
          <a:prstGeom prst="roundRect">
            <a:avLst>
              <a:gd name="adj" fmla="val 2624"/>
            </a:avLst>
          </a:prstGeom>
        </p:spPr>
        <p:txBody>
          <a:bodyPr rtlCol="0" anchor="ctr">
            <a:noAutofit/>
          </a:bodyPr>
          <a:lstStyle>
            <a:lvl1pPr marL="0" indent="0" algn="ctr">
              <a:buFontTx/>
              <a:buNone/>
              <a:defRPr>
                <a:solidFill>
                  <a:srgbClr val="7C7C7C"/>
                </a:solidFill>
              </a:defRPr>
            </a:lvl1pPr>
          </a:lstStyle>
          <a:p>
            <a:pPr lvl="0"/>
            <a:r>
              <a:rPr lang="en-US" noProof="0" smtClean="0"/>
              <a:t>Click icon to add picture</a:t>
            </a:r>
            <a:endParaRPr lang="en-US" noProof="0" dirty="0"/>
          </a:p>
        </p:txBody>
      </p:sp>
      <p:sp>
        <p:nvSpPr>
          <p:cNvPr id="8" name="Content Placeholder 2"/>
          <p:cNvSpPr>
            <a:spLocks noGrp="1"/>
          </p:cNvSpPr>
          <p:nvPr>
            <p:ph sz="half" idx="1"/>
          </p:nvPr>
        </p:nvSpPr>
        <p:spPr bwMode="gray">
          <a:xfrm>
            <a:off x="573024" y="1389890"/>
            <a:ext cx="5384800" cy="4313869"/>
          </a:xfrm>
        </p:spPr>
        <p:txBody>
          <a:bodyPr/>
          <a:lstStyle>
            <a:lvl1pPr>
              <a:spcBef>
                <a:spcPts val="480"/>
              </a:spcBef>
              <a:defRPr sz="2000"/>
            </a:lvl1pPr>
            <a:lvl2pPr>
              <a:spcBef>
                <a:spcPts val="432"/>
              </a:spcBef>
              <a:defRPr sz="1800"/>
            </a:lvl2pPr>
            <a:lvl3pPr>
              <a:spcBef>
                <a:spcPts val="384"/>
              </a:spcBef>
              <a:defRPr sz="1600"/>
            </a:lvl3pPr>
            <a:lvl4pPr>
              <a:spcBef>
                <a:spcPts val="336"/>
              </a:spcBef>
              <a:defRPr sz="1400"/>
            </a:lvl4pPr>
            <a:lvl5pPr>
              <a:spcBef>
                <a:spcPts val="336"/>
              </a:spcBef>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95587786"/>
      </p:ext>
    </p:extLst>
  </p:cSld>
  <p:clrMapOvr>
    <a:masterClrMapping/>
  </p:clrMapOvr>
  <p:transition xmlns:p14="http://schemas.microsoft.com/office/powerpoint/2010/mai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Rectangle 5"/>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a:xfrm>
            <a:off x="536448" y="132734"/>
            <a:ext cx="11109451" cy="668692"/>
          </a:xfrm>
        </p:spPr>
        <p:txBody>
          <a:bodyPr/>
          <a:lstStyle/>
          <a:p>
            <a:r>
              <a:rPr lang="en-US" smtClean="0"/>
              <a:t>Click to edit Master title style</a:t>
            </a:r>
            <a:endParaRPr lang="en-US"/>
          </a:p>
        </p:txBody>
      </p:sp>
      <p:sp>
        <p:nvSpPr>
          <p:cNvPr id="4" name="Chart Placeholder 3"/>
          <p:cNvSpPr>
            <a:spLocks noGrp="1"/>
          </p:cNvSpPr>
          <p:nvPr>
            <p:ph type="chart" sz="quarter" idx="10"/>
          </p:nvPr>
        </p:nvSpPr>
        <p:spPr bwMode="gray">
          <a:xfrm>
            <a:off x="536450" y="1659614"/>
            <a:ext cx="11109452" cy="4061980"/>
          </a:xfrm>
        </p:spPr>
        <p:txBody>
          <a:bodyPr rtlCol="0" anchor="ctr">
            <a:noAutofit/>
          </a:bodyPr>
          <a:lstStyle>
            <a:lvl1pPr marL="0" indent="0" algn="ctr">
              <a:buNone/>
              <a:defRPr sz="2400" baseline="0">
                <a:solidFill>
                  <a:schemeClr val="bg2"/>
                </a:solidFill>
              </a:defRPr>
            </a:lvl1pPr>
          </a:lstStyle>
          <a:p>
            <a:pPr lvl="0"/>
            <a:r>
              <a:rPr lang="en-US" noProof="0" smtClean="0"/>
              <a:t>Click icon to add chart</a:t>
            </a:r>
            <a:endParaRPr lang="en-US" noProof="0" dirty="0"/>
          </a:p>
        </p:txBody>
      </p:sp>
      <p:sp>
        <p:nvSpPr>
          <p:cNvPr id="7" name="Text Placeholder 6"/>
          <p:cNvSpPr>
            <a:spLocks noGrp="1"/>
          </p:cNvSpPr>
          <p:nvPr>
            <p:ph type="body" sz="quarter" idx="17"/>
          </p:nvPr>
        </p:nvSpPr>
        <p:spPr bwMode="gray">
          <a:xfrm>
            <a:off x="536448" y="5728855"/>
            <a:ext cx="11109451" cy="260484"/>
          </a:xfrm>
        </p:spPr>
        <p:txBody>
          <a:bodyPr bIns="0" anchor="b"/>
          <a:lstStyle>
            <a:lvl1pPr marL="0" indent="0">
              <a:buNone/>
              <a:defRPr sz="800" baseline="0"/>
            </a:lvl1pPr>
          </a:lstStyle>
          <a:p>
            <a:pPr lvl="0"/>
            <a:r>
              <a:rPr lang="en-US" smtClean="0"/>
              <a:t>Click to edit Master text styles</a:t>
            </a:r>
          </a:p>
        </p:txBody>
      </p:sp>
      <p:sp>
        <p:nvSpPr>
          <p:cNvPr id="8" name="Text Placeholder 8"/>
          <p:cNvSpPr>
            <a:spLocks noGrp="1"/>
          </p:cNvSpPr>
          <p:nvPr>
            <p:ph type="body" sz="quarter" idx="13"/>
          </p:nvPr>
        </p:nvSpPr>
        <p:spPr bwMode="gray">
          <a:xfrm>
            <a:off x="1913468" y="1288195"/>
            <a:ext cx="8365065" cy="446087"/>
          </a:xfrm>
        </p:spPr>
        <p:txBody>
          <a:bodyPr lIns="0" anchor="b">
            <a:noAutofit/>
          </a:bodyPr>
          <a:lstStyle>
            <a:lvl1pPr algn="ctr">
              <a:lnSpc>
                <a:spcPct val="85000"/>
              </a:lnSpc>
              <a:spcBef>
                <a:spcPts val="600"/>
              </a:spcBef>
              <a:buNone/>
              <a:defRPr sz="2000" b="1">
                <a:solidFill>
                  <a:srgbClr val="515151"/>
                </a:solidFill>
              </a:defRPr>
            </a:lvl1pPr>
            <a:lvl2pPr>
              <a:buNone/>
              <a:defRPr/>
            </a:lvl2pPr>
            <a:lvl3pPr>
              <a:buNone/>
              <a:defRPr/>
            </a:lvl3pPr>
            <a:lvl4pPr>
              <a:buNone/>
              <a:defRPr/>
            </a:lvl4pPr>
            <a:lvl5pPr>
              <a:buNone/>
              <a:defRPr/>
            </a:lvl5pPr>
          </a:lstStyle>
          <a:p>
            <a:pPr lvl="0"/>
            <a:r>
              <a:rPr lang="en-US" smtClean="0"/>
              <a:t>Click to edit Master text styles</a:t>
            </a:r>
          </a:p>
        </p:txBody>
      </p:sp>
    </p:spTree>
    <p:extLst>
      <p:ext uri="{BB962C8B-B14F-4D97-AF65-F5344CB8AC3E}">
        <p14:creationId xmlns:p14="http://schemas.microsoft.com/office/powerpoint/2010/main" val="3518149189"/>
      </p:ext>
    </p:extLst>
  </p:cSld>
  <p:clrMapOvr>
    <a:masterClrMapping/>
  </p:clrMapOvr>
  <p:transition xmlns:p14="http://schemas.microsoft.com/office/powerpoint/2010/mai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hart">
    <p:spTree>
      <p:nvGrpSpPr>
        <p:cNvPr id="1" name=""/>
        <p:cNvGrpSpPr/>
        <p:nvPr/>
      </p:nvGrpSpPr>
      <p:grpSpPr>
        <a:xfrm>
          <a:off x="0" y="0"/>
          <a:ext cx="0" cy="0"/>
          <a:chOff x="0" y="0"/>
          <a:chExt cx="0" cy="0"/>
        </a:xfrm>
      </p:grpSpPr>
      <p:sp>
        <p:nvSpPr>
          <p:cNvPr id="6" name="Rectangle 5"/>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Chart Placeholder 3"/>
          <p:cNvSpPr>
            <a:spLocks noGrp="1"/>
          </p:cNvSpPr>
          <p:nvPr>
            <p:ph type="chart" sz="quarter" idx="10"/>
          </p:nvPr>
        </p:nvSpPr>
        <p:spPr bwMode="gray">
          <a:xfrm>
            <a:off x="536448" y="1288194"/>
            <a:ext cx="5559552" cy="4433400"/>
          </a:xfrm>
        </p:spPr>
        <p:txBody>
          <a:bodyPr rtlCol="0" anchor="ctr">
            <a:noAutofit/>
          </a:bodyPr>
          <a:lstStyle>
            <a:lvl1pPr marL="0" indent="0" algn="ctr">
              <a:buNone/>
              <a:defRPr sz="2400" baseline="0">
                <a:solidFill>
                  <a:srgbClr val="7C7C7C"/>
                </a:solidFill>
              </a:defRPr>
            </a:lvl1pPr>
          </a:lstStyle>
          <a:p>
            <a:pPr lvl="0"/>
            <a:r>
              <a:rPr lang="en-US" noProof="0" smtClean="0"/>
              <a:t>Click icon to add chart</a:t>
            </a:r>
            <a:endParaRPr lang="en-US" noProof="0" dirty="0"/>
          </a:p>
        </p:txBody>
      </p:sp>
      <p:sp>
        <p:nvSpPr>
          <p:cNvPr id="12" name="Chart Placeholder 3"/>
          <p:cNvSpPr>
            <a:spLocks noGrp="1"/>
          </p:cNvSpPr>
          <p:nvPr>
            <p:ph type="chart" sz="quarter" idx="18"/>
          </p:nvPr>
        </p:nvSpPr>
        <p:spPr bwMode="gray">
          <a:xfrm>
            <a:off x="6096001" y="1288194"/>
            <a:ext cx="5559552" cy="4433400"/>
          </a:xfrm>
        </p:spPr>
        <p:txBody>
          <a:bodyPr rtlCol="0" anchor="ctr">
            <a:noAutofit/>
          </a:bodyPr>
          <a:lstStyle>
            <a:lvl1pPr marL="0" indent="0" algn="ctr">
              <a:buNone/>
              <a:defRPr sz="2400" baseline="0">
                <a:solidFill>
                  <a:srgbClr val="7C7C7C"/>
                </a:solidFill>
              </a:defRPr>
            </a:lvl1pPr>
          </a:lstStyle>
          <a:p>
            <a:pPr lvl="0"/>
            <a:r>
              <a:rPr lang="en-US" noProof="0" smtClean="0"/>
              <a:t>Click icon to add chart</a:t>
            </a:r>
            <a:endParaRPr lang="en-US" noProof="0" dirty="0"/>
          </a:p>
        </p:txBody>
      </p:sp>
      <p:sp>
        <p:nvSpPr>
          <p:cNvPr id="2" name="Title 1"/>
          <p:cNvSpPr>
            <a:spLocks noGrp="1"/>
          </p:cNvSpPr>
          <p:nvPr>
            <p:ph type="title"/>
          </p:nvPr>
        </p:nvSpPr>
        <p:spPr bwMode="gray">
          <a:xfrm>
            <a:off x="536448" y="132734"/>
            <a:ext cx="11109451" cy="668692"/>
          </a:xfrm>
        </p:spPr>
        <p:txBody>
          <a:bodyPr/>
          <a:lstStyle/>
          <a:p>
            <a:r>
              <a:rPr lang="en-US" smtClean="0"/>
              <a:t>Click to edit Master title style</a:t>
            </a:r>
            <a:endParaRPr lang="en-US"/>
          </a:p>
        </p:txBody>
      </p:sp>
      <p:sp>
        <p:nvSpPr>
          <p:cNvPr id="7" name="Text Placeholder 6"/>
          <p:cNvSpPr>
            <a:spLocks noGrp="1"/>
          </p:cNvSpPr>
          <p:nvPr>
            <p:ph type="body" sz="quarter" idx="17"/>
          </p:nvPr>
        </p:nvSpPr>
        <p:spPr bwMode="gray">
          <a:xfrm>
            <a:off x="536448" y="5728855"/>
            <a:ext cx="11109451" cy="260484"/>
          </a:xfrm>
        </p:spPr>
        <p:txBody>
          <a:bodyPr bIns="0" anchor="b"/>
          <a:lstStyle>
            <a:lvl1pPr marL="0" indent="0">
              <a:buNone/>
              <a:defRPr sz="800" baseline="0"/>
            </a:lvl1pPr>
          </a:lstStyle>
          <a:p>
            <a:pPr lvl="0"/>
            <a:r>
              <a:rPr lang="en-US" smtClean="0"/>
              <a:t>Click to edit Master text styles</a:t>
            </a:r>
          </a:p>
        </p:txBody>
      </p:sp>
    </p:spTree>
    <p:extLst>
      <p:ext uri="{BB962C8B-B14F-4D97-AF65-F5344CB8AC3E}">
        <p14:creationId xmlns:p14="http://schemas.microsoft.com/office/powerpoint/2010/main" val="781991752"/>
      </p:ext>
    </p:extLst>
  </p:cSld>
  <p:clrMapOvr>
    <a:masterClrMapping/>
  </p:clrMapOvr>
  <p:transition xmlns:p14="http://schemas.microsoft.com/office/powerpoint/2010/mai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8" name="Rectangle 7"/>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Chart Placeholder 3"/>
          <p:cNvSpPr>
            <a:spLocks noGrp="1"/>
          </p:cNvSpPr>
          <p:nvPr>
            <p:ph type="chart" sz="quarter" idx="10"/>
          </p:nvPr>
        </p:nvSpPr>
        <p:spPr bwMode="gray">
          <a:xfrm>
            <a:off x="536448" y="1288194"/>
            <a:ext cx="5559552" cy="2216700"/>
          </a:xfrm>
        </p:spPr>
        <p:txBody>
          <a:bodyPr rtlCol="0" anchor="ctr">
            <a:noAutofit/>
          </a:bodyPr>
          <a:lstStyle>
            <a:lvl1pPr marL="0" indent="0" algn="ctr">
              <a:buNone/>
              <a:defRPr sz="2400" baseline="0">
                <a:solidFill>
                  <a:srgbClr val="7C7C7C"/>
                </a:solidFill>
              </a:defRPr>
            </a:lvl1pPr>
          </a:lstStyle>
          <a:p>
            <a:pPr lvl="0"/>
            <a:r>
              <a:rPr lang="en-US" noProof="0" smtClean="0"/>
              <a:t>Click icon to add chart</a:t>
            </a:r>
            <a:endParaRPr lang="en-US" noProof="0" dirty="0"/>
          </a:p>
        </p:txBody>
      </p:sp>
      <p:sp>
        <p:nvSpPr>
          <p:cNvPr id="12" name="Chart Placeholder 3"/>
          <p:cNvSpPr>
            <a:spLocks noGrp="1"/>
          </p:cNvSpPr>
          <p:nvPr>
            <p:ph type="chart" sz="quarter" idx="18"/>
          </p:nvPr>
        </p:nvSpPr>
        <p:spPr bwMode="gray">
          <a:xfrm>
            <a:off x="6096001" y="1288194"/>
            <a:ext cx="5559552" cy="2216700"/>
          </a:xfrm>
        </p:spPr>
        <p:txBody>
          <a:bodyPr rtlCol="0" anchor="ctr">
            <a:noAutofit/>
          </a:bodyPr>
          <a:lstStyle>
            <a:lvl1pPr marL="0" indent="0" algn="ctr">
              <a:buNone/>
              <a:defRPr sz="2400" baseline="0">
                <a:solidFill>
                  <a:srgbClr val="7C7C7C"/>
                </a:solidFill>
              </a:defRPr>
            </a:lvl1pPr>
          </a:lstStyle>
          <a:p>
            <a:pPr lvl="0"/>
            <a:r>
              <a:rPr lang="en-US" noProof="0" smtClean="0"/>
              <a:t>Click icon to add chart</a:t>
            </a:r>
            <a:endParaRPr lang="en-US" noProof="0" dirty="0"/>
          </a:p>
        </p:txBody>
      </p:sp>
      <p:sp>
        <p:nvSpPr>
          <p:cNvPr id="2" name="Title 1"/>
          <p:cNvSpPr>
            <a:spLocks noGrp="1"/>
          </p:cNvSpPr>
          <p:nvPr>
            <p:ph type="title"/>
          </p:nvPr>
        </p:nvSpPr>
        <p:spPr bwMode="gray">
          <a:xfrm>
            <a:off x="536448" y="132734"/>
            <a:ext cx="11109451" cy="668692"/>
          </a:xfrm>
        </p:spPr>
        <p:txBody>
          <a:bodyPr/>
          <a:lstStyle/>
          <a:p>
            <a:r>
              <a:rPr lang="en-US" smtClean="0"/>
              <a:t>Click to edit Master title style</a:t>
            </a:r>
            <a:endParaRPr lang="en-US"/>
          </a:p>
        </p:txBody>
      </p:sp>
      <p:sp>
        <p:nvSpPr>
          <p:cNvPr id="7" name="Text Placeholder 6"/>
          <p:cNvSpPr>
            <a:spLocks noGrp="1"/>
          </p:cNvSpPr>
          <p:nvPr>
            <p:ph type="body" sz="quarter" idx="17"/>
          </p:nvPr>
        </p:nvSpPr>
        <p:spPr bwMode="gray">
          <a:xfrm>
            <a:off x="536448" y="5728855"/>
            <a:ext cx="11109451" cy="260484"/>
          </a:xfrm>
        </p:spPr>
        <p:txBody>
          <a:bodyPr bIns="0" anchor="b"/>
          <a:lstStyle>
            <a:lvl1pPr marL="0" indent="0">
              <a:buNone/>
              <a:defRPr sz="800" baseline="0"/>
            </a:lvl1pPr>
          </a:lstStyle>
          <a:p>
            <a:pPr lvl="0"/>
            <a:r>
              <a:rPr lang="en-US" smtClean="0"/>
              <a:t>Click to edit Master text styles</a:t>
            </a:r>
          </a:p>
        </p:txBody>
      </p:sp>
      <p:sp>
        <p:nvSpPr>
          <p:cNvPr id="15" name="Chart Placeholder 3"/>
          <p:cNvSpPr>
            <a:spLocks noGrp="1"/>
          </p:cNvSpPr>
          <p:nvPr>
            <p:ph type="chart" sz="quarter" idx="19"/>
          </p:nvPr>
        </p:nvSpPr>
        <p:spPr bwMode="gray">
          <a:xfrm>
            <a:off x="536448" y="3504894"/>
            <a:ext cx="5559552" cy="2216700"/>
          </a:xfrm>
        </p:spPr>
        <p:txBody>
          <a:bodyPr rtlCol="0" anchor="ctr">
            <a:noAutofit/>
          </a:bodyPr>
          <a:lstStyle>
            <a:lvl1pPr marL="0" indent="0" algn="ctr">
              <a:buNone/>
              <a:defRPr sz="2400" baseline="0">
                <a:solidFill>
                  <a:srgbClr val="7C7C7C"/>
                </a:solidFill>
              </a:defRPr>
            </a:lvl1pPr>
          </a:lstStyle>
          <a:p>
            <a:pPr lvl="0"/>
            <a:r>
              <a:rPr lang="en-US" noProof="0" smtClean="0"/>
              <a:t>Click icon to add chart</a:t>
            </a:r>
            <a:endParaRPr lang="en-US" noProof="0" dirty="0"/>
          </a:p>
        </p:txBody>
      </p:sp>
      <p:sp>
        <p:nvSpPr>
          <p:cNvPr id="16" name="Chart Placeholder 3"/>
          <p:cNvSpPr>
            <a:spLocks noGrp="1"/>
          </p:cNvSpPr>
          <p:nvPr>
            <p:ph type="chart" sz="quarter" idx="20"/>
          </p:nvPr>
        </p:nvSpPr>
        <p:spPr bwMode="gray">
          <a:xfrm>
            <a:off x="6096001" y="3504894"/>
            <a:ext cx="5559552" cy="2216700"/>
          </a:xfrm>
        </p:spPr>
        <p:txBody>
          <a:bodyPr rtlCol="0" anchor="ctr">
            <a:noAutofit/>
          </a:bodyPr>
          <a:lstStyle>
            <a:lvl1pPr marL="0" indent="0" algn="ctr">
              <a:buNone/>
              <a:defRPr sz="2400" baseline="0">
                <a:solidFill>
                  <a:srgbClr val="7C7C7C"/>
                </a:solidFill>
              </a:defRPr>
            </a:lvl1pPr>
          </a:lstStyle>
          <a:p>
            <a:pPr lvl="0"/>
            <a:r>
              <a:rPr lang="en-US" noProof="0" smtClean="0"/>
              <a:t>Click icon to add chart</a:t>
            </a:r>
            <a:endParaRPr lang="en-US" noProof="0" dirty="0"/>
          </a:p>
        </p:txBody>
      </p:sp>
    </p:spTree>
    <p:extLst>
      <p:ext uri="{BB962C8B-B14F-4D97-AF65-F5344CB8AC3E}">
        <p14:creationId xmlns:p14="http://schemas.microsoft.com/office/powerpoint/2010/main" val="1102764215"/>
      </p:ext>
    </p:extLst>
  </p:cSld>
  <p:clrMapOvr>
    <a:masterClrMapping/>
  </p:clrMapOvr>
  <p:transition xmlns:p14="http://schemas.microsoft.com/office/powerpoint/2010/mai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3950286"/>
      </p:ext>
    </p:extLst>
  </p:cSld>
  <p:clrMapOvr>
    <a:masterClrMapping/>
  </p:clrMapOvr>
  <p:transition xmlns:p14="http://schemas.microsoft.com/office/powerpoint/2010/mai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sp>
        <p:nvSpPr>
          <p:cNvPr id="5" name="Rectangle 4"/>
          <p:cNvSpPr/>
          <p:nvPr userDrawn="1"/>
        </p:nvSpPr>
        <p:spPr bwMode="ltGray">
          <a:xfrm>
            <a:off x="0" y="0"/>
            <a:ext cx="12192000" cy="823913"/>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bwMode="gray"/>
        <p:txBody>
          <a:bodyPr/>
          <a:lstStyle/>
          <a:p>
            <a:r>
              <a:rPr lang="en-US" smtClean="0"/>
              <a:t>Click to edit Master title style</a:t>
            </a:r>
            <a:endParaRPr lang="en-US"/>
          </a:p>
        </p:txBody>
      </p:sp>
      <p:sp>
        <p:nvSpPr>
          <p:cNvPr id="6" name="Content Placeholder 26"/>
          <p:cNvSpPr>
            <a:spLocks noGrp="1"/>
          </p:cNvSpPr>
          <p:nvPr>
            <p:ph sz="quarter" idx="14"/>
          </p:nvPr>
        </p:nvSpPr>
        <p:spPr bwMode="gray">
          <a:xfrm>
            <a:off x="374653" y="1504950"/>
            <a:ext cx="11303001" cy="2352676"/>
          </a:xfrm>
        </p:spPr>
        <p:txBody>
          <a:bodyPr anchor="b"/>
          <a:lstStyle>
            <a:lvl1pPr marL="228600" indent="-228600" algn="l">
              <a:buClr>
                <a:srgbClr val="515151"/>
              </a:buClr>
              <a:buFont typeface="Calibri" panose="020F0502020204030204" pitchFamily="34" charset="0"/>
              <a:buChar char="“"/>
              <a:defRPr sz="4000" baseline="0">
                <a:solidFill>
                  <a:srgbClr val="515151"/>
                </a:solidFill>
              </a:defRPr>
            </a:lvl1pPr>
          </a:lstStyle>
          <a:p>
            <a:pPr lvl="0"/>
            <a:r>
              <a:rPr lang="en-US" smtClean="0"/>
              <a:t>Click to edit Master text styles</a:t>
            </a:r>
          </a:p>
        </p:txBody>
      </p:sp>
      <p:sp>
        <p:nvSpPr>
          <p:cNvPr id="8" name="Content Placeholder 26"/>
          <p:cNvSpPr>
            <a:spLocks noGrp="1"/>
          </p:cNvSpPr>
          <p:nvPr>
            <p:ph sz="quarter" idx="16"/>
          </p:nvPr>
        </p:nvSpPr>
        <p:spPr bwMode="gray">
          <a:xfrm>
            <a:off x="745069" y="4278086"/>
            <a:ext cx="10915652" cy="645886"/>
          </a:xfrm>
        </p:spPr>
        <p:txBody>
          <a:bodyPr/>
          <a:lstStyle>
            <a:lvl1pPr marL="0" indent="0" algn="l">
              <a:buNone/>
              <a:defRPr sz="1600" baseline="0">
                <a:solidFill>
                  <a:srgbClr val="7C7C7C"/>
                </a:solidFill>
              </a:defRPr>
            </a:lvl1pPr>
          </a:lstStyle>
          <a:p>
            <a:pPr lvl="0"/>
            <a:r>
              <a:rPr lang="en-US" smtClean="0"/>
              <a:t>Click to edit Master text styles</a:t>
            </a:r>
          </a:p>
        </p:txBody>
      </p:sp>
    </p:spTree>
    <p:extLst>
      <p:ext uri="{BB962C8B-B14F-4D97-AF65-F5344CB8AC3E}">
        <p14:creationId xmlns:p14="http://schemas.microsoft.com/office/powerpoint/2010/main" val="4097100176"/>
      </p:ext>
    </p:extLst>
  </p:cSld>
  <p:clrMapOvr>
    <a:masterClrMapping/>
  </p:clrMapOvr>
  <p:transition xmlns:p14="http://schemas.microsoft.com/office/powerpoint/2010/mai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pic>
        <p:nvPicPr>
          <p:cNvPr id="3" name="Picture 6" descr="now-ltgrey.eps"/>
          <p:cNvPicPr>
            <a:picLocks noChangeAspect="1"/>
          </p:cNvPicPr>
          <p:nvPr userDrawn="1"/>
        </p:nvPicPr>
        <p:blipFill>
          <a:blip r:embed="rId2">
            <a:extLst>
              <a:ext uri="{28A0092B-C50C-407E-A947-70E740481C1C}">
                <a14:useLocalDpi xmlns:a14="http://schemas.microsoft.com/office/drawing/2010/main" val="0"/>
              </a:ext>
            </a:extLst>
          </a:blip>
          <a:srcRect r="6610"/>
          <a:stretch>
            <a:fillRect/>
          </a:stretch>
        </p:blipFill>
        <p:spPr bwMode="auto">
          <a:xfrm>
            <a:off x="717550" y="1646238"/>
            <a:ext cx="10756900"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p:cNvSpPr>
            <a:spLocks noGrp="1"/>
          </p:cNvSpPr>
          <p:nvPr>
            <p:ph type="body" idx="1"/>
          </p:nvPr>
        </p:nvSpPr>
        <p:spPr bwMode="gray">
          <a:xfrm>
            <a:off x="914400" y="1626622"/>
            <a:ext cx="10363200" cy="1500187"/>
          </a:xfrm>
        </p:spPr>
        <p:txBody>
          <a:bodyPr anchor="ctr" anchorCtr="1">
            <a:noAutofit/>
          </a:bodyPr>
          <a:lstStyle>
            <a:lvl1pPr marL="0" indent="0" algn="ctr">
              <a:lnSpc>
                <a:spcPct val="80000"/>
              </a:lnSpc>
              <a:buNone/>
              <a:defRPr sz="4800" b="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75610078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theme" Target="../theme/theme2.xml"/><Relationship Id="rId3" Type="http://schemas.openxmlformats.org/officeDocument/2006/relationships/image" Target="../media/image4.jpg"/></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theme" Target="../theme/theme3.xml"/><Relationship Id="rId3" Type="http://schemas.openxmlformats.org/officeDocument/2006/relationships/image" Target="../media/image5.jpg"/></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slideLayout" Target="../slideLayouts/slideLayout29.xml"/><Relationship Id="rId14" Type="http://schemas.openxmlformats.org/officeDocument/2006/relationships/theme" Target="../theme/theme4.xml"/><Relationship Id="rId15" Type="http://schemas.openxmlformats.org/officeDocument/2006/relationships/image" Target="../media/image1.png"/><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536448" y="132734"/>
            <a:ext cx="10972800" cy="668692"/>
          </a:xfrm>
          <a:prstGeom prst="rect">
            <a:avLst/>
          </a:prstGeom>
        </p:spPr>
        <p:txBody>
          <a:bodyPr vert="horz" lIns="91440" tIns="0" rIns="91440" bIns="0" rtlCol="0" anchor="b" anchorCtr="0">
            <a:noAutofit/>
          </a:bodyPr>
          <a:lstStyle/>
          <a:p>
            <a:pPr lvl="0"/>
            <a:r>
              <a:rPr lang="en-US" smtClean="0"/>
              <a:t>Click to edit Master title style</a:t>
            </a:r>
            <a:endParaRPr lang="en-US" dirty="0"/>
          </a:p>
        </p:txBody>
      </p:sp>
      <p:sp>
        <p:nvSpPr>
          <p:cNvPr id="3" name="Text Placeholder 2"/>
          <p:cNvSpPr>
            <a:spLocks noGrp="1"/>
          </p:cNvSpPr>
          <p:nvPr>
            <p:ph type="body" idx="1"/>
          </p:nvPr>
        </p:nvSpPr>
        <p:spPr bwMode="gray">
          <a:xfrm>
            <a:off x="573024" y="1298450"/>
            <a:ext cx="10972800" cy="4525963"/>
          </a:xfrm>
          <a:prstGeom prst="rect">
            <a:avLst/>
          </a:prstGeom>
        </p:spPr>
        <p:txBody>
          <a:bodyPr vert="horz" lIns="9144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Footer Placeholder 4"/>
          <p:cNvSpPr txBox="1">
            <a:spLocks/>
          </p:cNvSpPr>
          <p:nvPr/>
        </p:nvSpPr>
        <p:spPr bwMode="auto">
          <a:xfrm>
            <a:off x="542793" y="6308568"/>
            <a:ext cx="3237095"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457200" rtl="0" eaLnBrk="1" latinLnBrk="0" hangingPunct="1">
              <a:tabLst>
                <a:tab pos="3600450" algn="l"/>
              </a:tabLst>
            </a:pPr>
            <a:r>
              <a:rPr lang="en-US" sz="800" kern="1200" dirty="0" smtClean="0">
                <a:solidFill>
                  <a:srgbClr val="646464"/>
                </a:solidFill>
                <a:latin typeface="+mn-lt"/>
                <a:ea typeface="+mn-ea"/>
                <a:cs typeface="+mn-cs"/>
              </a:rPr>
              <a:t>© 2014 ServiceNow All Rights Reserved</a:t>
            </a:r>
            <a:endParaRPr lang="en-US" sz="800" kern="1200" dirty="0">
              <a:solidFill>
                <a:srgbClr val="646464"/>
              </a:solidFill>
              <a:latin typeface="+mn-lt"/>
              <a:ea typeface="+mn-ea"/>
              <a:cs typeface="+mn-cs"/>
            </a:endParaRPr>
          </a:p>
        </p:txBody>
      </p:sp>
      <p:sp>
        <p:nvSpPr>
          <p:cNvPr id="11" name="Footer Placeholder 4"/>
          <p:cNvSpPr txBox="1">
            <a:spLocks/>
          </p:cNvSpPr>
          <p:nvPr/>
        </p:nvSpPr>
        <p:spPr bwMode="auto">
          <a:xfrm>
            <a:off x="11668057" y="6308568"/>
            <a:ext cx="497841"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FBDCBF2-BE2D-4B82-87DE-56AD2FCE3670}" type="slidenum">
              <a:rPr lang="en-US" sz="800" smtClean="0">
                <a:solidFill>
                  <a:srgbClr val="646464"/>
                </a:solidFill>
                <a:latin typeface="+mj-lt"/>
              </a:rPr>
              <a:pPr algn="l"/>
              <a:t>‹#›</a:t>
            </a:fld>
            <a:endParaRPr lang="en-US" sz="800" dirty="0">
              <a:solidFill>
                <a:srgbClr val="646464"/>
              </a:solidFill>
              <a:latin typeface="+mj-lt"/>
            </a:endParaRPr>
          </a:p>
        </p:txBody>
      </p:sp>
      <p:pic>
        <p:nvPicPr>
          <p:cNvPr id="7" name="Picture 6"/>
          <p:cNvPicPr>
            <a:picLocks noChangeAspect="1"/>
          </p:cNvPicPr>
          <p:nvPr/>
        </p:nvPicPr>
        <p:blipFill>
          <a:blip r:embed="rId16">
            <a:extLst>
              <a:ext uri="{28A0092B-C50C-407E-A947-70E740481C1C}">
                <a14:useLocalDpi xmlns:a14="http://schemas.microsoft.com/office/drawing/2010/main" val="0"/>
              </a:ext>
            </a:extLst>
          </a:blip>
          <a:stretch>
            <a:fillRect/>
          </a:stretch>
        </p:blipFill>
        <p:spPr bwMode="auto">
          <a:xfrm>
            <a:off x="0" y="6040095"/>
            <a:ext cx="12214341" cy="81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218546"/>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50" r:id="rId3"/>
    <p:sldLayoutId id="2147483678" r:id="rId4"/>
    <p:sldLayoutId id="2147483654" r:id="rId5"/>
    <p:sldLayoutId id="2147483652" r:id="rId6"/>
    <p:sldLayoutId id="2147483674" r:id="rId7"/>
    <p:sldLayoutId id="2147483668" r:id="rId8"/>
    <p:sldLayoutId id="2147483680" r:id="rId9"/>
    <p:sldLayoutId id="2147483679" r:id="rId10"/>
    <p:sldLayoutId id="2147483753" r:id="rId11"/>
    <p:sldLayoutId id="2147483655" r:id="rId12"/>
    <p:sldLayoutId id="2147483727" r:id="rId13"/>
    <p:sldLayoutId id="2147483729" r:id="rId14"/>
  </p:sldLayoutIdLst>
  <p:transition xmlns:p14="http://schemas.microsoft.com/office/powerpoint/2010/main">
    <p:fade/>
  </p:transition>
  <p:timing>
    <p:tnLst>
      <p:par>
        <p:cTn xmlns:p14="http://schemas.microsoft.com/office/powerpoint/2010/main" id="1" dur="indefinite" restart="never" nodeType="tmRoot"/>
      </p:par>
    </p:tnLst>
  </p:timing>
  <p:hf sldNum="0" hdr="0" ftr="0" dt="0"/>
  <p:txStyles>
    <p:titleStyle>
      <a:lvl1pPr algn="l" defTabSz="457200" rtl="0" eaLnBrk="1" latinLnBrk="0" hangingPunct="1">
        <a:lnSpc>
          <a:spcPct val="85000"/>
        </a:lnSpc>
        <a:spcBef>
          <a:spcPts val="0"/>
        </a:spcBef>
        <a:buNone/>
        <a:defRPr lang="en-US" sz="2800" b="1" kern="1200" dirty="0" smtClean="0">
          <a:solidFill>
            <a:srgbClr val="515151"/>
          </a:solidFill>
          <a:latin typeface="+mj-lt"/>
          <a:ea typeface="+mj-ea"/>
          <a:cs typeface="+mj-cs"/>
        </a:defRPr>
      </a:lvl1pPr>
    </p:titleStyle>
    <p:bodyStyle>
      <a:lvl1pPr marL="228600" indent="-228600" algn="l" defTabSz="457200" rtl="0" eaLnBrk="1" latinLnBrk="0" hangingPunct="1">
        <a:spcBef>
          <a:spcPts val="1200"/>
        </a:spcBef>
        <a:buClr>
          <a:schemeClr val="tx2"/>
        </a:buClr>
        <a:buFont typeface="Arial"/>
        <a:buChar char="•"/>
        <a:defRPr sz="2400" kern="1200">
          <a:solidFill>
            <a:srgbClr val="515151"/>
          </a:solidFill>
          <a:latin typeface="+mn-lt"/>
          <a:ea typeface="+mn-ea"/>
          <a:cs typeface="+mn-cs"/>
        </a:defRPr>
      </a:lvl1pPr>
      <a:lvl2pPr marL="457200" indent="-225425" algn="l" defTabSz="457200" rtl="0" eaLnBrk="1" latinLnBrk="0" hangingPunct="1">
        <a:spcBef>
          <a:spcPts val="672"/>
        </a:spcBef>
        <a:buClr>
          <a:schemeClr val="tx2"/>
        </a:buClr>
        <a:buFont typeface="Arial"/>
        <a:buChar char="–"/>
        <a:defRPr sz="2000" kern="1200">
          <a:solidFill>
            <a:srgbClr val="515151"/>
          </a:solidFill>
          <a:latin typeface="+mn-lt"/>
          <a:ea typeface="+mn-ea"/>
          <a:cs typeface="+mn-cs"/>
        </a:defRPr>
      </a:lvl2pPr>
      <a:lvl3pPr marL="741363" indent="-171450" algn="l" defTabSz="457200" rtl="0" eaLnBrk="1" latinLnBrk="0" hangingPunct="1">
        <a:spcBef>
          <a:spcPts val="672"/>
        </a:spcBef>
        <a:buClr>
          <a:schemeClr val="tx2"/>
        </a:buClr>
        <a:buFont typeface="Arial"/>
        <a:buChar char="•"/>
        <a:defRPr sz="1800" kern="1200">
          <a:solidFill>
            <a:srgbClr val="515151"/>
          </a:solidFill>
          <a:latin typeface="+mn-lt"/>
          <a:ea typeface="+mn-ea"/>
          <a:cs typeface="+mn-cs"/>
        </a:defRPr>
      </a:lvl3pPr>
      <a:lvl4pPr marL="1027113" indent="-173038" algn="l" defTabSz="457200" rtl="0" eaLnBrk="1" latinLnBrk="0" hangingPunct="1">
        <a:spcBef>
          <a:spcPts val="672"/>
        </a:spcBef>
        <a:buClr>
          <a:schemeClr val="tx2"/>
        </a:buClr>
        <a:buFont typeface="Arial"/>
        <a:buChar char="–"/>
        <a:defRPr sz="1600" kern="1200">
          <a:solidFill>
            <a:srgbClr val="515151"/>
          </a:solidFill>
          <a:latin typeface="+mn-lt"/>
          <a:ea typeface="+mn-ea"/>
          <a:cs typeface="+mn-cs"/>
        </a:defRPr>
      </a:lvl4pPr>
      <a:lvl5pPr marL="1311275" indent="-165100" algn="l" defTabSz="457200" rtl="0" eaLnBrk="1" latinLnBrk="0" hangingPunct="1">
        <a:spcBef>
          <a:spcPts val="672"/>
        </a:spcBef>
        <a:buClr>
          <a:schemeClr val="tx2"/>
        </a:buClr>
        <a:buFont typeface="Arial"/>
        <a:buChar char="»"/>
        <a:defRPr sz="1600" kern="1200">
          <a:solidFill>
            <a:srgbClr val="51515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Footer Placeholder 4"/>
          <p:cNvSpPr txBox="1">
            <a:spLocks/>
          </p:cNvSpPr>
          <p:nvPr/>
        </p:nvSpPr>
        <p:spPr bwMode="auto">
          <a:xfrm>
            <a:off x="542793" y="6308568"/>
            <a:ext cx="3237095"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457200" rtl="0" eaLnBrk="1" latinLnBrk="0" hangingPunct="1">
              <a:tabLst>
                <a:tab pos="3600450" algn="l"/>
              </a:tabLst>
            </a:pPr>
            <a:r>
              <a:rPr lang="en-US" sz="800" kern="1200" dirty="0" smtClean="0">
                <a:solidFill>
                  <a:srgbClr val="646464"/>
                </a:solidFill>
                <a:latin typeface="+mn-lt"/>
                <a:ea typeface="+mn-ea"/>
                <a:cs typeface="+mn-cs"/>
              </a:rPr>
              <a:t>© 2014 ServiceNow All Rights Reserved</a:t>
            </a:r>
            <a:endParaRPr lang="en-US" sz="800" kern="1200" dirty="0">
              <a:solidFill>
                <a:srgbClr val="646464"/>
              </a:solidFill>
              <a:latin typeface="+mn-lt"/>
              <a:ea typeface="+mn-ea"/>
              <a:cs typeface="+mn-cs"/>
            </a:endParaRPr>
          </a:p>
        </p:txBody>
      </p:sp>
    </p:spTree>
    <p:extLst>
      <p:ext uri="{BB962C8B-B14F-4D97-AF65-F5344CB8AC3E}">
        <p14:creationId xmlns:p14="http://schemas.microsoft.com/office/powerpoint/2010/main" val="2346611765"/>
      </p:ext>
    </p:extLst>
  </p:cSld>
  <p:clrMap bg1="lt1" tx1="dk1" bg2="lt2" tx2="dk2" accent1="accent1" accent2="accent2" accent3="accent3" accent4="accent4" accent5="accent5" accent6="accent6" hlink="hlink" folHlink="folHlink"/>
  <p:sldLayoutIdLst>
    <p:sldLayoutId id="214748376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674" cy="6858000"/>
          </a:xfrm>
          <a:prstGeom prst="rect">
            <a:avLst/>
          </a:prstGeom>
        </p:spPr>
      </p:pic>
      <p:sp>
        <p:nvSpPr>
          <p:cNvPr id="8" name="Footer Placeholder 4"/>
          <p:cNvSpPr txBox="1">
            <a:spLocks/>
          </p:cNvSpPr>
          <p:nvPr/>
        </p:nvSpPr>
        <p:spPr bwMode="auto">
          <a:xfrm>
            <a:off x="723900" y="6356350"/>
            <a:ext cx="3236913" cy="222250"/>
          </a:xfrm>
          <a:prstGeom prst="rect">
            <a:avLst/>
          </a:prstGeom>
        </p:spPr>
        <p:txBody>
          <a:bodyPr anchor="ctr"/>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auto">
              <a:spcBef>
                <a:spcPts val="0"/>
              </a:spcBef>
              <a:spcAft>
                <a:spcPts val="0"/>
              </a:spcAft>
              <a:tabLst>
                <a:tab pos="3600450" algn="l"/>
              </a:tabLst>
              <a:defRPr/>
            </a:pPr>
            <a:r>
              <a:rPr dirty="0">
                <a:solidFill>
                  <a:srgbClr val="646464"/>
                </a:solidFill>
                <a:latin typeface="+mn-lt"/>
                <a:cs typeface="+mn-cs"/>
              </a:rPr>
              <a:t>© 2014 ServiceNow All Rights Reserved</a:t>
            </a:r>
          </a:p>
        </p:txBody>
      </p:sp>
    </p:spTree>
  </p:cSld>
  <p:clrMap bg1="lt1" tx1="dk1" bg2="lt2" tx2="dk2" accent1="accent1" accent2="accent2" accent3="accent3" accent4="accent4" accent5="accent5" accent6="accent6" hlink="hlink" folHlink="folHlink"/>
  <p:sldLayoutIdLst>
    <p:sldLayoutId id="2147483767" r:id="rId1"/>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pic>
        <p:nvPicPr>
          <p:cNvPr id="1026" name="Picture 4"/>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852" y="6056141"/>
            <a:ext cx="12214341" cy="81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gray">
          <a:xfrm>
            <a:off x="536575" y="133350"/>
            <a:ext cx="109728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0" rIns="91440" bIns="0" numCol="1" anchor="b" anchorCtr="0" compatLnSpc="1">
            <a:prstTxWarp prst="textNoShape">
              <a:avLst/>
            </a:prstTxWarp>
          </a:bodyPr>
          <a:lstStyle/>
          <a:p>
            <a:pPr lvl="0"/>
            <a:r>
              <a:rPr lang="en-US" smtClean="0"/>
              <a:t>Click to edit Master title style</a:t>
            </a:r>
            <a:endParaRPr lang="en-US"/>
          </a:p>
        </p:txBody>
      </p:sp>
      <p:sp>
        <p:nvSpPr>
          <p:cNvPr id="1028" name="Text Placeholder 2"/>
          <p:cNvSpPr>
            <a:spLocks noGrp="1"/>
          </p:cNvSpPr>
          <p:nvPr>
            <p:ph type="body" idx="1"/>
          </p:nvPr>
        </p:nvSpPr>
        <p:spPr bwMode="gray">
          <a:xfrm>
            <a:off x="573088" y="1298575"/>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Footer Placeholder 4"/>
          <p:cNvSpPr txBox="1">
            <a:spLocks/>
          </p:cNvSpPr>
          <p:nvPr/>
        </p:nvSpPr>
        <p:spPr bwMode="auto">
          <a:xfrm>
            <a:off x="542925" y="6356350"/>
            <a:ext cx="3236913" cy="222250"/>
          </a:xfrm>
          <a:prstGeom prst="rect">
            <a:avLst/>
          </a:prstGeom>
        </p:spPr>
        <p:txBody>
          <a:bodyPr anchor="ctr"/>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auto">
              <a:spcBef>
                <a:spcPts val="0"/>
              </a:spcBef>
              <a:spcAft>
                <a:spcPts val="0"/>
              </a:spcAft>
              <a:tabLst>
                <a:tab pos="3600450" algn="l"/>
              </a:tabLst>
              <a:defRPr/>
            </a:pPr>
            <a:r>
              <a:rPr dirty="0">
                <a:solidFill>
                  <a:srgbClr val="646464"/>
                </a:solidFill>
                <a:latin typeface="+mn-lt"/>
                <a:cs typeface="+mn-cs"/>
              </a:rPr>
              <a:t>© 2014 ServiceNow All Rights Reserved</a:t>
            </a:r>
          </a:p>
        </p:txBody>
      </p:sp>
      <p:sp>
        <p:nvSpPr>
          <p:cNvPr id="11" name="Footer Placeholder 4"/>
          <p:cNvSpPr txBox="1">
            <a:spLocks/>
          </p:cNvSpPr>
          <p:nvPr/>
        </p:nvSpPr>
        <p:spPr bwMode="auto">
          <a:xfrm>
            <a:off x="11668125" y="6356350"/>
            <a:ext cx="498475" cy="222250"/>
          </a:xfrm>
          <a:prstGeom prst="rect">
            <a:avLst/>
          </a:prstGeom>
        </p:spPr>
        <p:txBody>
          <a:bodyPr anchor="ctr"/>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C4DB098-243D-034D-9812-D4FDAB2DED7A}" type="slidenum">
              <a:rPr>
                <a:solidFill>
                  <a:srgbClr val="646464"/>
                </a:solidFill>
                <a:latin typeface="+mj-lt"/>
              </a:rPr>
              <a:pPr fontAlgn="auto">
                <a:spcBef>
                  <a:spcPts val="0"/>
                </a:spcBef>
                <a:spcAft>
                  <a:spcPts val="0"/>
                </a:spcAft>
                <a:defRPr/>
              </a:pPr>
              <a:t>‹#›</a:t>
            </a:fld>
            <a:endParaRPr dirty="0">
              <a:solidFill>
                <a:srgbClr val="646464"/>
              </a:solidFill>
              <a:latin typeface="+mj-lt"/>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ransition xmlns:p14="http://schemas.microsoft.com/office/powerpoint/2010/main">
    <p:fade/>
  </p:transition>
  <p:timing>
    <p:tnLst>
      <p:par>
        <p:cTn xmlns:p14="http://schemas.microsoft.com/office/powerpoint/2010/main" id="1" dur="indefinite" restart="never" nodeType="tmRoot"/>
      </p:par>
    </p:tnLst>
  </p:timing>
  <p:hf sldNum="0" hdr="0" ftr="0" dt="0"/>
  <p:txStyles>
    <p:titleStyle>
      <a:lvl1pPr algn="l" defTabSz="457200" rtl="0" eaLnBrk="1" fontAlgn="base" hangingPunct="1">
        <a:lnSpc>
          <a:spcPct val="85000"/>
        </a:lnSpc>
        <a:spcBef>
          <a:spcPct val="0"/>
        </a:spcBef>
        <a:spcAft>
          <a:spcPct val="0"/>
        </a:spcAft>
        <a:defRPr lang="en-US" sz="2800" b="1" kern="1200" dirty="0">
          <a:solidFill>
            <a:srgbClr val="515151"/>
          </a:solidFill>
          <a:latin typeface="+mj-lt"/>
          <a:ea typeface="ＭＳ Ｐゴシック" charset="0"/>
          <a:cs typeface="ＭＳ Ｐゴシック" charset="0"/>
        </a:defRPr>
      </a:lvl1pPr>
      <a:lvl2pPr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2pPr>
      <a:lvl3pPr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3pPr>
      <a:lvl4pPr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4pPr>
      <a:lvl5pPr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5pPr>
      <a:lvl6pPr marL="457200"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800" b="1">
          <a:solidFill>
            <a:srgbClr val="515151"/>
          </a:solidFill>
          <a:latin typeface="Calibri" charset="0"/>
          <a:ea typeface="ＭＳ Ｐゴシック" charset="0"/>
          <a:cs typeface="ＭＳ Ｐゴシック" charset="0"/>
        </a:defRPr>
      </a:lvl9pPr>
    </p:titleStyle>
    <p:bodyStyle>
      <a:lvl1pPr marL="228600" indent="-228600" algn="l" defTabSz="457200" rtl="0" eaLnBrk="1" fontAlgn="base" hangingPunct="1">
        <a:spcBef>
          <a:spcPts val="1200"/>
        </a:spcBef>
        <a:spcAft>
          <a:spcPct val="0"/>
        </a:spcAft>
        <a:buClr>
          <a:schemeClr val="tx2"/>
        </a:buClr>
        <a:buFont typeface="Arial" charset="0"/>
        <a:buChar char="•"/>
        <a:defRPr sz="2400" kern="1200">
          <a:solidFill>
            <a:srgbClr val="515151"/>
          </a:solidFill>
          <a:latin typeface="+mn-lt"/>
          <a:ea typeface="ＭＳ Ｐゴシック" charset="0"/>
          <a:cs typeface="ＭＳ Ｐゴシック" charset="0"/>
        </a:defRPr>
      </a:lvl1pPr>
      <a:lvl2pPr marL="457200" indent="-225425" algn="l" defTabSz="457200" rtl="0" eaLnBrk="1" fontAlgn="base" hangingPunct="1">
        <a:spcBef>
          <a:spcPts val="675"/>
        </a:spcBef>
        <a:spcAft>
          <a:spcPct val="0"/>
        </a:spcAft>
        <a:buClr>
          <a:schemeClr val="tx2"/>
        </a:buClr>
        <a:buFont typeface="Arial" charset="0"/>
        <a:buChar char="–"/>
        <a:defRPr sz="2000" kern="1200">
          <a:solidFill>
            <a:srgbClr val="515151"/>
          </a:solidFill>
          <a:latin typeface="+mn-lt"/>
          <a:ea typeface="ＭＳ Ｐゴシック" charset="0"/>
          <a:cs typeface="+mn-cs"/>
        </a:defRPr>
      </a:lvl2pPr>
      <a:lvl3pPr marL="741363" indent="-171450" algn="l" defTabSz="457200" rtl="0" eaLnBrk="1" fontAlgn="base" hangingPunct="1">
        <a:spcBef>
          <a:spcPts val="675"/>
        </a:spcBef>
        <a:spcAft>
          <a:spcPct val="0"/>
        </a:spcAft>
        <a:buClr>
          <a:schemeClr val="tx2"/>
        </a:buClr>
        <a:buFont typeface="Arial" charset="0"/>
        <a:buChar char="•"/>
        <a:defRPr kern="1200">
          <a:solidFill>
            <a:srgbClr val="515151"/>
          </a:solidFill>
          <a:latin typeface="+mn-lt"/>
          <a:ea typeface="ＭＳ Ｐゴシック" charset="0"/>
          <a:cs typeface="+mn-cs"/>
        </a:defRPr>
      </a:lvl3pPr>
      <a:lvl4pPr marL="1027113" indent="-173038" algn="l" defTabSz="457200" rtl="0" eaLnBrk="1" fontAlgn="base" hangingPunct="1">
        <a:spcBef>
          <a:spcPts val="675"/>
        </a:spcBef>
        <a:spcAft>
          <a:spcPct val="0"/>
        </a:spcAft>
        <a:buClr>
          <a:schemeClr val="tx2"/>
        </a:buClr>
        <a:buFont typeface="Arial" charset="0"/>
        <a:buChar char="–"/>
        <a:defRPr sz="1600" kern="1200">
          <a:solidFill>
            <a:srgbClr val="515151"/>
          </a:solidFill>
          <a:latin typeface="+mn-lt"/>
          <a:ea typeface="ＭＳ Ｐゴシック" charset="0"/>
          <a:cs typeface="+mn-cs"/>
        </a:defRPr>
      </a:lvl4pPr>
      <a:lvl5pPr marL="1311275" indent="-165100" algn="l" defTabSz="457200" rtl="0" eaLnBrk="1" fontAlgn="base" hangingPunct="1">
        <a:spcBef>
          <a:spcPts val="675"/>
        </a:spcBef>
        <a:spcAft>
          <a:spcPct val="0"/>
        </a:spcAft>
        <a:buClr>
          <a:schemeClr val="tx2"/>
        </a:buClr>
        <a:buFont typeface="Arial" charset="0"/>
        <a:buChar char="»"/>
        <a:defRPr sz="1600" kern="1200">
          <a:solidFill>
            <a:srgbClr val="51515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1" Type="http://schemas.openxmlformats.org/officeDocument/2006/relationships/image" Target="../media/image18.png"/><Relationship Id="rId12" Type="http://schemas.openxmlformats.org/officeDocument/2006/relationships/image" Target="../media/image19.jpeg"/><Relationship Id="rId13" Type="http://schemas.openxmlformats.org/officeDocument/2006/relationships/image" Target="../media/image20.png"/><Relationship Id="rId14" Type="http://schemas.openxmlformats.org/officeDocument/2006/relationships/image" Target="../media/image21.png"/><Relationship Id="rId15" Type="http://schemas.openxmlformats.org/officeDocument/2006/relationships/image" Target="../media/image22.png"/><Relationship Id="rId16" Type="http://schemas.openxmlformats.org/officeDocument/2006/relationships/image" Target="../media/image23.jpeg"/><Relationship Id="rId17" Type="http://schemas.openxmlformats.org/officeDocument/2006/relationships/image" Target="../media/image24.png"/><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jpeg"/><Relationship Id="rId9" Type="http://schemas.openxmlformats.org/officeDocument/2006/relationships/image" Target="../media/image16.png"/><Relationship Id="rId10"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5.emf"/></Relationships>
</file>

<file path=ppt/slides/_rels/slide8.xml.rels><?xml version="1.0" encoding="UTF-8" standalone="yes"?>
<Relationships xmlns="http://schemas.openxmlformats.org/package/2006/relationships"><Relationship Id="rId3" Type="http://schemas.openxmlformats.org/officeDocument/2006/relationships/slide" Target="slide8.xml"/><Relationship Id="rId4" Type="http://schemas.openxmlformats.org/officeDocument/2006/relationships/slide" Target="slide6.xml"/><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wmf"/><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4" Type="http://schemas.openxmlformats.org/officeDocument/2006/relationships/image" Target="../media/image34.png"/><Relationship Id="rId1" Type="http://schemas.openxmlformats.org/officeDocument/2006/relationships/slideLayout" Target="../slideLayouts/slideLayout12.xml"/><Relationship Id="rId2" Type="http://schemas.openxmlformats.org/officeDocument/2006/relationships/slide" Target="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 Target="slide24.xm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6.png"/><Relationship Id="rId3" Type="http://schemas.openxmlformats.org/officeDocument/2006/relationships/slide" Target="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782016" y="4151090"/>
            <a:ext cx="5105400" cy="1066800"/>
          </a:xfrm>
          <a:prstGeom prst="rect">
            <a:avLst/>
          </a:prstGeom>
        </p:spPr>
        <p:txBody>
          <a:bodyPr lIns="91392" tIns="45695" rIns="91392" bIns="45695"/>
          <a:lstStyle/>
          <a:p>
            <a:pPr>
              <a:spcBef>
                <a:spcPts val="0"/>
              </a:spcBef>
              <a:buSzPct val="125000"/>
              <a:defRPr/>
            </a:pPr>
            <a:r>
              <a:rPr lang="en-US" sz="2000" kern="0" dirty="0" smtClean="0">
                <a:solidFill>
                  <a:srgbClr val="CBCBCB"/>
                </a:solidFill>
                <a:latin typeface="Calibri"/>
                <a:cs typeface="Calibri"/>
              </a:rPr>
              <a:t>BRIAN ARLINGTON</a:t>
            </a:r>
          </a:p>
          <a:p>
            <a:pPr>
              <a:spcBef>
                <a:spcPts val="0"/>
              </a:spcBef>
              <a:buSzPct val="125000"/>
              <a:defRPr/>
            </a:pPr>
            <a:r>
              <a:rPr lang="en-US" sz="1400" kern="0" dirty="0" smtClean="0">
                <a:solidFill>
                  <a:srgbClr val="CBCBCB"/>
                </a:solidFill>
                <a:latin typeface="Calibri"/>
                <a:cs typeface="Calibri"/>
              </a:rPr>
              <a:t>GROUP LEAD - SERVICE MANAGEMENT</a:t>
            </a:r>
          </a:p>
          <a:p>
            <a:pPr>
              <a:spcBef>
                <a:spcPts val="0"/>
              </a:spcBef>
              <a:buSzPct val="125000"/>
              <a:defRPr/>
            </a:pPr>
            <a:r>
              <a:rPr lang="en-US" sz="1400" kern="0" dirty="0" smtClean="0">
                <a:solidFill>
                  <a:srgbClr val="CBCBCB"/>
                </a:solidFill>
                <a:latin typeface="Calibri"/>
                <a:cs typeface="Calibri"/>
              </a:rPr>
              <a:t>Oak Ridge National Lab</a:t>
            </a:r>
          </a:p>
        </p:txBody>
      </p:sp>
      <p:sp>
        <p:nvSpPr>
          <p:cNvPr id="9" name="Title 5"/>
          <p:cNvSpPr txBox="1">
            <a:spLocks/>
          </p:cNvSpPr>
          <p:nvPr/>
        </p:nvSpPr>
        <p:spPr>
          <a:xfrm>
            <a:off x="935591" y="2370353"/>
            <a:ext cx="10972800" cy="66869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rgbClr val="FFFFFF"/>
                </a:solidFill>
              </a:rPr>
              <a:t>ORNL – The Discovery Process </a:t>
            </a:r>
            <a:endParaRPr lang="en-US" dirty="0">
              <a:solidFill>
                <a:srgbClr val="FFFFFF"/>
              </a:solidFill>
            </a:endParaRPr>
          </a:p>
        </p:txBody>
      </p:sp>
    </p:spTree>
    <p:extLst>
      <p:ext uri="{BB962C8B-B14F-4D97-AF65-F5344CB8AC3E}">
        <p14:creationId xmlns:p14="http://schemas.microsoft.com/office/powerpoint/2010/main" val="9872778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Agenda</a:t>
            </a:r>
            <a:endParaRPr lang="en-US" dirty="0"/>
          </a:p>
        </p:txBody>
      </p:sp>
      <p:sp>
        <p:nvSpPr>
          <p:cNvPr id="11" name="Text Placeholder 2"/>
          <p:cNvSpPr>
            <a:spLocks noGrp="1"/>
          </p:cNvSpPr>
          <p:nvPr>
            <p:ph type="body" sz="quarter" idx="10"/>
          </p:nvPr>
        </p:nvSpPr>
        <p:spPr/>
        <p:txBody>
          <a:bodyPr/>
          <a:lstStyle/>
          <a:p>
            <a:r>
              <a:rPr lang="en-US" dirty="0" smtClean="0"/>
              <a:t>Background</a:t>
            </a:r>
          </a:p>
        </p:txBody>
      </p:sp>
      <p:sp>
        <p:nvSpPr>
          <p:cNvPr id="5" name="Text Placeholder 4"/>
          <p:cNvSpPr>
            <a:spLocks noGrp="1"/>
          </p:cNvSpPr>
          <p:nvPr>
            <p:ph type="body" sz="quarter" idx="11"/>
          </p:nvPr>
        </p:nvSpPr>
        <p:spPr/>
        <p:txBody>
          <a:bodyPr/>
          <a:lstStyle/>
          <a:p>
            <a:r>
              <a:rPr lang="en-US" dirty="0" smtClean="0"/>
              <a:t>CMDB vs. service management platform</a:t>
            </a:r>
            <a:endParaRPr lang="en-US" dirty="0"/>
          </a:p>
        </p:txBody>
      </p:sp>
      <p:sp>
        <p:nvSpPr>
          <p:cNvPr id="7" name="Text Placeholder 6"/>
          <p:cNvSpPr>
            <a:spLocks noGrp="1"/>
          </p:cNvSpPr>
          <p:nvPr>
            <p:ph type="body" sz="quarter" idx="12"/>
          </p:nvPr>
        </p:nvSpPr>
        <p:spPr/>
        <p:txBody>
          <a:bodyPr/>
          <a:lstStyle/>
          <a:p>
            <a:r>
              <a:rPr lang="en-US" dirty="0" smtClean="0"/>
              <a:t>Why ServiceNow?</a:t>
            </a:r>
            <a:endParaRPr lang="en-US" dirty="0"/>
          </a:p>
        </p:txBody>
      </p:sp>
      <p:sp>
        <p:nvSpPr>
          <p:cNvPr id="8" name="Text Placeholder 7"/>
          <p:cNvSpPr>
            <a:spLocks noGrp="1"/>
          </p:cNvSpPr>
          <p:nvPr>
            <p:ph type="body" sz="quarter" idx="13"/>
          </p:nvPr>
        </p:nvSpPr>
        <p:spPr/>
        <p:txBody>
          <a:bodyPr/>
          <a:lstStyle/>
          <a:p>
            <a:r>
              <a:rPr lang="en-US" dirty="0" smtClean="0"/>
              <a:t>Strategy &amp; recommendations</a:t>
            </a:r>
            <a:endParaRPr lang="en-US" dirty="0"/>
          </a:p>
        </p:txBody>
      </p:sp>
      <p:sp>
        <p:nvSpPr>
          <p:cNvPr id="9" name="Text Placeholder 8"/>
          <p:cNvSpPr>
            <a:spLocks noGrp="1"/>
          </p:cNvSpPr>
          <p:nvPr>
            <p:ph type="body" sz="quarter" idx="14"/>
          </p:nvPr>
        </p:nvSpPr>
        <p:spPr/>
        <p:txBody>
          <a:bodyPr/>
          <a:lstStyle/>
          <a:p>
            <a:r>
              <a:rPr lang="en-US" dirty="0" smtClean="0"/>
              <a:t>In progress and roadmap</a:t>
            </a:r>
            <a:endParaRPr lang="en-US" dirty="0"/>
          </a:p>
        </p:txBody>
      </p:sp>
    </p:spTree>
    <p:extLst>
      <p:ext uri="{BB962C8B-B14F-4D97-AF65-F5344CB8AC3E}">
        <p14:creationId xmlns:p14="http://schemas.microsoft.com/office/powerpoint/2010/main" val="405645881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15"/>
          <p:cNvSpPr>
            <a:spLocks noGrp="1" noChangeArrowheads="1"/>
          </p:cNvSpPr>
          <p:nvPr>
            <p:ph type="title"/>
          </p:nvPr>
        </p:nvSpPr>
        <p:spPr/>
        <p:txBody>
          <a:bodyPr/>
          <a:lstStyle/>
          <a:p>
            <a:pPr eaLnBrk="1" hangingPunct="1"/>
            <a:r>
              <a:rPr lang="en-US" sz="2900" dirty="0" smtClean="0"/>
              <a:t>Oak Ridge National Laboratory (ORNL)</a:t>
            </a:r>
          </a:p>
        </p:txBody>
      </p:sp>
      <p:sp>
        <p:nvSpPr>
          <p:cNvPr id="3" name="Text Placeholder 2"/>
          <p:cNvSpPr>
            <a:spLocks noGrp="1"/>
          </p:cNvSpPr>
          <p:nvPr>
            <p:ph type="body" sz="quarter" idx="13"/>
          </p:nvPr>
        </p:nvSpPr>
        <p:spPr/>
        <p:txBody>
          <a:bodyPr/>
          <a:lstStyle/>
          <a:p>
            <a:r>
              <a:rPr lang="en-US" dirty="0" smtClean="0"/>
              <a:t>Evolved </a:t>
            </a:r>
            <a:r>
              <a:rPr lang="en-US" dirty="0"/>
              <a:t>from the Manhattan Project</a:t>
            </a:r>
          </a:p>
        </p:txBody>
      </p:sp>
      <p:pic>
        <p:nvPicPr>
          <p:cNvPr id="12" name="Picture 8" descr="graphite history 212.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20654" y="1352062"/>
            <a:ext cx="4213225" cy="3445355"/>
          </a:xfrm>
          <a:prstGeom prst="rect">
            <a:avLst/>
          </a:prstGeom>
          <a:noFill/>
          <a:ln w="12700">
            <a:solidFill>
              <a:schemeClr val="tx1"/>
            </a:solidFill>
            <a:miter lim="800000"/>
            <a:headEnd/>
            <a:tailEnd/>
          </a:ln>
          <a:effectLst>
            <a:outerShdw blurRad="50800" dist="38100" dir="2700000" algn="tl" rotWithShape="0">
              <a:prstClr val="black">
                <a:alpha val="40000"/>
              </a:prstClr>
            </a:outerShdw>
            <a:reflection blurRad="6350" stA="52000" endA="300" endPos="35000" dir="5400000" sy="-100000" algn="bl" rotWithShape="0"/>
          </a:effectLst>
        </p:spPr>
      </p:pic>
      <p:pic>
        <p:nvPicPr>
          <p:cNvPr id="13" name="Picture 12" descr="Isotope Circle.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292991" y="1352058"/>
            <a:ext cx="4052525" cy="3442798"/>
          </a:xfrm>
          <a:prstGeom prst="rect">
            <a:avLst/>
          </a:prstGeom>
          <a:noFill/>
          <a:ln w="12700">
            <a:solidFill>
              <a:schemeClr val="tx1"/>
            </a:solidFill>
            <a:miter lim="800000"/>
            <a:headEnd/>
            <a:tailEnd/>
          </a:ln>
          <a:effectLst>
            <a:outerShdw blurRad="50800" dist="38100" dir="2700000" algn="tl" rotWithShape="0">
              <a:prstClr val="black">
                <a:alpha val="40000"/>
              </a:prstClr>
            </a:outerShdw>
            <a:reflection blurRad="6350" stA="52000" endA="300" endPos="35000" dir="5400000" sy="-100000" algn="bl" rotWithShape="0"/>
          </a:effectLst>
        </p:spPr>
      </p:pic>
      <p:pic>
        <p:nvPicPr>
          <p:cNvPr id="14" name="Picture 13" descr="loading.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84726" y="3806046"/>
            <a:ext cx="2834620" cy="2087417"/>
          </a:xfrm>
          <a:prstGeom prst="ellipse">
            <a:avLst/>
          </a:prstGeom>
          <a:noFill/>
          <a:ln w="12700">
            <a:solidFill>
              <a:schemeClr val="tx1"/>
            </a:solidFill>
            <a:miter lim="800000"/>
            <a:headEnd/>
            <a:tailEnd/>
          </a:ln>
          <a:effectLst>
            <a:outerShdw blurRad="50800" dist="38100" dir="2700000" algn="tl" rotWithShape="0">
              <a:prstClr val="black">
                <a:alpha val="40000"/>
              </a:prstClr>
            </a:outerShdw>
          </a:effectLst>
        </p:spPr>
      </p:pic>
      <p:sp>
        <p:nvSpPr>
          <p:cNvPr id="16" name="Rectangle 15"/>
          <p:cNvSpPr/>
          <p:nvPr/>
        </p:nvSpPr>
        <p:spPr>
          <a:xfrm>
            <a:off x="6313884" y="1303623"/>
            <a:ext cx="3715265" cy="1210867"/>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pPr>
            <a: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t>Chemical processing techniques </a:t>
            </a:r>
            <a:b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br>
            <a: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t>were developed to separate </a:t>
            </a:r>
            <a:b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br>
            <a: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t>plutonium from </a:t>
            </a:r>
            <a:b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br>
            <a:r>
              <a:rPr lang="en-US" b="1" dirty="0" smtClean="0">
                <a:solidFill>
                  <a:schemeClr val="bg1"/>
                </a:solidFill>
                <a:effectLst>
                  <a:outerShdw blurRad="38100" dist="38100" dir="2700000" algn="tl">
                    <a:srgbClr val="000000">
                      <a:alpha val="43137"/>
                    </a:srgbClr>
                  </a:outerShdw>
                </a:effectLst>
                <a:latin typeface="Arial Narrow" pitchFamily="34" charset="0"/>
                <a:cs typeface="Arial" charset="0"/>
              </a:rPr>
              <a:t>irradiated fuel</a:t>
            </a:r>
            <a:endParaRPr lang="en-US" b="1" dirty="0">
              <a:solidFill>
                <a:schemeClr val="bg1"/>
              </a:solidFill>
              <a:effectLst>
                <a:outerShdw blurRad="38100" dist="38100" dir="2700000" algn="tl">
                  <a:srgbClr val="000000">
                    <a:alpha val="43137"/>
                  </a:srgbClr>
                </a:outerShdw>
              </a:effectLst>
              <a:latin typeface="Arial Narrow" pitchFamily="34" charset="0"/>
              <a:cs typeface="Arial" charset="0"/>
            </a:endParaRPr>
          </a:p>
        </p:txBody>
      </p:sp>
    </p:spTree>
    <p:extLst>
      <p:ext uri="{BB962C8B-B14F-4D97-AF65-F5344CB8AC3E}">
        <p14:creationId xmlns:p14="http://schemas.microsoft.com/office/powerpoint/2010/main" val="239125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5" name="Title 12"/>
          <p:cNvSpPr>
            <a:spLocks noGrp="1"/>
          </p:cNvSpPr>
          <p:nvPr>
            <p:ph type="title"/>
          </p:nvPr>
        </p:nvSpPr>
        <p:spPr/>
        <p:txBody>
          <a:bodyPr/>
          <a:lstStyle/>
          <a:p>
            <a:r>
              <a:rPr lang="en-US" sz="2900" dirty="0" smtClean="0"/>
              <a:t>ORNL is DOE’s Largest </a:t>
            </a:r>
            <a:r>
              <a:rPr lang="en-US" sz="2900" dirty="0"/>
              <a:t>S</a:t>
            </a:r>
            <a:r>
              <a:rPr lang="en-US" sz="2900" dirty="0" smtClean="0"/>
              <a:t>cience and Energy </a:t>
            </a:r>
            <a:r>
              <a:rPr lang="en-US" sz="2900" dirty="0"/>
              <a:t>L</a:t>
            </a:r>
            <a:r>
              <a:rPr lang="en-US" sz="2900" dirty="0" smtClean="0"/>
              <a:t>aboratory</a:t>
            </a:r>
          </a:p>
        </p:txBody>
      </p:sp>
      <p:sp>
        <p:nvSpPr>
          <p:cNvPr id="34" name="Rectangle 6"/>
          <p:cNvSpPr>
            <a:spLocks noChangeArrowheads="1"/>
          </p:cNvSpPr>
          <p:nvPr/>
        </p:nvSpPr>
        <p:spPr bwMode="auto">
          <a:xfrm flipH="1">
            <a:off x="30264" y="6688586"/>
            <a:ext cx="280401" cy="152400"/>
          </a:xfrm>
          <a:prstGeom prst="rect">
            <a:avLst/>
          </a:prstGeom>
          <a:noFill/>
          <a:ln w="9525">
            <a:noFill/>
            <a:miter lim="800000"/>
            <a:headEnd/>
            <a:tailEnd/>
          </a:ln>
          <a:effectLst/>
        </p:spPr>
        <p:txBody>
          <a:bodyPr lIns="0" tIns="0" rIns="0" bIns="0"/>
          <a:lstStyle/>
          <a:p>
            <a:pPr algn="r" defTabSz="173038">
              <a:lnSpc>
                <a:spcPct val="90000"/>
              </a:lnSpc>
              <a:tabLst>
                <a:tab pos="230188" algn="l"/>
              </a:tabLst>
              <a:defRPr/>
            </a:pPr>
            <a:fld id="{040BB257-551A-4736-B50F-DCF1BA034C06}" type="slidenum">
              <a:rPr lang="en-US" sz="800" smtClean="0">
                <a:solidFill>
                  <a:schemeClr val="bg1">
                    <a:lumMod val="75000"/>
                  </a:schemeClr>
                </a:solidFill>
                <a:latin typeface="Arial" pitchFamily="34" charset="0"/>
                <a:cs typeface="Arial" pitchFamily="34" charset="0"/>
              </a:rPr>
              <a:pPr algn="r" defTabSz="173038">
                <a:lnSpc>
                  <a:spcPct val="90000"/>
                </a:lnSpc>
                <a:tabLst>
                  <a:tab pos="230188" algn="l"/>
                </a:tabLst>
                <a:defRPr/>
              </a:pPr>
              <a:t>4</a:t>
            </a:fld>
            <a:endParaRPr lang="en-US" sz="800" dirty="0">
              <a:solidFill>
                <a:schemeClr val="bg1">
                  <a:lumMod val="75000"/>
                </a:schemeClr>
              </a:solidFill>
              <a:latin typeface="Arial" pitchFamily="34" charset="0"/>
              <a:cs typeface="Arial" pitchFamily="34" charset="0"/>
            </a:endParaRPr>
          </a:p>
        </p:txBody>
      </p:sp>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b="4981"/>
          <a:stretch/>
        </p:blipFill>
        <p:spPr>
          <a:xfrm>
            <a:off x="1257456" y="477749"/>
            <a:ext cx="9144000" cy="5948350"/>
          </a:xfrm>
          <a:prstGeom prst="rect">
            <a:avLst/>
          </a:prstGeom>
        </p:spPr>
      </p:pic>
      <p:grpSp>
        <p:nvGrpSpPr>
          <p:cNvPr id="19" name="Group 18"/>
          <p:cNvGrpSpPr/>
          <p:nvPr/>
        </p:nvGrpSpPr>
        <p:grpSpPr>
          <a:xfrm>
            <a:off x="1768086" y="1168974"/>
            <a:ext cx="8051071" cy="2555279"/>
            <a:chOff x="7936" y="1235361"/>
            <a:chExt cx="7533865" cy="2461738"/>
          </a:xfrm>
          <a:solidFill>
            <a:schemeClr val="accent5">
              <a:lumMod val="20000"/>
              <a:lumOff val="80000"/>
            </a:schemeClr>
          </a:solidFill>
          <a:effectLst>
            <a:outerShdw blurRad="76200" dir="18900000" sy="23000" kx="-1200000" algn="bl" rotWithShape="0">
              <a:prstClr val="black">
                <a:alpha val="20000"/>
              </a:prstClr>
            </a:outerShdw>
          </a:effectLst>
          <a:scene3d>
            <a:camera prst="orthographicFront">
              <a:rot lat="0" lon="0" rev="0"/>
            </a:camera>
            <a:lightRig rig="soft" dir="t">
              <a:rot lat="0" lon="0" rev="0"/>
            </a:lightRig>
          </a:scene3d>
        </p:grpSpPr>
        <p:sp>
          <p:nvSpPr>
            <p:cNvPr id="20" name="Freeform 19"/>
            <p:cNvSpPr/>
            <p:nvPr/>
          </p:nvSpPr>
          <p:spPr>
            <a:xfrm>
              <a:off x="7936" y="1249705"/>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a:solidFill>
                    <a:schemeClr val="accent2">
                      <a:lumMod val="50000"/>
                    </a:schemeClr>
                  </a:solidFill>
                </a:rPr>
                <a:t>$</a:t>
              </a:r>
              <a:r>
                <a:rPr lang="en-US" sz="1600" b="1" dirty="0" smtClean="0">
                  <a:solidFill>
                    <a:schemeClr val="accent2">
                      <a:lumMod val="50000"/>
                    </a:schemeClr>
                  </a:solidFill>
                </a:rPr>
                <a:t>1.6B </a:t>
              </a:r>
              <a:r>
                <a:rPr lang="en-US" sz="1600" b="1" dirty="0">
                  <a:solidFill>
                    <a:schemeClr val="accent2">
                      <a:lumMod val="50000"/>
                    </a:schemeClr>
                  </a:solidFill>
                </a:rPr>
                <a:t/>
              </a:r>
              <a:br>
                <a:rPr lang="en-US" sz="1600" b="1" dirty="0">
                  <a:solidFill>
                    <a:schemeClr val="accent2">
                      <a:lumMod val="50000"/>
                    </a:schemeClr>
                  </a:solidFill>
                </a:rPr>
              </a:br>
              <a:r>
                <a:rPr lang="en-US" sz="1600" b="1" dirty="0">
                  <a:solidFill>
                    <a:schemeClr val="accent2">
                      <a:lumMod val="50000"/>
                    </a:schemeClr>
                  </a:solidFill>
                </a:rPr>
                <a:t>budget</a:t>
              </a:r>
            </a:p>
          </p:txBody>
        </p:sp>
        <p:sp>
          <p:nvSpPr>
            <p:cNvPr id="21" name="Freeform 20"/>
            <p:cNvSpPr/>
            <p:nvPr/>
          </p:nvSpPr>
          <p:spPr>
            <a:xfrm>
              <a:off x="2065591" y="2319557"/>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smtClean="0">
                  <a:solidFill>
                    <a:schemeClr val="accent2">
                      <a:lumMod val="50000"/>
                    </a:schemeClr>
                  </a:solidFill>
                </a:rPr>
                <a:t>World’s </a:t>
              </a:r>
              <a:br>
                <a:rPr lang="en-US" sz="1600" b="1" dirty="0" smtClean="0">
                  <a:solidFill>
                    <a:schemeClr val="accent2">
                      <a:lumMod val="50000"/>
                    </a:schemeClr>
                  </a:solidFill>
                </a:rPr>
              </a:br>
              <a:r>
                <a:rPr lang="en-US" sz="1600" b="1" dirty="0" smtClean="0">
                  <a:solidFill>
                    <a:schemeClr val="accent2">
                      <a:lumMod val="50000"/>
                    </a:schemeClr>
                  </a:solidFill>
                </a:rPr>
                <a:t>most intense </a:t>
              </a:r>
              <a:br>
                <a:rPr lang="en-US" sz="1600" b="1" dirty="0" smtClean="0">
                  <a:solidFill>
                    <a:schemeClr val="accent2">
                      <a:lumMod val="50000"/>
                    </a:schemeClr>
                  </a:solidFill>
                </a:rPr>
              </a:br>
              <a:r>
                <a:rPr lang="en-US" sz="1600" b="1" dirty="0" smtClean="0">
                  <a:solidFill>
                    <a:schemeClr val="accent2">
                      <a:lumMod val="50000"/>
                    </a:schemeClr>
                  </a:solidFill>
                </a:rPr>
                <a:t>neutron</a:t>
              </a:r>
              <a:r>
                <a:rPr lang="en-US" sz="1600" b="1" dirty="0">
                  <a:solidFill>
                    <a:schemeClr val="accent2">
                      <a:lumMod val="50000"/>
                    </a:schemeClr>
                  </a:solidFill>
                </a:rPr>
                <a:t/>
              </a:r>
              <a:br>
                <a:rPr lang="en-US" sz="1600" b="1" dirty="0">
                  <a:solidFill>
                    <a:schemeClr val="accent2">
                      <a:lumMod val="50000"/>
                    </a:schemeClr>
                  </a:solidFill>
                </a:rPr>
              </a:br>
              <a:r>
                <a:rPr lang="en-US" sz="1600" b="1" dirty="0">
                  <a:solidFill>
                    <a:schemeClr val="accent2">
                      <a:lumMod val="50000"/>
                    </a:schemeClr>
                  </a:solidFill>
                </a:rPr>
                <a:t>source</a:t>
              </a:r>
            </a:p>
          </p:txBody>
        </p:sp>
        <p:sp>
          <p:nvSpPr>
            <p:cNvPr id="22" name="Freeform 21"/>
            <p:cNvSpPr/>
            <p:nvPr/>
          </p:nvSpPr>
          <p:spPr>
            <a:xfrm>
              <a:off x="1376989" y="1235361"/>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smtClean="0">
                  <a:solidFill>
                    <a:schemeClr val="accent2">
                      <a:lumMod val="50000"/>
                    </a:schemeClr>
                  </a:solidFill>
                </a:rPr>
                <a:t>4,400</a:t>
              </a:r>
              <a:r>
                <a:rPr lang="en-US" sz="1600" b="1" dirty="0">
                  <a:solidFill>
                    <a:schemeClr val="accent2">
                      <a:lumMod val="50000"/>
                    </a:schemeClr>
                  </a:solidFill>
                </a:rPr>
                <a:t/>
              </a:r>
              <a:br>
                <a:rPr lang="en-US" sz="1600" b="1" dirty="0">
                  <a:solidFill>
                    <a:schemeClr val="accent2">
                      <a:lumMod val="50000"/>
                    </a:schemeClr>
                  </a:solidFill>
                </a:rPr>
              </a:br>
              <a:r>
                <a:rPr lang="en-US" sz="1600" b="1" dirty="0">
                  <a:solidFill>
                    <a:schemeClr val="accent2">
                      <a:lumMod val="50000"/>
                    </a:schemeClr>
                  </a:solidFill>
                </a:rPr>
                <a:t>employees</a:t>
              </a:r>
            </a:p>
          </p:txBody>
        </p:sp>
        <p:sp>
          <p:nvSpPr>
            <p:cNvPr id="35" name="Freeform 34"/>
            <p:cNvSpPr/>
            <p:nvPr/>
          </p:nvSpPr>
          <p:spPr>
            <a:xfrm>
              <a:off x="3434643" y="2319557"/>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a:solidFill>
                    <a:schemeClr val="accent2">
                      <a:lumMod val="50000"/>
                    </a:schemeClr>
                  </a:solidFill>
                </a:rPr>
                <a:t>World-class </a:t>
              </a:r>
              <a:br>
                <a:rPr lang="en-US" sz="1600" b="1" dirty="0">
                  <a:solidFill>
                    <a:schemeClr val="accent2">
                      <a:lumMod val="50000"/>
                    </a:schemeClr>
                  </a:solidFill>
                </a:rPr>
              </a:br>
              <a:r>
                <a:rPr lang="en-US" sz="1600" b="1" dirty="0">
                  <a:solidFill>
                    <a:schemeClr val="accent2">
                      <a:lumMod val="50000"/>
                    </a:schemeClr>
                  </a:solidFill>
                </a:rPr>
                <a:t>research </a:t>
              </a:r>
              <a:br>
                <a:rPr lang="en-US" sz="1600" b="1" dirty="0">
                  <a:solidFill>
                    <a:schemeClr val="accent2">
                      <a:lumMod val="50000"/>
                    </a:schemeClr>
                  </a:solidFill>
                </a:rPr>
              </a:br>
              <a:r>
                <a:rPr lang="en-US" sz="1600" b="1" dirty="0">
                  <a:solidFill>
                    <a:schemeClr val="accent2">
                      <a:lumMod val="50000"/>
                    </a:schemeClr>
                  </a:solidFill>
                </a:rPr>
                <a:t>reactor</a:t>
              </a:r>
            </a:p>
          </p:txBody>
        </p:sp>
        <p:sp>
          <p:nvSpPr>
            <p:cNvPr id="36" name="Freeform 35"/>
            <p:cNvSpPr/>
            <p:nvPr/>
          </p:nvSpPr>
          <p:spPr>
            <a:xfrm>
              <a:off x="2750117" y="1235361"/>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smtClean="0">
                  <a:solidFill>
                    <a:schemeClr val="accent2">
                      <a:lumMod val="50000"/>
                    </a:schemeClr>
                  </a:solidFill>
                </a:rPr>
                <a:t>3,000</a:t>
              </a:r>
              <a:r>
                <a:rPr lang="en-US" sz="1600" b="1" dirty="0">
                  <a:solidFill>
                    <a:schemeClr val="accent2">
                      <a:lumMod val="50000"/>
                    </a:schemeClr>
                  </a:solidFill>
                </a:rPr>
                <a:t/>
              </a:r>
              <a:br>
                <a:rPr lang="en-US" sz="1600" b="1" dirty="0">
                  <a:solidFill>
                    <a:schemeClr val="accent2">
                      <a:lumMod val="50000"/>
                    </a:schemeClr>
                  </a:solidFill>
                </a:rPr>
              </a:br>
              <a:r>
                <a:rPr lang="en-US" sz="1600" b="1" dirty="0">
                  <a:solidFill>
                    <a:schemeClr val="accent2">
                      <a:lumMod val="50000"/>
                    </a:schemeClr>
                  </a:solidFill>
                </a:rPr>
                <a:t>research</a:t>
              </a:r>
              <a:br>
                <a:rPr lang="en-US" sz="1600" b="1" dirty="0">
                  <a:solidFill>
                    <a:schemeClr val="accent2">
                      <a:lumMod val="50000"/>
                    </a:schemeClr>
                  </a:solidFill>
                </a:rPr>
              </a:br>
              <a:r>
                <a:rPr lang="en-US" sz="1600" b="1" dirty="0">
                  <a:solidFill>
                    <a:schemeClr val="accent2">
                      <a:lumMod val="50000"/>
                    </a:schemeClr>
                  </a:solidFill>
                </a:rPr>
                <a:t>guests </a:t>
              </a:r>
              <a:br>
                <a:rPr lang="en-US" sz="1600" b="1" dirty="0">
                  <a:solidFill>
                    <a:schemeClr val="accent2">
                      <a:lumMod val="50000"/>
                    </a:schemeClr>
                  </a:solidFill>
                </a:rPr>
              </a:br>
              <a:r>
                <a:rPr lang="en-US" sz="1600" b="1" dirty="0">
                  <a:solidFill>
                    <a:schemeClr val="accent2">
                      <a:lumMod val="50000"/>
                    </a:schemeClr>
                  </a:solidFill>
                </a:rPr>
                <a:t>annually</a:t>
              </a:r>
            </a:p>
          </p:txBody>
        </p:sp>
        <p:sp>
          <p:nvSpPr>
            <p:cNvPr id="37" name="Freeform 36"/>
            <p:cNvSpPr/>
            <p:nvPr/>
          </p:nvSpPr>
          <p:spPr>
            <a:xfrm>
              <a:off x="4119170" y="1235361"/>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a:solidFill>
                    <a:schemeClr val="accent2">
                      <a:lumMod val="50000"/>
                    </a:schemeClr>
                  </a:solidFill>
                </a:rPr>
                <a:t>$500M </a:t>
              </a:r>
              <a:br>
                <a:rPr lang="en-US" sz="1600" b="1" dirty="0">
                  <a:solidFill>
                    <a:schemeClr val="accent2">
                      <a:lumMod val="50000"/>
                    </a:schemeClr>
                  </a:solidFill>
                </a:rPr>
              </a:br>
              <a:r>
                <a:rPr lang="en-US" sz="1600" b="1" dirty="0">
                  <a:solidFill>
                    <a:schemeClr val="accent2">
                      <a:lumMod val="50000"/>
                    </a:schemeClr>
                  </a:solidFill>
                </a:rPr>
                <a:t>modernization </a:t>
              </a:r>
              <a:br>
                <a:rPr lang="en-US" sz="1600" b="1" dirty="0">
                  <a:solidFill>
                    <a:schemeClr val="accent2">
                      <a:lumMod val="50000"/>
                    </a:schemeClr>
                  </a:solidFill>
                </a:rPr>
              </a:br>
              <a:r>
                <a:rPr lang="en-US" sz="1600" b="1" dirty="0">
                  <a:solidFill>
                    <a:schemeClr val="accent2">
                      <a:lumMod val="50000"/>
                    </a:schemeClr>
                  </a:solidFill>
                </a:rPr>
                <a:t>investment</a:t>
              </a:r>
            </a:p>
          </p:txBody>
        </p:sp>
        <p:sp>
          <p:nvSpPr>
            <p:cNvPr id="38" name="Freeform 37"/>
            <p:cNvSpPr/>
            <p:nvPr/>
          </p:nvSpPr>
          <p:spPr>
            <a:xfrm>
              <a:off x="5488222" y="1235361"/>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a:solidFill>
                    <a:schemeClr val="accent2">
                      <a:lumMod val="50000"/>
                    </a:schemeClr>
                  </a:solidFill>
                </a:rPr>
                <a:t>Nation’s </a:t>
              </a:r>
              <a:br>
                <a:rPr lang="en-US" sz="1600" b="1" dirty="0">
                  <a:solidFill>
                    <a:schemeClr val="accent2">
                      <a:lumMod val="50000"/>
                    </a:schemeClr>
                  </a:solidFill>
                </a:rPr>
              </a:br>
              <a:r>
                <a:rPr lang="en-US" sz="1600" b="1" dirty="0">
                  <a:solidFill>
                    <a:schemeClr val="accent2">
                      <a:lumMod val="50000"/>
                    </a:schemeClr>
                  </a:solidFill>
                </a:rPr>
                <a:t>largest </a:t>
              </a:r>
              <a:r>
                <a:rPr lang="en-US" sz="1600" b="1" dirty="0" smtClean="0">
                  <a:solidFill>
                    <a:schemeClr val="accent2">
                      <a:lumMod val="50000"/>
                    </a:schemeClr>
                  </a:solidFill>
                </a:rPr>
                <a:t/>
              </a:r>
              <a:br>
                <a:rPr lang="en-US" sz="1600" b="1" dirty="0" smtClean="0">
                  <a:solidFill>
                    <a:schemeClr val="accent2">
                      <a:lumMod val="50000"/>
                    </a:schemeClr>
                  </a:solidFill>
                </a:rPr>
              </a:br>
              <a:r>
                <a:rPr lang="en-US" sz="1600" b="1" dirty="0" smtClean="0">
                  <a:solidFill>
                    <a:schemeClr val="accent2">
                      <a:lumMod val="50000"/>
                    </a:schemeClr>
                  </a:solidFill>
                </a:rPr>
                <a:t>materials </a:t>
              </a:r>
              <a:br>
                <a:rPr lang="en-US" sz="1600" b="1" dirty="0" smtClean="0">
                  <a:solidFill>
                    <a:schemeClr val="accent2">
                      <a:lumMod val="50000"/>
                    </a:schemeClr>
                  </a:solidFill>
                </a:rPr>
              </a:br>
              <a:r>
                <a:rPr lang="en-US" sz="1600" b="1" dirty="0" smtClean="0">
                  <a:solidFill>
                    <a:schemeClr val="accent2">
                      <a:lumMod val="50000"/>
                    </a:schemeClr>
                  </a:solidFill>
                </a:rPr>
                <a:t>research </a:t>
              </a:r>
              <a:br>
                <a:rPr lang="en-US" sz="1600" b="1" dirty="0" smtClean="0">
                  <a:solidFill>
                    <a:schemeClr val="accent2">
                      <a:lumMod val="50000"/>
                    </a:schemeClr>
                  </a:solidFill>
                </a:rPr>
              </a:br>
              <a:r>
                <a:rPr lang="en-US" sz="1600" b="1" dirty="0" smtClean="0">
                  <a:solidFill>
                    <a:schemeClr val="accent2">
                      <a:lumMod val="50000"/>
                    </a:schemeClr>
                  </a:solidFill>
                </a:rPr>
                <a:t>portfolio</a:t>
              </a:r>
              <a:endParaRPr lang="en-US" sz="1600" b="1" dirty="0">
                <a:solidFill>
                  <a:schemeClr val="accent2">
                    <a:lumMod val="50000"/>
                  </a:schemeClr>
                </a:solidFill>
              </a:endParaRPr>
            </a:p>
          </p:txBody>
        </p:sp>
        <p:sp>
          <p:nvSpPr>
            <p:cNvPr id="39" name="Freeform 38"/>
            <p:cNvSpPr/>
            <p:nvPr/>
          </p:nvSpPr>
          <p:spPr>
            <a:xfrm>
              <a:off x="692462" y="2319557"/>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smtClean="0">
                  <a:solidFill>
                    <a:schemeClr val="accent2">
                      <a:lumMod val="50000"/>
                    </a:schemeClr>
                  </a:solidFill>
                </a:rPr>
                <a:t>Most </a:t>
              </a:r>
              <a:br>
                <a:rPr lang="en-US" sz="1600" b="1" dirty="0" smtClean="0">
                  <a:solidFill>
                    <a:schemeClr val="accent2">
                      <a:lumMod val="50000"/>
                    </a:schemeClr>
                  </a:solidFill>
                </a:rPr>
              </a:br>
              <a:r>
                <a:rPr lang="en-US" sz="1600" b="1" dirty="0" smtClean="0">
                  <a:solidFill>
                    <a:schemeClr val="accent2">
                      <a:lumMod val="50000"/>
                    </a:schemeClr>
                  </a:solidFill>
                </a:rPr>
                <a:t>powerful </a:t>
              </a:r>
              <a:r>
                <a:rPr lang="en-US" sz="1600" b="1" dirty="0">
                  <a:solidFill>
                    <a:schemeClr val="accent2">
                      <a:lumMod val="50000"/>
                    </a:schemeClr>
                  </a:solidFill>
                </a:rPr>
                <a:t>open </a:t>
              </a:r>
              <a:r>
                <a:rPr lang="en-US" sz="1600" b="1" dirty="0" smtClean="0">
                  <a:solidFill>
                    <a:schemeClr val="accent2">
                      <a:lumMod val="50000"/>
                    </a:schemeClr>
                  </a:solidFill>
                </a:rPr>
                <a:t/>
              </a:r>
              <a:br>
                <a:rPr lang="en-US" sz="1600" b="1" dirty="0" smtClean="0">
                  <a:solidFill>
                    <a:schemeClr val="accent2">
                      <a:lumMod val="50000"/>
                    </a:schemeClr>
                  </a:solidFill>
                </a:rPr>
              </a:br>
              <a:r>
                <a:rPr lang="en-US" sz="1600" b="1" dirty="0" smtClean="0">
                  <a:solidFill>
                    <a:schemeClr val="accent2">
                      <a:lumMod val="50000"/>
                    </a:schemeClr>
                  </a:solidFill>
                </a:rPr>
                <a:t>scientific </a:t>
              </a:r>
              <a:r>
                <a:rPr lang="en-US" sz="1600" b="1" dirty="0">
                  <a:solidFill>
                    <a:schemeClr val="accent2">
                      <a:lumMod val="50000"/>
                    </a:schemeClr>
                  </a:solidFill>
                </a:rPr>
                <a:t/>
              </a:r>
              <a:br>
                <a:rPr lang="en-US" sz="1600" b="1" dirty="0">
                  <a:solidFill>
                    <a:schemeClr val="accent2">
                      <a:lumMod val="50000"/>
                    </a:schemeClr>
                  </a:solidFill>
                </a:rPr>
              </a:br>
              <a:r>
                <a:rPr lang="en-US" sz="1600" b="1" dirty="0">
                  <a:solidFill>
                    <a:schemeClr val="accent2">
                      <a:lumMod val="50000"/>
                    </a:schemeClr>
                  </a:solidFill>
                </a:rPr>
                <a:t>computing </a:t>
              </a:r>
              <a:r>
                <a:rPr lang="en-US" sz="1600" b="1" dirty="0" smtClean="0">
                  <a:solidFill>
                    <a:schemeClr val="accent2">
                      <a:lumMod val="50000"/>
                    </a:schemeClr>
                  </a:solidFill>
                </a:rPr>
                <a:t/>
              </a:r>
              <a:br>
                <a:rPr lang="en-US" sz="1600" b="1" dirty="0" smtClean="0">
                  <a:solidFill>
                    <a:schemeClr val="accent2">
                      <a:lumMod val="50000"/>
                    </a:schemeClr>
                  </a:solidFill>
                </a:rPr>
              </a:br>
              <a:r>
                <a:rPr lang="en-US" sz="1600" b="1" dirty="0" smtClean="0">
                  <a:solidFill>
                    <a:schemeClr val="accent2">
                      <a:lumMod val="50000"/>
                    </a:schemeClr>
                  </a:solidFill>
                </a:rPr>
                <a:t>facility</a:t>
              </a:r>
              <a:endParaRPr lang="en-US" sz="1600" b="1" dirty="0">
                <a:solidFill>
                  <a:schemeClr val="accent2">
                    <a:lumMod val="50000"/>
                  </a:schemeClr>
                </a:solidFill>
              </a:endParaRPr>
            </a:p>
          </p:txBody>
        </p:sp>
        <p:sp>
          <p:nvSpPr>
            <p:cNvPr id="40" name="Freeform 39"/>
            <p:cNvSpPr/>
            <p:nvPr/>
          </p:nvSpPr>
          <p:spPr>
            <a:xfrm>
              <a:off x="4803696" y="2319557"/>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smtClean="0">
                  <a:solidFill>
                    <a:schemeClr val="accent2">
                      <a:lumMod val="50000"/>
                    </a:schemeClr>
                  </a:solidFill>
                </a:rPr>
                <a:t>Nation’s </a:t>
              </a:r>
              <a:br>
                <a:rPr lang="en-US" sz="1600" b="1" dirty="0" smtClean="0">
                  <a:solidFill>
                    <a:schemeClr val="accent2">
                      <a:lumMod val="50000"/>
                    </a:schemeClr>
                  </a:solidFill>
                </a:rPr>
              </a:br>
              <a:r>
                <a:rPr lang="en-US" sz="1600" b="1" dirty="0" smtClean="0">
                  <a:solidFill>
                    <a:schemeClr val="accent2">
                      <a:lumMod val="50000"/>
                    </a:schemeClr>
                  </a:solidFill>
                </a:rPr>
                <a:t>most </a:t>
              </a:r>
              <a:r>
                <a:rPr lang="en-US" sz="1600" b="1" dirty="0">
                  <a:solidFill>
                    <a:schemeClr val="accent2">
                      <a:lumMod val="50000"/>
                    </a:schemeClr>
                  </a:solidFill>
                </a:rPr>
                <a:t>diverse </a:t>
              </a:r>
              <a:r>
                <a:rPr lang="en-US" sz="1600" b="1" dirty="0" smtClean="0">
                  <a:solidFill>
                    <a:schemeClr val="accent2">
                      <a:lumMod val="50000"/>
                    </a:schemeClr>
                  </a:solidFill>
                </a:rPr>
                <a:t/>
              </a:r>
              <a:br>
                <a:rPr lang="en-US" sz="1600" b="1" dirty="0" smtClean="0">
                  <a:solidFill>
                    <a:schemeClr val="accent2">
                      <a:lumMod val="50000"/>
                    </a:schemeClr>
                  </a:solidFill>
                </a:rPr>
              </a:br>
              <a:r>
                <a:rPr lang="en-US" sz="1600" b="1" dirty="0" smtClean="0">
                  <a:solidFill>
                    <a:schemeClr val="accent2">
                      <a:lumMod val="50000"/>
                    </a:schemeClr>
                  </a:solidFill>
                </a:rPr>
                <a:t>energy portfolio</a:t>
              </a:r>
              <a:endParaRPr lang="en-US" sz="1600" b="1" dirty="0">
                <a:solidFill>
                  <a:schemeClr val="accent2">
                    <a:lumMod val="50000"/>
                  </a:schemeClr>
                </a:solidFill>
              </a:endParaRPr>
            </a:p>
          </p:txBody>
        </p:sp>
        <p:sp>
          <p:nvSpPr>
            <p:cNvPr id="41" name="Freeform 40"/>
            <p:cNvSpPr/>
            <p:nvPr/>
          </p:nvSpPr>
          <p:spPr>
            <a:xfrm>
              <a:off x="6172748" y="2319557"/>
              <a:ext cx="1369053" cy="1377542"/>
            </a:xfrm>
            <a:custGeom>
              <a:avLst/>
              <a:gdLst>
                <a:gd name="connsiteX0" fmla="*/ 0 w 1277976"/>
                <a:gd name="connsiteY0" fmla="*/ 555920 h 1111839"/>
                <a:gd name="connsiteX1" fmla="*/ 277960 w 1277976"/>
                <a:gd name="connsiteY1" fmla="*/ 0 h 1111839"/>
                <a:gd name="connsiteX2" fmla="*/ 1000016 w 1277976"/>
                <a:gd name="connsiteY2" fmla="*/ 0 h 1111839"/>
                <a:gd name="connsiteX3" fmla="*/ 1277976 w 1277976"/>
                <a:gd name="connsiteY3" fmla="*/ 555920 h 1111839"/>
                <a:gd name="connsiteX4" fmla="*/ 1000016 w 1277976"/>
                <a:gd name="connsiteY4" fmla="*/ 1111839 h 1111839"/>
                <a:gd name="connsiteX5" fmla="*/ 277960 w 1277976"/>
                <a:gd name="connsiteY5" fmla="*/ 1111839 h 1111839"/>
                <a:gd name="connsiteX6" fmla="*/ 0 w 1277976"/>
                <a:gd name="connsiteY6" fmla="*/ 555920 h 111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976" h="1111839">
                  <a:moveTo>
                    <a:pt x="638987" y="0"/>
                  </a:moveTo>
                  <a:lnTo>
                    <a:pt x="1277975" y="241825"/>
                  </a:lnTo>
                  <a:lnTo>
                    <a:pt x="1277975" y="870014"/>
                  </a:lnTo>
                  <a:lnTo>
                    <a:pt x="638987" y="1111839"/>
                  </a:lnTo>
                  <a:lnTo>
                    <a:pt x="1" y="870014"/>
                  </a:lnTo>
                  <a:lnTo>
                    <a:pt x="1" y="241825"/>
                  </a:lnTo>
                  <a:lnTo>
                    <a:pt x="638987" y="0"/>
                  </a:lnTo>
                  <a:close/>
                </a:path>
              </a:pathLst>
            </a:custGeom>
            <a:grpFill/>
            <a:ln w="28575">
              <a:solidFill>
                <a:schemeClr val="accent1">
                  <a:lumMod val="50000"/>
                </a:schemeClr>
              </a:solid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ct val="90000"/>
                </a:lnSpc>
              </a:pPr>
              <a:r>
                <a:rPr lang="en-US" sz="1600" b="1" dirty="0">
                  <a:solidFill>
                    <a:schemeClr val="accent2">
                      <a:lumMod val="50000"/>
                    </a:schemeClr>
                  </a:solidFill>
                </a:rPr>
                <a:t>Managing </a:t>
              </a:r>
              <a:br>
                <a:rPr lang="en-US" sz="1600" b="1" dirty="0">
                  <a:solidFill>
                    <a:schemeClr val="accent2">
                      <a:lumMod val="50000"/>
                    </a:schemeClr>
                  </a:solidFill>
                </a:rPr>
              </a:br>
              <a:r>
                <a:rPr lang="en-US" sz="1600" b="1" dirty="0">
                  <a:solidFill>
                    <a:schemeClr val="accent2">
                      <a:lumMod val="50000"/>
                    </a:schemeClr>
                  </a:solidFill>
                </a:rPr>
                <a:t>billion-dollar </a:t>
              </a:r>
              <a:br>
                <a:rPr lang="en-US" sz="1600" b="1" dirty="0">
                  <a:solidFill>
                    <a:schemeClr val="accent2">
                      <a:lumMod val="50000"/>
                    </a:schemeClr>
                  </a:solidFill>
                </a:rPr>
              </a:br>
              <a:r>
                <a:rPr lang="en-US" sz="1600" b="1" dirty="0">
                  <a:solidFill>
                    <a:schemeClr val="accent2">
                      <a:lumMod val="50000"/>
                    </a:schemeClr>
                  </a:solidFill>
                </a:rPr>
                <a:t>U.S. ITER </a:t>
              </a:r>
              <a:br>
                <a:rPr lang="en-US" sz="1600" b="1" dirty="0">
                  <a:solidFill>
                    <a:schemeClr val="accent2">
                      <a:lumMod val="50000"/>
                    </a:schemeClr>
                  </a:solidFill>
                </a:rPr>
              </a:br>
              <a:r>
                <a:rPr lang="en-US" sz="1600" b="1" dirty="0">
                  <a:solidFill>
                    <a:schemeClr val="accent2">
                      <a:lumMod val="50000"/>
                    </a:schemeClr>
                  </a:solidFill>
                </a:rPr>
                <a:t>project</a:t>
              </a:r>
            </a:p>
          </p:txBody>
        </p:sp>
      </p:grpSp>
    </p:spTree>
    <p:extLst>
      <p:ext uri="{BB962C8B-B14F-4D97-AF65-F5344CB8AC3E}">
        <p14:creationId xmlns:p14="http://schemas.microsoft.com/office/powerpoint/2010/main" val="753396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91" name="Title 28"/>
          <p:cNvSpPr>
            <a:spLocks noGrp="1"/>
          </p:cNvSpPr>
          <p:nvPr>
            <p:ph type="title"/>
          </p:nvPr>
        </p:nvSpPr>
        <p:spPr/>
        <p:txBody>
          <a:bodyPr/>
          <a:lstStyle/>
          <a:p>
            <a:r>
              <a:rPr lang="en-US" dirty="0"/>
              <a:t>Integration of </a:t>
            </a:r>
            <a:r>
              <a:rPr lang="en-US" dirty="0" smtClean="0"/>
              <a:t>Our </a:t>
            </a:r>
            <a:r>
              <a:rPr lang="en-US" dirty="0"/>
              <a:t>S</a:t>
            </a:r>
            <a:r>
              <a:rPr lang="en-US" dirty="0" smtClean="0"/>
              <a:t>ignature </a:t>
            </a:r>
            <a:r>
              <a:rPr lang="en-US" dirty="0"/>
              <a:t>S</a:t>
            </a:r>
            <a:r>
              <a:rPr lang="en-US" dirty="0" smtClean="0"/>
              <a:t>trengths </a:t>
            </a:r>
            <a:r>
              <a:rPr lang="en-US" dirty="0"/>
              <a:t>S</a:t>
            </a:r>
            <a:r>
              <a:rPr lang="en-US" dirty="0" smtClean="0"/>
              <a:t>upports Customers</a:t>
            </a:r>
          </a:p>
        </p:txBody>
      </p:sp>
      <p:sp>
        <p:nvSpPr>
          <p:cNvPr id="15" name="Freeform 8"/>
          <p:cNvSpPr>
            <a:spLocks/>
          </p:cNvSpPr>
          <p:nvPr/>
        </p:nvSpPr>
        <p:spPr bwMode="auto">
          <a:xfrm>
            <a:off x="8911167" y="-922338"/>
            <a:ext cx="1790700" cy="917575"/>
          </a:xfrm>
          <a:custGeom>
            <a:avLst/>
            <a:gdLst>
              <a:gd name="T0" fmla="*/ 0 w 846"/>
              <a:gd name="T1" fmla="*/ 0 h 578"/>
              <a:gd name="T2" fmla="*/ 0 w 846"/>
              <a:gd name="T3" fmla="*/ 0 h 578"/>
              <a:gd name="T4" fmla="*/ 2 w 846"/>
              <a:gd name="T5" fmla="*/ 12 h 578"/>
              <a:gd name="T6" fmla="*/ 6 w 846"/>
              <a:gd name="T7" fmla="*/ 28 h 578"/>
              <a:gd name="T8" fmla="*/ 14 w 846"/>
              <a:gd name="T9" fmla="*/ 48 h 578"/>
              <a:gd name="T10" fmla="*/ 26 w 846"/>
              <a:gd name="T11" fmla="*/ 72 h 578"/>
              <a:gd name="T12" fmla="*/ 46 w 846"/>
              <a:gd name="T13" fmla="*/ 100 h 578"/>
              <a:gd name="T14" fmla="*/ 58 w 846"/>
              <a:gd name="T15" fmla="*/ 114 h 578"/>
              <a:gd name="T16" fmla="*/ 72 w 846"/>
              <a:gd name="T17" fmla="*/ 130 h 578"/>
              <a:gd name="T18" fmla="*/ 88 w 846"/>
              <a:gd name="T19" fmla="*/ 144 h 578"/>
              <a:gd name="T20" fmla="*/ 108 w 846"/>
              <a:gd name="T21" fmla="*/ 160 h 578"/>
              <a:gd name="T22" fmla="*/ 128 w 846"/>
              <a:gd name="T23" fmla="*/ 176 h 578"/>
              <a:gd name="T24" fmla="*/ 152 w 846"/>
              <a:gd name="T25" fmla="*/ 192 h 578"/>
              <a:gd name="T26" fmla="*/ 178 w 846"/>
              <a:gd name="T27" fmla="*/ 208 h 578"/>
              <a:gd name="T28" fmla="*/ 208 w 846"/>
              <a:gd name="T29" fmla="*/ 224 h 578"/>
              <a:gd name="T30" fmla="*/ 240 w 846"/>
              <a:gd name="T31" fmla="*/ 240 h 578"/>
              <a:gd name="T32" fmla="*/ 276 w 846"/>
              <a:gd name="T33" fmla="*/ 256 h 578"/>
              <a:gd name="T34" fmla="*/ 316 w 846"/>
              <a:gd name="T35" fmla="*/ 270 h 578"/>
              <a:gd name="T36" fmla="*/ 358 w 846"/>
              <a:gd name="T37" fmla="*/ 286 h 578"/>
              <a:gd name="T38" fmla="*/ 406 w 846"/>
              <a:gd name="T39" fmla="*/ 300 h 578"/>
              <a:gd name="T40" fmla="*/ 456 w 846"/>
              <a:gd name="T41" fmla="*/ 312 h 578"/>
              <a:gd name="T42" fmla="*/ 510 w 846"/>
              <a:gd name="T43" fmla="*/ 324 h 578"/>
              <a:gd name="T44" fmla="*/ 568 w 846"/>
              <a:gd name="T45" fmla="*/ 336 h 578"/>
              <a:gd name="T46" fmla="*/ 630 w 846"/>
              <a:gd name="T47" fmla="*/ 348 h 578"/>
              <a:gd name="T48" fmla="*/ 698 w 846"/>
              <a:gd name="T49" fmla="*/ 356 h 578"/>
              <a:gd name="T50" fmla="*/ 770 w 846"/>
              <a:gd name="T51" fmla="*/ 364 h 578"/>
              <a:gd name="T52" fmla="*/ 846 w 846"/>
              <a:gd name="T53" fmla="*/ 372 h 578"/>
              <a:gd name="T54" fmla="*/ 666 w 846"/>
              <a:gd name="T55" fmla="*/ 462 h 578"/>
              <a:gd name="T56" fmla="*/ 832 w 846"/>
              <a:gd name="T57" fmla="*/ 578 h 578"/>
              <a:gd name="T58" fmla="*/ 832 w 846"/>
              <a:gd name="T59" fmla="*/ 578 h 578"/>
              <a:gd name="T60" fmla="*/ 798 w 846"/>
              <a:gd name="T61" fmla="*/ 574 h 578"/>
              <a:gd name="T62" fmla="*/ 706 w 846"/>
              <a:gd name="T63" fmla="*/ 564 h 578"/>
              <a:gd name="T64" fmla="*/ 644 w 846"/>
              <a:gd name="T65" fmla="*/ 554 h 578"/>
              <a:gd name="T66" fmla="*/ 576 w 846"/>
              <a:gd name="T67" fmla="*/ 544 h 578"/>
              <a:gd name="T68" fmla="*/ 502 w 846"/>
              <a:gd name="T69" fmla="*/ 528 h 578"/>
              <a:gd name="T70" fmla="*/ 426 w 846"/>
              <a:gd name="T71" fmla="*/ 510 h 578"/>
              <a:gd name="T72" fmla="*/ 350 w 846"/>
              <a:gd name="T73" fmla="*/ 488 h 578"/>
              <a:gd name="T74" fmla="*/ 312 w 846"/>
              <a:gd name="T75" fmla="*/ 476 h 578"/>
              <a:gd name="T76" fmla="*/ 276 w 846"/>
              <a:gd name="T77" fmla="*/ 464 h 578"/>
              <a:gd name="T78" fmla="*/ 240 w 846"/>
              <a:gd name="T79" fmla="*/ 450 h 578"/>
              <a:gd name="T80" fmla="*/ 206 w 846"/>
              <a:gd name="T81" fmla="*/ 434 h 578"/>
              <a:gd name="T82" fmla="*/ 172 w 846"/>
              <a:gd name="T83" fmla="*/ 418 h 578"/>
              <a:gd name="T84" fmla="*/ 142 w 846"/>
              <a:gd name="T85" fmla="*/ 400 h 578"/>
              <a:gd name="T86" fmla="*/ 114 w 846"/>
              <a:gd name="T87" fmla="*/ 382 h 578"/>
              <a:gd name="T88" fmla="*/ 88 w 846"/>
              <a:gd name="T89" fmla="*/ 362 h 578"/>
              <a:gd name="T90" fmla="*/ 64 w 846"/>
              <a:gd name="T91" fmla="*/ 340 h 578"/>
              <a:gd name="T92" fmla="*/ 44 w 846"/>
              <a:gd name="T93" fmla="*/ 318 h 578"/>
              <a:gd name="T94" fmla="*/ 28 w 846"/>
              <a:gd name="T95" fmla="*/ 294 h 578"/>
              <a:gd name="T96" fmla="*/ 14 w 846"/>
              <a:gd name="T97" fmla="*/ 270 h 578"/>
              <a:gd name="T98" fmla="*/ 6 w 846"/>
              <a:gd name="T99" fmla="*/ 242 h 578"/>
              <a:gd name="T100" fmla="*/ 0 w 846"/>
              <a:gd name="T101" fmla="*/ 214 h 578"/>
              <a:gd name="T102" fmla="*/ 0 w 846"/>
              <a:gd name="T103" fmla="*/ 0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6" h="578">
                <a:moveTo>
                  <a:pt x="0" y="0"/>
                </a:moveTo>
                <a:lnTo>
                  <a:pt x="0" y="0"/>
                </a:lnTo>
                <a:lnTo>
                  <a:pt x="2" y="12"/>
                </a:lnTo>
                <a:lnTo>
                  <a:pt x="6" y="28"/>
                </a:lnTo>
                <a:lnTo>
                  <a:pt x="14" y="48"/>
                </a:lnTo>
                <a:lnTo>
                  <a:pt x="26" y="72"/>
                </a:lnTo>
                <a:lnTo>
                  <a:pt x="46" y="100"/>
                </a:lnTo>
                <a:lnTo>
                  <a:pt x="58" y="114"/>
                </a:lnTo>
                <a:lnTo>
                  <a:pt x="72" y="130"/>
                </a:lnTo>
                <a:lnTo>
                  <a:pt x="88" y="144"/>
                </a:lnTo>
                <a:lnTo>
                  <a:pt x="108" y="160"/>
                </a:lnTo>
                <a:lnTo>
                  <a:pt x="128" y="176"/>
                </a:lnTo>
                <a:lnTo>
                  <a:pt x="152" y="192"/>
                </a:lnTo>
                <a:lnTo>
                  <a:pt x="178" y="208"/>
                </a:lnTo>
                <a:lnTo>
                  <a:pt x="208" y="224"/>
                </a:lnTo>
                <a:lnTo>
                  <a:pt x="240" y="240"/>
                </a:lnTo>
                <a:lnTo>
                  <a:pt x="276" y="256"/>
                </a:lnTo>
                <a:lnTo>
                  <a:pt x="316" y="270"/>
                </a:lnTo>
                <a:lnTo>
                  <a:pt x="358" y="286"/>
                </a:lnTo>
                <a:lnTo>
                  <a:pt x="406" y="300"/>
                </a:lnTo>
                <a:lnTo>
                  <a:pt x="456" y="312"/>
                </a:lnTo>
                <a:lnTo>
                  <a:pt x="510" y="324"/>
                </a:lnTo>
                <a:lnTo>
                  <a:pt x="568" y="336"/>
                </a:lnTo>
                <a:lnTo>
                  <a:pt x="630" y="348"/>
                </a:lnTo>
                <a:lnTo>
                  <a:pt x="698" y="356"/>
                </a:lnTo>
                <a:lnTo>
                  <a:pt x="770" y="364"/>
                </a:lnTo>
                <a:lnTo>
                  <a:pt x="846" y="372"/>
                </a:lnTo>
                <a:lnTo>
                  <a:pt x="666" y="462"/>
                </a:lnTo>
                <a:lnTo>
                  <a:pt x="832" y="578"/>
                </a:lnTo>
                <a:lnTo>
                  <a:pt x="832" y="578"/>
                </a:lnTo>
                <a:lnTo>
                  <a:pt x="798" y="574"/>
                </a:lnTo>
                <a:lnTo>
                  <a:pt x="706" y="564"/>
                </a:lnTo>
                <a:lnTo>
                  <a:pt x="644" y="554"/>
                </a:lnTo>
                <a:lnTo>
                  <a:pt x="576" y="544"/>
                </a:lnTo>
                <a:lnTo>
                  <a:pt x="502" y="528"/>
                </a:lnTo>
                <a:lnTo>
                  <a:pt x="426" y="510"/>
                </a:lnTo>
                <a:lnTo>
                  <a:pt x="350" y="488"/>
                </a:lnTo>
                <a:lnTo>
                  <a:pt x="312" y="476"/>
                </a:lnTo>
                <a:lnTo>
                  <a:pt x="276" y="464"/>
                </a:lnTo>
                <a:lnTo>
                  <a:pt x="240" y="450"/>
                </a:lnTo>
                <a:lnTo>
                  <a:pt x="206" y="434"/>
                </a:lnTo>
                <a:lnTo>
                  <a:pt x="172" y="418"/>
                </a:lnTo>
                <a:lnTo>
                  <a:pt x="142" y="400"/>
                </a:lnTo>
                <a:lnTo>
                  <a:pt x="114" y="382"/>
                </a:lnTo>
                <a:lnTo>
                  <a:pt x="88" y="362"/>
                </a:lnTo>
                <a:lnTo>
                  <a:pt x="64" y="340"/>
                </a:lnTo>
                <a:lnTo>
                  <a:pt x="44" y="318"/>
                </a:lnTo>
                <a:lnTo>
                  <a:pt x="28" y="294"/>
                </a:lnTo>
                <a:lnTo>
                  <a:pt x="14" y="270"/>
                </a:lnTo>
                <a:lnTo>
                  <a:pt x="6" y="242"/>
                </a:lnTo>
                <a:lnTo>
                  <a:pt x="0" y="21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p:nvSpPr>
        <p:spPr bwMode="auto">
          <a:xfrm>
            <a:off x="15794570" y="296867"/>
            <a:ext cx="1223433" cy="1343025"/>
          </a:xfrm>
          <a:custGeom>
            <a:avLst/>
            <a:gdLst>
              <a:gd name="T0" fmla="*/ 0 w 578"/>
              <a:gd name="T1" fmla="*/ 0 h 846"/>
              <a:gd name="T2" fmla="*/ 0 w 578"/>
              <a:gd name="T3" fmla="*/ 0 h 846"/>
              <a:gd name="T4" fmla="*/ 14 w 578"/>
              <a:gd name="T5" fmla="*/ 2 h 846"/>
              <a:gd name="T6" fmla="*/ 28 w 578"/>
              <a:gd name="T7" fmla="*/ 6 h 846"/>
              <a:gd name="T8" fmla="*/ 48 w 578"/>
              <a:gd name="T9" fmla="*/ 14 h 846"/>
              <a:gd name="T10" fmla="*/ 72 w 578"/>
              <a:gd name="T11" fmla="*/ 26 h 846"/>
              <a:gd name="T12" fmla="*/ 100 w 578"/>
              <a:gd name="T13" fmla="*/ 46 h 846"/>
              <a:gd name="T14" fmla="*/ 114 w 578"/>
              <a:gd name="T15" fmla="*/ 58 h 846"/>
              <a:gd name="T16" fmla="*/ 130 w 578"/>
              <a:gd name="T17" fmla="*/ 72 h 846"/>
              <a:gd name="T18" fmla="*/ 146 w 578"/>
              <a:gd name="T19" fmla="*/ 88 h 846"/>
              <a:gd name="T20" fmla="*/ 160 w 578"/>
              <a:gd name="T21" fmla="*/ 106 h 846"/>
              <a:gd name="T22" fmla="*/ 176 w 578"/>
              <a:gd name="T23" fmla="*/ 128 h 846"/>
              <a:gd name="T24" fmla="*/ 192 w 578"/>
              <a:gd name="T25" fmla="*/ 152 h 846"/>
              <a:gd name="T26" fmla="*/ 208 w 578"/>
              <a:gd name="T27" fmla="*/ 178 h 846"/>
              <a:gd name="T28" fmla="*/ 224 w 578"/>
              <a:gd name="T29" fmla="*/ 208 h 846"/>
              <a:gd name="T30" fmla="*/ 240 w 578"/>
              <a:gd name="T31" fmla="*/ 240 h 846"/>
              <a:gd name="T32" fmla="*/ 256 w 578"/>
              <a:gd name="T33" fmla="*/ 276 h 846"/>
              <a:gd name="T34" fmla="*/ 272 w 578"/>
              <a:gd name="T35" fmla="*/ 316 h 846"/>
              <a:gd name="T36" fmla="*/ 286 w 578"/>
              <a:gd name="T37" fmla="*/ 358 h 846"/>
              <a:gd name="T38" fmla="*/ 300 w 578"/>
              <a:gd name="T39" fmla="*/ 404 h 846"/>
              <a:gd name="T40" fmla="*/ 312 w 578"/>
              <a:gd name="T41" fmla="*/ 454 h 846"/>
              <a:gd name="T42" fmla="*/ 326 w 578"/>
              <a:gd name="T43" fmla="*/ 510 h 846"/>
              <a:gd name="T44" fmla="*/ 336 w 578"/>
              <a:gd name="T45" fmla="*/ 568 h 846"/>
              <a:gd name="T46" fmla="*/ 348 w 578"/>
              <a:gd name="T47" fmla="*/ 630 h 846"/>
              <a:gd name="T48" fmla="*/ 358 w 578"/>
              <a:gd name="T49" fmla="*/ 698 h 846"/>
              <a:gd name="T50" fmla="*/ 366 w 578"/>
              <a:gd name="T51" fmla="*/ 770 h 846"/>
              <a:gd name="T52" fmla="*/ 372 w 578"/>
              <a:gd name="T53" fmla="*/ 846 h 846"/>
              <a:gd name="T54" fmla="*/ 464 w 578"/>
              <a:gd name="T55" fmla="*/ 666 h 846"/>
              <a:gd name="T56" fmla="*/ 578 w 578"/>
              <a:gd name="T57" fmla="*/ 832 h 846"/>
              <a:gd name="T58" fmla="*/ 578 w 578"/>
              <a:gd name="T59" fmla="*/ 832 h 846"/>
              <a:gd name="T60" fmla="*/ 574 w 578"/>
              <a:gd name="T61" fmla="*/ 796 h 846"/>
              <a:gd name="T62" fmla="*/ 564 w 578"/>
              <a:gd name="T63" fmla="*/ 706 h 846"/>
              <a:gd name="T64" fmla="*/ 556 w 578"/>
              <a:gd name="T65" fmla="*/ 644 h 846"/>
              <a:gd name="T66" fmla="*/ 544 w 578"/>
              <a:gd name="T67" fmla="*/ 576 h 846"/>
              <a:gd name="T68" fmla="*/ 528 w 578"/>
              <a:gd name="T69" fmla="*/ 502 h 846"/>
              <a:gd name="T70" fmla="*/ 510 w 578"/>
              <a:gd name="T71" fmla="*/ 426 h 846"/>
              <a:gd name="T72" fmla="*/ 490 w 578"/>
              <a:gd name="T73" fmla="*/ 350 h 846"/>
              <a:gd name="T74" fmla="*/ 478 w 578"/>
              <a:gd name="T75" fmla="*/ 312 h 846"/>
              <a:gd name="T76" fmla="*/ 464 w 578"/>
              <a:gd name="T77" fmla="*/ 276 h 846"/>
              <a:gd name="T78" fmla="*/ 450 w 578"/>
              <a:gd name="T79" fmla="*/ 240 h 846"/>
              <a:gd name="T80" fmla="*/ 434 w 578"/>
              <a:gd name="T81" fmla="*/ 206 h 846"/>
              <a:gd name="T82" fmla="*/ 418 w 578"/>
              <a:gd name="T83" fmla="*/ 172 h 846"/>
              <a:gd name="T84" fmla="*/ 400 w 578"/>
              <a:gd name="T85" fmla="*/ 142 h 846"/>
              <a:gd name="T86" fmla="*/ 382 w 578"/>
              <a:gd name="T87" fmla="*/ 112 h 846"/>
              <a:gd name="T88" fmla="*/ 362 w 578"/>
              <a:gd name="T89" fmla="*/ 86 h 846"/>
              <a:gd name="T90" fmla="*/ 340 w 578"/>
              <a:gd name="T91" fmla="*/ 64 h 846"/>
              <a:gd name="T92" fmla="*/ 318 w 578"/>
              <a:gd name="T93" fmla="*/ 44 h 846"/>
              <a:gd name="T94" fmla="*/ 294 w 578"/>
              <a:gd name="T95" fmla="*/ 26 h 846"/>
              <a:gd name="T96" fmla="*/ 270 w 578"/>
              <a:gd name="T97" fmla="*/ 14 h 846"/>
              <a:gd name="T98" fmla="*/ 244 w 578"/>
              <a:gd name="T99" fmla="*/ 4 h 846"/>
              <a:gd name="T100" fmla="*/ 216 w 578"/>
              <a:gd name="T101" fmla="*/ 0 h 846"/>
              <a:gd name="T102" fmla="*/ 0 w 578"/>
              <a:gd name="T103" fmla="*/ 0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8" h="846">
                <a:moveTo>
                  <a:pt x="0" y="0"/>
                </a:moveTo>
                <a:lnTo>
                  <a:pt x="0" y="0"/>
                </a:lnTo>
                <a:lnTo>
                  <a:pt x="14" y="2"/>
                </a:lnTo>
                <a:lnTo>
                  <a:pt x="28" y="6"/>
                </a:lnTo>
                <a:lnTo>
                  <a:pt x="48" y="14"/>
                </a:lnTo>
                <a:lnTo>
                  <a:pt x="72" y="26"/>
                </a:lnTo>
                <a:lnTo>
                  <a:pt x="100" y="46"/>
                </a:lnTo>
                <a:lnTo>
                  <a:pt x="114" y="58"/>
                </a:lnTo>
                <a:lnTo>
                  <a:pt x="130" y="72"/>
                </a:lnTo>
                <a:lnTo>
                  <a:pt x="146" y="88"/>
                </a:lnTo>
                <a:lnTo>
                  <a:pt x="160" y="106"/>
                </a:lnTo>
                <a:lnTo>
                  <a:pt x="176" y="128"/>
                </a:lnTo>
                <a:lnTo>
                  <a:pt x="192" y="152"/>
                </a:lnTo>
                <a:lnTo>
                  <a:pt x="208" y="178"/>
                </a:lnTo>
                <a:lnTo>
                  <a:pt x="224" y="208"/>
                </a:lnTo>
                <a:lnTo>
                  <a:pt x="240" y="240"/>
                </a:lnTo>
                <a:lnTo>
                  <a:pt x="256" y="276"/>
                </a:lnTo>
                <a:lnTo>
                  <a:pt x="272" y="316"/>
                </a:lnTo>
                <a:lnTo>
                  <a:pt x="286" y="358"/>
                </a:lnTo>
                <a:lnTo>
                  <a:pt x="300" y="404"/>
                </a:lnTo>
                <a:lnTo>
                  <a:pt x="312" y="454"/>
                </a:lnTo>
                <a:lnTo>
                  <a:pt x="326" y="510"/>
                </a:lnTo>
                <a:lnTo>
                  <a:pt x="336" y="568"/>
                </a:lnTo>
                <a:lnTo>
                  <a:pt x="348" y="630"/>
                </a:lnTo>
                <a:lnTo>
                  <a:pt x="358" y="698"/>
                </a:lnTo>
                <a:lnTo>
                  <a:pt x="366" y="770"/>
                </a:lnTo>
                <a:lnTo>
                  <a:pt x="372" y="846"/>
                </a:lnTo>
                <a:lnTo>
                  <a:pt x="464" y="666"/>
                </a:lnTo>
                <a:lnTo>
                  <a:pt x="578" y="832"/>
                </a:lnTo>
                <a:lnTo>
                  <a:pt x="578" y="832"/>
                </a:lnTo>
                <a:lnTo>
                  <a:pt x="574" y="796"/>
                </a:lnTo>
                <a:lnTo>
                  <a:pt x="564" y="706"/>
                </a:lnTo>
                <a:lnTo>
                  <a:pt x="556" y="644"/>
                </a:lnTo>
                <a:lnTo>
                  <a:pt x="544" y="576"/>
                </a:lnTo>
                <a:lnTo>
                  <a:pt x="528" y="502"/>
                </a:lnTo>
                <a:lnTo>
                  <a:pt x="510" y="426"/>
                </a:lnTo>
                <a:lnTo>
                  <a:pt x="490" y="350"/>
                </a:lnTo>
                <a:lnTo>
                  <a:pt x="478" y="312"/>
                </a:lnTo>
                <a:lnTo>
                  <a:pt x="464" y="276"/>
                </a:lnTo>
                <a:lnTo>
                  <a:pt x="450" y="240"/>
                </a:lnTo>
                <a:lnTo>
                  <a:pt x="434" y="206"/>
                </a:lnTo>
                <a:lnTo>
                  <a:pt x="418" y="172"/>
                </a:lnTo>
                <a:lnTo>
                  <a:pt x="400" y="142"/>
                </a:lnTo>
                <a:lnTo>
                  <a:pt x="382" y="112"/>
                </a:lnTo>
                <a:lnTo>
                  <a:pt x="362" y="86"/>
                </a:lnTo>
                <a:lnTo>
                  <a:pt x="340" y="64"/>
                </a:lnTo>
                <a:lnTo>
                  <a:pt x="318" y="44"/>
                </a:lnTo>
                <a:lnTo>
                  <a:pt x="294" y="26"/>
                </a:lnTo>
                <a:lnTo>
                  <a:pt x="270" y="14"/>
                </a:lnTo>
                <a:lnTo>
                  <a:pt x="244" y="4"/>
                </a:lnTo>
                <a:lnTo>
                  <a:pt x="21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36" name="Group 35"/>
          <p:cNvGrpSpPr/>
          <p:nvPr/>
        </p:nvGrpSpPr>
        <p:grpSpPr>
          <a:xfrm>
            <a:off x="1297271" y="1030443"/>
            <a:ext cx="8961120" cy="825908"/>
            <a:chOff x="99865" y="1247137"/>
            <a:chExt cx="8961120" cy="825908"/>
          </a:xfrm>
        </p:grpSpPr>
        <p:sp>
          <p:nvSpPr>
            <p:cNvPr id="37" name="Freeform 5"/>
            <p:cNvSpPr>
              <a:spLocks/>
            </p:cNvSpPr>
            <p:nvPr/>
          </p:nvSpPr>
          <p:spPr bwMode="auto">
            <a:xfrm rot="10800000">
              <a:off x="99865" y="1639658"/>
              <a:ext cx="8961120" cy="433387"/>
            </a:xfrm>
            <a:custGeom>
              <a:avLst/>
              <a:gdLst/>
              <a:ahLst/>
              <a:cxnLst>
                <a:cxn ang="0">
                  <a:pos x="4928" y="0"/>
                </a:cxn>
                <a:cxn ang="0">
                  <a:pos x="5295" y="271"/>
                </a:cxn>
                <a:cxn ang="0">
                  <a:pos x="0" y="273"/>
                </a:cxn>
                <a:cxn ang="0">
                  <a:pos x="329" y="0"/>
                </a:cxn>
                <a:cxn ang="0">
                  <a:pos x="4928" y="0"/>
                </a:cxn>
              </a:cxnLst>
              <a:rect l="0" t="0" r="r" b="b"/>
              <a:pathLst>
                <a:path w="5295" h="273">
                  <a:moveTo>
                    <a:pt x="4928" y="0"/>
                  </a:moveTo>
                  <a:lnTo>
                    <a:pt x="5295" y="271"/>
                  </a:lnTo>
                  <a:lnTo>
                    <a:pt x="0" y="273"/>
                  </a:lnTo>
                  <a:lnTo>
                    <a:pt x="329" y="0"/>
                  </a:lnTo>
                  <a:lnTo>
                    <a:pt x="4928" y="0"/>
                  </a:lnTo>
                  <a:close/>
                </a:path>
              </a:pathLst>
            </a:custGeom>
            <a:gradFill flip="none" rotWithShape="1">
              <a:gsLst>
                <a:gs pos="0">
                  <a:schemeClr val="tx2">
                    <a:lumMod val="75000"/>
                  </a:schemeClr>
                </a:gs>
                <a:gs pos="30000">
                  <a:schemeClr val="accent3"/>
                </a:gs>
                <a:gs pos="100000">
                  <a:schemeClr val="bg2"/>
                </a:gs>
              </a:gsLst>
              <a:lin ang="16200000" scaled="1"/>
              <a:tileRect/>
            </a:gradFill>
            <a:ln w="6">
              <a:noFill/>
              <a:prstDash val="solid"/>
              <a:round/>
              <a:headEnd/>
              <a:tailEnd/>
            </a:ln>
            <a:effectLst>
              <a:outerShdw blurRad="50800" dist="38100" dir="16200000"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p>
          </p:txBody>
        </p:sp>
        <p:sp>
          <p:nvSpPr>
            <p:cNvPr id="38" name="TextBox 27"/>
            <p:cNvSpPr txBox="1">
              <a:spLocks noChangeArrowheads="1"/>
            </p:cNvSpPr>
            <p:nvPr/>
          </p:nvSpPr>
          <p:spPr bwMode="auto">
            <a:xfrm>
              <a:off x="2940620" y="1254287"/>
              <a:ext cx="3271005" cy="318036"/>
            </a:xfrm>
            <a:prstGeom prst="rect">
              <a:avLst/>
            </a:prstGeom>
            <a:noFill/>
            <a:ln w="9525">
              <a:noFill/>
              <a:miter lim="800000"/>
              <a:headEnd/>
              <a:tailEnd/>
            </a:ln>
          </p:spPr>
          <p:txBody>
            <a:bodyPr wrap="square">
              <a:spAutoFit/>
            </a:bodyPr>
            <a:lstStyle/>
            <a:p>
              <a:pPr algn="ctr" eaLnBrk="0" hangingPunct="0">
                <a:lnSpc>
                  <a:spcPct val="90000"/>
                </a:lnSpc>
              </a:pPr>
              <a:r>
                <a:rPr lang="en-US" sz="1600" dirty="0" smtClean="0">
                  <a:solidFill>
                    <a:schemeClr val="tx2"/>
                  </a:solidFill>
                  <a:latin typeface="Arial Narrow" pitchFamily="34" charset="0"/>
                </a:rPr>
                <a:t>Scientific discovery and innovation</a:t>
              </a:r>
              <a:endParaRPr lang="en-US" sz="1600" dirty="0">
                <a:solidFill>
                  <a:schemeClr val="tx2"/>
                </a:solidFill>
                <a:latin typeface="Arial Narrow" pitchFamily="34" charset="0"/>
              </a:endParaRPr>
            </a:p>
          </p:txBody>
        </p:sp>
        <p:sp>
          <p:nvSpPr>
            <p:cNvPr id="39" name="TextBox 32"/>
            <p:cNvSpPr txBox="1">
              <a:spLocks noChangeArrowheads="1"/>
            </p:cNvSpPr>
            <p:nvPr/>
          </p:nvSpPr>
          <p:spPr bwMode="auto">
            <a:xfrm>
              <a:off x="497232" y="1247137"/>
              <a:ext cx="1756047" cy="318036"/>
            </a:xfrm>
            <a:prstGeom prst="rect">
              <a:avLst/>
            </a:prstGeom>
            <a:noFill/>
            <a:ln w="9525">
              <a:noFill/>
              <a:miter lim="800000"/>
              <a:headEnd/>
              <a:tailEnd/>
            </a:ln>
          </p:spPr>
          <p:txBody>
            <a:bodyPr wrap="square">
              <a:spAutoFit/>
            </a:bodyPr>
            <a:lstStyle/>
            <a:p>
              <a:pPr algn="ctr" eaLnBrk="0" hangingPunct="0">
                <a:lnSpc>
                  <a:spcPct val="90000"/>
                </a:lnSpc>
              </a:pPr>
              <a:r>
                <a:rPr lang="en-US" sz="1600" dirty="0">
                  <a:solidFill>
                    <a:schemeClr val="tx2"/>
                  </a:solidFill>
                  <a:latin typeface="Arial Narrow" pitchFamily="34" charset="0"/>
                </a:rPr>
                <a:t>Clean </a:t>
              </a:r>
              <a:r>
                <a:rPr lang="en-US" sz="1600" dirty="0" smtClean="0">
                  <a:solidFill>
                    <a:schemeClr val="tx2"/>
                  </a:solidFill>
                  <a:latin typeface="Arial Narrow" pitchFamily="34" charset="0"/>
                </a:rPr>
                <a:t>energy</a:t>
              </a:r>
              <a:endParaRPr lang="en-US" sz="1600" dirty="0">
                <a:solidFill>
                  <a:schemeClr val="tx2"/>
                </a:solidFill>
                <a:latin typeface="Arial Narrow" pitchFamily="34" charset="0"/>
              </a:endParaRPr>
            </a:p>
          </p:txBody>
        </p:sp>
        <p:sp>
          <p:nvSpPr>
            <p:cNvPr id="40" name="TextBox 35"/>
            <p:cNvSpPr txBox="1">
              <a:spLocks noChangeArrowheads="1"/>
            </p:cNvSpPr>
            <p:nvPr/>
          </p:nvSpPr>
          <p:spPr bwMode="auto">
            <a:xfrm>
              <a:off x="7133022" y="1260238"/>
              <a:ext cx="1290723" cy="318036"/>
            </a:xfrm>
            <a:prstGeom prst="rect">
              <a:avLst/>
            </a:prstGeom>
            <a:noFill/>
            <a:ln w="9525">
              <a:noFill/>
              <a:miter lim="800000"/>
              <a:headEnd/>
              <a:tailEnd/>
            </a:ln>
          </p:spPr>
          <p:txBody>
            <a:bodyPr wrap="square">
              <a:spAutoFit/>
            </a:bodyPr>
            <a:lstStyle/>
            <a:p>
              <a:pPr algn="ctr" eaLnBrk="0" hangingPunct="0">
                <a:lnSpc>
                  <a:spcPct val="90000"/>
                </a:lnSpc>
              </a:pPr>
              <a:r>
                <a:rPr lang="en-US" sz="1600" dirty="0">
                  <a:solidFill>
                    <a:schemeClr val="tx2"/>
                  </a:solidFill>
                  <a:latin typeface="Arial Narrow" pitchFamily="34" charset="0"/>
                </a:rPr>
                <a:t>Global security</a:t>
              </a:r>
            </a:p>
          </p:txBody>
        </p:sp>
      </p:grpSp>
      <p:grpSp>
        <p:nvGrpSpPr>
          <p:cNvPr id="42" name="Group 41"/>
          <p:cNvGrpSpPr/>
          <p:nvPr/>
        </p:nvGrpSpPr>
        <p:grpSpPr>
          <a:xfrm>
            <a:off x="1297269" y="4996040"/>
            <a:ext cx="8961120" cy="996225"/>
            <a:chOff x="99864" y="5212730"/>
            <a:chExt cx="8961120" cy="996225"/>
          </a:xfrm>
        </p:grpSpPr>
        <p:sp>
          <p:nvSpPr>
            <p:cNvPr id="43" name="TextBox 34"/>
            <p:cNvSpPr txBox="1">
              <a:spLocks noChangeArrowheads="1"/>
            </p:cNvSpPr>
            <p:nvPr/>
          </p:nvSpPr>
          <p:spPr bwMode="auto">
            <a:xfrm>
              <a:off x="4266987" y="5670792"/>
              <a:ext cx="2298196" cy="377999"/>
            </a:xfrm>
            <a:prstGeom prst="rect">
              <a:avLst/>
            </a:prstGeom>
            <a:noFill/>
            <a:ln w="9525">
              <a:noFill/>
              <a:miter lim="800000"/>
              <a:headEnd/>
              <a:tailEnd/>
            </a:ln>
          </p:spPr>
          <p:txBody>
            <a:bodyPr/>
            <a:lstStyle/>
            <a:p>
              <a:pPr algn="ctr" eaLnBrk="0" hangingPunct="0">
                <a:lnSpc>
                  <a:spcPct val="90000"/>
                </a:lnSpc>
              </a:pPr>
              <a:r>
                <a:rPr lang="en-US" sz="1600" dirty="0">
                  <a:solidFill>
                    <a:schemeClr val="accent1">
                      <a:lumMod val="75000"/>
                    </a:schemeClr>
                  </a:solidFill>
                  <a:latin typeface="Arial Narrow" pitchFamily="34" charset="0"/>
                </a:rPr>
                <a:t>Computational science </a:t>
              </a:r>
              <a:br>
                <a:rPr lang="en-US" sz="1600" dirty="0">
                  <a:solidFill>
                    <a:schemeClr val="accent1">
                      <a:lumMod val="75000"/>
                    </a:schemeClr>
                  </a:solidFill>
                  <a:latin typeface="Arial Narrow" pitchFamily="34" charset="0"/>
                </a:rPr>
              </a:br>
              <a:r>
                <a:rPr lang="en-US" sz="1600" dirty="0">
                  <a:solidFill>
                    <a:schemeClr val="accent1">
                      <a:lumMod val="75000"/>
                    </a:schemeClr>
                  </a:solidFill>
                  <a:latin typeface="Arial Narrow" pitchFamily="34" charset="0"/>
                </a:rPr>
                <a:t>and engineering</a:t>
              </a:r>
            </a:p>
          </p:txBody>
        </p:sp>
        <p:sp>
          <p:nvSpPr>
            <p:cNvPr id="44" name="TextBox 24"/>
            <p:cNvSpPr txBox="1">
              <a:spLocks noChangeArrowheads="1"/>
            </p:cNvSpPr>
            <p:nvPr/>
          </p:nvSpPr>
          <p:spPr bwMode="auto">
            <a:xfrm>
              <a:off x="540951" y="5670792"/>
              <a:ext cx="1828800" cy="538163"/>
            </a:xfrm>
            <a:prstGeom prst="rect">
              <a:avLst/>
            </a:prstGeom>
            <a:noFill/>
            <a:ln w="9525">
              <a:noFill/>
              <a:miter lim="800000"/>
              <a:headEnd/>
              <a:tailEnd/>
            </a:ln>
          </p:spPr>
          <p:txBody>
            <a:bodyPr/>
            <a:lstStyle/>
            <a:p>
              <a:pPr algn="ctr" eaLnBrk="0" hangingPunct="0">
                <a:lnSpc>
                  <a:spcPct val="90000"/>
                </a:lnSpc>
              </a:pPr>
              <a:r>
                <a:rPr lang="en-US" sz="1600" dirty="0">
                  <a:solidFill>
                    <a:schemeClr val="accent1">
                      <a:lumMod val="75000"/>
                    </a:schemeClr>
                  </a:solidFill>
                  <a:latin typeface="Arial Narrow" pitchFamily="34" charset="0"/>
                </a:rPr>
                <a:t>Materials science </a:t>
              </a:r>
              <a:br>
                <a:rPr lang="en-US" sz="1600" dirty="0">
                  <a:solidFill>
                    <a:schemeClr val="accent1">
                      <a:lumMod val="75000"/>
                    </a:schemeClr>
                  </a:solidFill>
                  <a:latin typeface="Arial Narrow" pitchFamily="34" charset="0"/>
                </a:rPr>
              </a:br>
              <a:r>
                <a:rPr lang="en-US" sz="1600" dirty="0">
                  <a:solidFill>
                    <a:schemeClr val="accent1">
                      <a:lumMod val="75000"/>
                    </a:schemeClr>
                  </a:solidFill>
                  <a:latin typeface="Arial Narrow" pitchFamily="34" charset="0"/>
                </a:rPr>
                <a:t>and engineering</a:t>
              </a:r>
            </a:p>
          </p:txBody>
        </p:sp>
        <p:sp>
          <p:nvSpPr>
            <p:cNvPr id="45" name="TextBox 30"/>
            <p:cNvSpPr txBox="1">
              <a:spLocks noChangeArrowheads="1"/>
            </p:cNvSpPr>
            <p:nvPr/>
          </p:nvSpPr>
          <p:spPr bwMode="auto">
            <a:xfrm>
              <a:off x="6721052" y="5670792"/>
              <a:ext cx="1834510" cy="538163"/>
            </a:xfrm>
            <a:prstGeom prst="rect">
              <a:avLst/>
            </a:prstGeom>
            <a:noFill/>
            <a:ln w="9525">
              <a:noFill/>
              <a:miter lim="800000"/>
              <a:headEnd/>
              <a:tailEnd/>
            </a:ln>
          </p:spPr>
          <p:txBody>
            <a:bodyPr/>
            <a:lstStyle/>
            <a:p>
              <a:pPr algn="ctr" eaLnBrk="0" hangingPunct="0">
                <a:lnSpc>
                  <a:spcPct val="90000"/>
                </a:lnSpc>
              </a:pPr>
              <a:r>
                <a:rPr lang="en-US" sz="1600" dirty="0">
                  <a:solidFill>
                    <a:schemeClr val="accent1">
                      <a:lumMod val="75000"/>
                    </a:schemeClr>
                  </a:solidFill>
                  <a:latin typeface="Arial Narrow" pitchFamily="34" charset="0"/>
                </a:rPr>
                <a:t>Neutron science</a:t>
              </a:r>
              <a:br>
                <a:rPr lang="en-US" sz="1600" dirty="0">
                  <a:solidFill>
                    <a:schemeClr val="accent1">
                      <a:lumMod val="75000"/>
                    </a:schemeClr>
                  </a:solidFill>
                  <a:latin typeface="Arial Narrow" pitchFamily="34" charset="0"/>
                </a:rPr>
              </a:br>
              <a:r>
                <a:rPr lang="en-US" sz="1600" dirty="0">
                  <a:solidFill>
                    <a:schemeClr val="accent1">
                      <a:lumMod val="75000"/>
                    </a:schemeClr>
                  </a:solidFill>
                  <a:latin typeface="Arial Narrow" pitchFamily="34" charset="0"/>
                </a:rPr>
                <a:t>and technology</a:t>
              </a:r>
            </a:p>
          </p:txBody>
        </p:sp>
        <p:sp>
          <p:nvSpPr>
            <p:cNvPr id="46" name="TextBox 36"/>
            <p:cNvSpPr txBox="1">
              <a:spLocks noChangeArrowheads="1"/>
            </p:cNvSpPr>
            <p:nvPr/>
          </p:nvSpPr>
          <p:spPr bwMode="auto">
            <a:xfrm>
              <a:off x="2591919" y="5670792"/>
              <a:ext cx="1448790" cy="538163"/>
            </a:xfrm>
            <a:prstGeom prst="rect">
              <a:avLst/>
            </a:prstGeom>
            <a:noFill/>
            <a:ln w="9525">
              <a:noFill/>
              <a:miter lim="800000"/>
              <a:headEnd/>
              <a:tailEnd/>
            </a:ln>
          </p:spPr>
          <p:txBody>
            <a:bodyPr/>
            <a:lstStyle/>
            <a:p>
              <a:pPr algn="ctr" eaLnBrk="0" hangingPunct="0">
                <a:lnSpc>
                  <a:spcPct val="90000"/>
                </a:lnSpc>
              </a:pPr>
              <a:r>
                <a:rPr lang="en-US" sz="1600" dirty="0">
                  <a:solidFill>
                    <a:schemeClr val="accent1">
                      <a:lumMod val="75000"/>
                    </a:schemeClr>
                  </a:solidFill>
                  <a:latin typeface="Arial Narrow" pitchFamily="34" charset="0"/>
                </a:rPr>
                <a:t>Nuclear science </a:t>
              </a:r>
              <a:br>
                <a:rPr lang="en-US" sz="1600" dirty="0">
                  <a:solidFill>
                    <a:schemeClr val="accent1">
                      <a:lumMod val="75000"/>
                    </a:schemeClr>
                  </a:solidFill>
                  <a:latin typeface="Arial Narrow" pitchFamily="34" charset="0"/>
                </a:rPr>
              </a:br>
              <a:r>
                <a:rPr lang="en-US" sz="1600" dirty="0">
                  <a:solidFill>
                    <a:schemeClr val="accent1">
                      <a:lumMod val="75000"/>
                    </a:schemeClr>
                  </a:solidFill>
                  <a:latin typeface="Arial Narrow" pitchFamily="34" charset="0"/>
                </a:rPr>
                <a:t>and technology</a:t>
              </a:r>
            </a:p>
          </p:txBody>
        </p:sp>
        <p:sp>
          <p:nvSpPr>
            <p:cNvPr id="47" name="Freeform 5"/>
            <p:cNvSpPr>
              <a:spLocks/>
            </p:cNvSpPr>
            <p:nvPr/>
          </p:nvSpPr>
          <p:spPr bwMode="auto">
            <a:xfrm>
              <a:off x="99864" y="5212730"/>
              <a:ext cx="8961120" cy="433387"/>
            </a:xfrm>
            <a:custGeom>
              <a:avLst/>
              <a:gdLst/>
              <a:ahLst/>
              <a:cxnLst>
                <a:cxn ang="0">
                  <a:pos x="4928" y="0"/>
                </a:cxn>
                <a:cxn ang="0">
                  <a:pos x="5295" y="271"/>
                </a:cxn>
                <a:cxn ang="0">
                  <a:pos x="0" y="273"/>
                </a:cxn>
                <a:cxn ang="0">
                  <a:pos x="329" y="0"/>
                </a:cxn>
                <a:cxn ang="0">
                  <a:pos x="4928" y="0"/>
                </a:cxn>
              </a:cxnLst>
              <a:rect l="0" t="0" r="r" b="b"/>
              <a:pathLst>
                <a:path w="5295" h="273">
                  <a:moveTo>
                    <a:pt x="4928" y="0"/>
                  </a:moveTo>
                  <a:lnTo>
                    <a:pt x="5295" y="271"/>
                  </a:lnTo>
                  <a:lnTo>
                    <a:pt x="0" y="273"/>
                  </a:lnTo>
                  <a:lnTo>
                    <a:pt x="329" y="0"/>
                  </a:lnTo>
                  <a:lnTo>
                    <a:pt x="4928" y="0"/>
                  </a:lnTo>
                  <a:close/>
                </a:path>
              </a:pathLst>
            </a:custGeom>
            <a:gradFill flip="none" rotWithShape="1">
              <a:gsLst>
                <a:gs pos="0">
                  <a:schemeClr val="accent1">
                    <a:lumMod val="75000"/>
                  </a:schemeClr>
                </a:gs>
                <a:gs pos="30000">
                  <a:schemeClr val="accent1"/>
                </a:gs>
                <a:gs pos="100000">
                  <a:schemeClr val="bg2"/>
                </a:gs>
              </a:gsLst>
              <a:lin ang="16200000" scaled="1"/>
              <a:tileRect/>
            </a:gradFill>
            <a:ln w="6">
              <a:noFill/>
              <a:prstDash val="solid"/>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p>
          </p:txBody>
        </p:sp>
      </p:grpSp>
      <p:grpSp>
        <p:nvGrpSpPr>
          <p:cNvPr id="50" name="Group 49"/>
          <p:cNvGrpSpPr/>
          <p:nvPr/>
        </p:nvGrpSpPr>
        <p:grpSpPr>
          <a:xfrm>
            <a:off x="1824523" y="1622981"/>
            <a:ext cx="7909524" cy="3596237"/>
            <a:chOff x="627117" y="1839671"/>
            <a:chExt cx="7909524" cy="3596237"/>
          </a:xfrm>
        </p:grpSpPr>
        <p:pic>
          <p:nvPicPr>
            <p:cNvPr id="51" name="Picture 5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7028498" y="1839673"/>
              <a:ext cx="1499773" cy="1114117"/>
            </a:xfrm>
            <a:prstGeom prst="rect">
              <a:avLst/>
            </a:prstGeom>
            <a:effectLst>
              <a:outerShdw blurRad="50800" dist="38100" dir="5400000" algn="t" rotWithShape="0">
                <a:prstClr val="black">
                  <a:alpha val="40000"/>
                </a:prstClr>
              </a:outerShdw>
            </a:effectLst>
          </p:spPr>
        </p:pic>
        <p:pic>
          <p:nvPicPr>
            <p:cNvPr id="52" name="Picture 5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60011" y="1839673"/>
              <a:ext cx="1499773" cy="1114117"/>
            </a:xfrm>
            <a:prstGeom prst="rect">
              <a:avLst/>
            </a:prstGeom>
            <a:effectLst>
              <a:outerShdw blurRad="50800" dist="38100" dir="5400000" algn="t" rotWithShape="0">
                <a:prstClr val="black">
                  <a:alpha val="40000"/>
                </a:prstClr>
              </a:outerShdw>
            </a:effectLst>
          </p:spPr>
        </p:pic>
        <p:pic>
          <p:nvPicPr>
            <p:cNvPr id="54" name="Picture 53"/>
            <p:cNvPicPr>
              <a:picLocks noChangeAspect="1"/>
            </p:cNvPicPr>
            <p:nvPr/>
          </p:nvPicPr>
          <p:blipFill rotWithShape="1">
            <a:blip r:embed="rId5" cstate="print">
              <a:extLst>
                <a:ext uri="{28A0092B-C50C-407E-A947-70E740481C1C}">
                  <a14:useLocalDpi xmlns:a14="http://schemas.microsoft.com/office/drawing/2010/main"/>
                </a:ext>
              </a:extLst>
            </a:blip>
            <a:srcRect l="16526" r="17031"/>
            <a:stretch/>
          </p:blipFill>
          <p:spPr>
            <a:xfrm>
              <a:off x="5919944" y="3075994"/>
              <a:ext cx="996499" cy="1114117"/>
            </a:xfrm>
            <a:prstGeom prst="rect">
              <a:avLst/>
            </a:prstGeom>
            <a:effectLst>
              <a:outerShdw blurRad="50800" dist="38100" dir="5400000" algn="t" rotWithShape="0">
                <a:prstClr val="black">
                  <a:alpha val="40000"/>
                </a:prstClr>
              </a:outerShdw>
            </a:effectLst>
          </p:spPr>
        </p:pic>
        <p:pic>
          <p:nvPicPr>
            <p:cNvPr id="55" name="Picture 5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28496" y="3075994"/>
              <a:ext cx="1499773" cy="1114117"/>
            </a:xfrm>
            <a:prstGeom prst="rect">
              <a:avLst/>
            </a:prstGeom>
            <a:effectLst>
              <a:outerShdw blurRad="50800" dist="38100" dir="5400000" algn="t" rotWithShape="0">
                <a:prstClr val="black">
                  <a:alpha val="40000"/>
                </a:prstClr>
              </a:outerShdw>
            </a:effectLst>
          </p:spPr>
        </p:pic>
        <p:pic>
          <p:nvPicPr>
            <p:cNvPr id="56" name="Picture 5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646063" y="3075994"/>
              <a:ext cx="1499773" cy="1114117"/>
            </a:xfrm>
            <a:prstGeom prst="rect">
              <a:avLst/>
            </a:prstGeom>
            <a:effectLst>
              <a:outerShdw blurRad="50800" dist="38100" dir="5400000" algn="t" rotWithShape="0">
                <a:prstClr val="black">
                  <a:alpha val="40000"/>
                </a:prstClr>
              </a:outerShdw>
            </a:effectLst>
          </p:spPr>
        </p:pic>
        <p:grpSp>
          <p:nvGrpSpPr>
            <p:cNvPr id="57" name="Group 56"/>
            <p:cNvGrpSpPr/>
            <p:nvPr/>
          </p:nvGrpSpPr>
          <p:grpSpPr>
            <a:xfrm>
              <a:off x="4257890" y="3075994"/>
              <a:ext cx="1550000" cy="1150906"/>
              <a:chOff x="7005562" y="3075994"/>
              <a:chExt cx="1550000" cy="1150906"/>
            </a:xfrm>
          </p:grpSpPr>
          <p:pic>
            <p:nvPicPr>
              <p:cNvPr id="68" name="Picture 26"/>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005562" y="3075994"/>
                <a:ext cx="1531079" cy="1114063"/>
              </a:xfrm>
              <a:prstGeom prst="rect">
                <a:avLst/>
              </a:prstGeom>
              <a:effectLst>
                <a:outerShdw blurRad="50800" dist="38100" dir="5400000" algn="t" rotWithShape="0">
                  <a:prstClr val="black">
                    <a:alpha val="40000"/>
                  </a:prstClr>
                </a:outerShdw>
              </a:effectLst>
            </p:spPr>
          </p:pic>
          <p:sp>
            <p:nvSpPr>
              <p:cNvPr id="69" name="TextBox 33"/>
              <p:cNvSpPr txBox="1">
                <a:spLocks noChangeArrowheads="1"/>
              </p:cNvSpPr>
              <p:nvPr/>
            </p:nvSpPr>
            <p:spPr bwMode="auto">
              <a:xfrm>
                <a:off x="7923214" y="3908864"/>
                <a:ext cx="632348" cy="318036"/>
              </a:xfrm>
              <a:prstGeom prst="rect">
                <a:avLst/>
              </a:prstGeom>
              <a:effectLst>
                <a:innerShdw blurRad="114300">
                  <a:prstClr val="black"/>
                </a:innerShdw>
              </a:effectLst>
            </p:spPr>
            <p:txBody>
              <a:bodyPr wrap="square">
                <a:spAutoFit/>
              </a:bodyPr>
              <a:lstStyle/>
              <a:p>
                <a:pPr algn="ctr" eaLnBrk="0" hangingPunct="0">
                  <a:lnSpc>
                    <a:spcPct val="90000"/>
                  </a:lnSpc>
                  <a:defRPr/>
                </a:pPr>
                <a:r>
                  <a:rPr lang="en-US" sz="1600" dirty="0">
                    <a:solidFill>
                      <a:schemeClr val="bg1"/>
                    </a:solidFill>
                    <a:latin typeface="Arial Narrow" pitchFamily="34" charset="0"/>
                  </a:rPr>
                  <a:t>ITER</a:t>
                </a:r>
              </a:p>
            </p:txBody>
          </p:sp>
        </p:grpSp>
        <p:pic>
          <p:nvPicPr>
            <p:cNvPr id="59" name="Picture 58"/>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27117" y="3075994"/>
              <a:ext cx="1496278" cy="1114063"/>
            </a:xfrm>
            <a:prstGeom prst="rect">
              <a:avLst/>
            </a:prstGeom>
            <a:effectLst>
              <a:outerShdw blurRad="50800" dist="38100" dir="5400000" algn="t" rotWithShape="0">
                <a:prstClr val="black">
                  <a:alpha val="40000"/>
                </a:prstClr>
              </a:outerShdw>
            </a:effectLst>
          </p:spPr>
        </p:pic>
        <p:pic>
          <p:nvPicPr>
            <p:cNvPr id="60" name="Picture 28" descr="nisan leaf.png"/>
            <p:cNvPicPr>
              <a:picLocks noChangeAspect="1"/>
            </p:cNvPicPr>
            <p:nvPr/>
          </p:nvPicPr>
          <p:blipFill>
            <a:blip r:embed="rId10" cstate="screen"/>
            <a:srcRect/>
            <a:stretch>
              <a:fillRect/>
            </a:stretch>
          </p:blipFill>
          <p:spPr bwMode="auto">
            <a:xfrm>
              <a:off x="1594040" y="3173695"/>
              <a:ext cx="1605983" cy="1205432"/>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1" name="Picture 60"/>
            <p:cNvPicPr>
              <a:picLocks noChangeAspect="1"/>
            </p:cNvPicPr>
            <p:nvPr/>
          </p:nvPicPr>
          <p:blipFill rotWithShape="1">
            <a:blip r:embed="rId11" cstate="print">
              <a:extLst>
                <a:ext uri="{28A0092B-C50C-407E-A947-70E740481C1C}">
                  <a14:useLocalDpi xmlns:a14="http://schemas.microsoft.com/office/drawing/2010/main"/>
                </a:ext>
              </a:extLst>
            </a:blip>
            <a:srcRect r="233"/>
            <a:stretch/>
          </p:blipFill>
          <p:spPr>
            <a:xfrm>
              <a:off x="627117" y="1839672"/>
              <a:ext cx="1496278" cy="1114117"/>
            </a:xfrm>
            <a:prstGeom prst="rect">
              <a:avLst/>
            </a:prstGeom>
            <a:effectLst>
              <a:outerShdw blurRad="50800" dist="38100" dir="5400000" algn="t" rotWithShape="0">
                <a:prstClr val="black">
                  <a:alpha val="40000"/>
                </a:prstClr>
              </a:outerShdw>
            </a:effectLst>
          </p:spPr>
        </p:pic>
        <p:pic>
          <p:nvPicPr>
            <p:cNvPr id="62" name="Picture 61" descr="4071617007_f62bbc378f_b.jpg"/>
            <p:cNvPicPr>
              <a:picLocks noChangeAspect="1"/>
            </p:cNvPicPr>
            <p:nvPr/>
          </p:nvPicPr>
          <p:blipFill>
            <a:blip r:embed="rId12" cstate="print">
              <a:extLst>
                <a:ext uri="{28A0092B-C50C-407E-A947-70E740481C1C}">
                  <a14:useLocalDpi xmlns:a14="http://schemas.microsoft.com/office/drawing/2010/main"/>
                </a:ext>
              </a:extLst>
            </a:blip>
            <a:srcRect r="-989"/>
            <a:stretch>
              <a:fillRect/>
            </a:stretch>
          </p:blipFill>
          <p:spPr>
            <a:xfrm>
              <a:off x="5581983" y="1839673"/>
              <a:ext cx="1324315" cy="1114362"/>
            </a:xfrm>
            <a:prstGeom prst="rect">
              <a:avLst/>
            </a:prstGeom>
            <a:effectLst>
              <a:outerShdw blurRad="50800" dist="38100" dir="5400000" algn="t" rotWithShape="0">
                <a:prstClr val="black">
                  <a:alpha val="40000"/>
                </a:prstClr>
              </a:outerShdw>
            </a:effectLst>
          </p:spPr>
        </p:pic>
        <p:pic>
          <p:nvPicPr>
            <p:cNvPr id="63" name="Picture 62"/>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6721032" y="4315359"/>
              <a:ext cx="1815609" cy="1120549"/>
            </a:xfrm>
            <a:prstGeom prst="rect">
              <a:avLst/>
            </a:prstGeom>
            <a:effectLst>
              <a:outerShdw blurRad="50800" dist="38100" dir="5400000" algn="t" rotWithShape="0">
                <a:prstClr val="black">
                  <a:alpha val="40000"/>
                </a:prstClr>
              </a:outerShdw>
            </a:effectLst>
          </p:spPr>
        </p:pic>
        <p:pic>
          <p:nvPicPr>
            <p:cNvPr id="64" name="Picture 63"/>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2486791" y="4315359"/>
              <a:ext cx="1659043" cy="1114063"/>
            </a:xfrm>
            <a:prstGeom prst="rect">
              <a:avLst/>
            </a:prstGeom>
            <a:effectLst>
              <a:outerShdw blurRad="50800" dist="38100" dir="5400000" algn="t" rotWithShape="0">
                <a:prstClr val="black">
                  <a:alpha val="40000"/>
                </a:prstClr>
              </a:outerShdw>
            </a:effectLst>
          </p:spPr>
        </p:pic>
        <p:pic>
          <p:nvPicPr>
            <p:cNvPr id="65" name="Picture 64"/>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628992" y="4315359"/>
              <a:ext cx="1731083" cy="1110337"/>
            </a:xfrm>
            <a:prstGeom prst="rect">
              <a:avLst/>
            </a:prstGeom>
            <a:effectLst>
              <a:outerShdw blurRad="50800" dist="38100" dir="5400000" algn="t" rotWithShape="0">
                <a:prstClr val="black">
                  <a:alpha val="40000"/>
                </a:prstClr>
              </a:outerShdw>
            </a:effectLst>
          </p:spPr>
        </p:pic>
        <p:pic>
          <p:nvPicPr>
            <p:cNvPr id="66" name="Picture 65"/>
            <p:cNvPicPr>
              <a:picLocks noChangeAspect="1"/>
            </p:cNvPicPr>
            <p:nvPr/>
          </p:nvPicPr>
          <p:blipFill rotWithShape="1">
            <a:blip r:embed="rId16" cstate="print">
              <a:extLst>
                <a:ext uri="{28A0092B-C50C-407E-A947-70E740481C1C}">
                  <a14:useLocalDpi xmlns:a14="http://schemas.microsoft.com/office/drawing/2010/main" val="0"/>
                </a:ext>
              </a:extLst>
            </a:blip>
            <a:srcRect t="19652" b="9191"/>
            <a:stretch/>
          </p:blipFill>
          <p:spPr>
            <a:xfrm>
              <a:off x="4264640" y="4315359"/>
              <a:ext cx="2343630" cy="1112918"/>
            </a:xfrm>
            <a:prstGeom prst="rect">
              <a:avLst/>
            </a:prstGeom>
            <a:effectLst>
              <a:outerShdw blurRad="50800" dist="38100" dir="5400000" algn="t" rotWithShape="0">
                <a:prstClr val="black">
                  <a:alpha val="40000"/>
                </a:prstClr>
              </a:outerShdw>
            </a:effectLst>
          </p:spPr>
        </p:pic>
        <p:pic>
          <p:nvPicPr>
            <p:cNvPr id="67" name="Picture 3" descr="E:\Jobs\backgrounds_photos_artwork\Mars Rover Curiosity\mars rover curiosity.png"/>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t="6582"/>
            <a:stretch/>
          </p:blipFill>
          <p:spPr bwMode="auto">
            <a:xfrm>
              <a:off x="2245594" y="1839671"/>
              <a:ext cx="1592218" cy="1115569"/>
            </a:xfrm>
            <a:prstGeom prst="rect">
              <a:avLst/>
            </a:prstGeom>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02174672"/>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1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20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down)">
                                      <p:cBhvr>
                                        <p:cTn id="1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CMDB Project</a:t>
            </a:r>
            <a:endParaRPr lang="en-US" dirty="0"/>
          </a:p>
        </p:txBody>
      </p:sp>
      <p:sp>
        <p:nvSpPr>
          <p:cNvPr id="11" name="Content Placeholder 10"/>
          <p:cNvSpPr>
            <a:spLocks noGrp="1"/>
          </p:cNvSpPr>
          <p:nvPr>
            <p:ph idx="1"/>
          </p:nvPr>
        </p:nvSpPr>
        <p:spPr>
          <a:xfrm>
            <a:off x="7719314" y="1148313"/>
            <a:ext cx="4472689" cy="4877054"/>
          </a:xfrm>
        </p:spPr>
        <p:txBody>
          <a:bodyPr>
            <a:normAutofit fontScale="77500" lnSpcReduction="20000"/>
          </a:bodyPr>
          <a:lstStyle/>
          <a:p>
            <a:pPr marL="0" indent="0">
              <a:buNone/>
            </a:pPr>
            <a:r>
              <a:rPr lang="en-US" dirty="0" smtClean="0"/>
              <a:t>Core team</a:t>
            </a:r>
          </a:p>
          <a:p>
            <a:pPr lvl="1"/>
            <a:r>
              <a:rPr lang="en-US" sz="1600" dirty="0" smtClean="0"/>
              <a:t>Brian Arlington</a:t>
            </a:r>
            <a:endParaRPr lang="en-US" sz="1600" dirty="0"/>
          </a:p>
          <a:p>
            <a:pPr lvl="1"/>
            <a:r>
              <a:rPr lang="en-US" sz="1600" dirty="0" smtClean="0"/>
              <a:t>Steve Raley</a:t>
            </a:r>
            <a:endParaRPr lang="en-US" sz="1600" dirty="0"/>
          </a:p>
          <a:p>
            <a:pPr lvl="1"/>
            <a:r>
              <a:rPr lang="en-US" sz="1600" dirty="0" smtClean="0"/>
              <a:t>Tim Guilliams</a:t>
            </a:r>
            <a:endParaRPr lang="en-US" sz="1600" dirty="0"/>
          </a:p>
          <a:p>
            <a:pPr lvl="1"/>
            <a:r>
              <a:rPr lang="en-US" sz="1600" dirty="0" smtClean="0"/>
              <a:t>Brian Beal</a:t>
            </a:r>
            <a:endParaRPr lang="en-US" sz="1600" dirty="0"/>
          </a:p>
          <a:p>
            <a:pPr lvl="1"/>
            <a:r>
              <a:rPr lang="en-US" sz="1600" dirty="0" smtClean="0"/>
              <a:t>Travis Burnette</a:t>
            </a:r>
            <a:endParaRPr lang="en-US" sz="1600" dirty="0"/>
          </a:p>
          <a:p>
            <a:pPr lvl="1"/>
            <a:r>
              <a:rPr lang="en-US" sz="1600" dirty="0" smtClean="0"/>
              <a:t>Carlos Cunningham</a:t>
            </a:r>
            <a:endParaRPr lang="en-US" sz="1600" dirty="0"/>
          </a:p>
          <a:p>
            <a:pPr lvl="1"/>
            <a:r>
              <a:rPr lang="en-US" sz="1600" dirty="0" smtClean="0"/>
              <a:t>Karen Harvey</a:t>
            </a:r>
            <a:endParaRPr lang="en-US" sz="1600" dirty="0"/>
          </a:p>
          <a:p>
            <a:pPr lvl="1"/>
            <a:r>
              <a:rPr lang="en-US" sz="1600" dirty="0" smtClean="0"/>
              <a:t>Steve Parham</a:t>
            </a:r>
            <a:endParaRPr lang="en-US" sz="1600" dirty="0"/>
          </a:p>
          <a:p>
            <a:pPr lvl="1"/>
            <a:r>
              <a:rPr lang="en-US" sz="1600" dirty="0" smtClean="0"/>
              <a:t>James Trater</a:t>
            </a:r>
          </a:p>
          <a:p>
            <a:pPr marL="0" indent="0">
              <a:buNone/>
            </a:pPr>
            <a:r>
              <a:rPr lang="en-US" dirty="0"/>
              <a:t>Extended </a:t>
            </a:r>
            <a:r>
              <a:rPr lang="en-US" dirty="0" smtClean="0"/>
              <a:t>team</a:t>
            </a:r>
          </a:p>
          <a:p>
            <a:pPr lvl="1"/>
            <a:r>
              <a:rPr lang="en-US" sz="1600" dirty="0" smtClean="0"/>
              <a:t>Janel Easterling</a:t>
            </a:r>
          </a:p>
          <a:p>
            <a:pPr lvl="1"/>
            <a:r>
              <a:rPr lang="en-US" sz="1600" dirty="0" smtClean="0"/>
              <a:t>Bruce Johnston</a:t>
            </a:r>
            <a:endParaRPr lang="en-US" sz="1600" dirty="0"/>
          </a:p>
          <a:p>
            <a:pPr lvl="1"/>
            <a:r>
              <a:rPr lang="en-US" sz="1600" dirty="0"/>
              <a:t>David Wantland</a:t>
            </a:r>
          </a:p>
          <a:p>
            <a:pPr lvl="1"/>
            <a:r>
              <a:rPr lang="en-US" sz="1600" dirty="0"/>
              <a:t>Paige Stafford</a:t>
            </a:r>
          </a:p>
          <a:p>
            <a:pPr lvl="1"/>
            <a:r>
              <a:rPr lang="en-US" sz="1600" dirty="0"/>
              <a:t>John </a:t>
            </a:r>
            <a:r>
              <a:rPr lang="en-US" sz="1600" dirty="0" smtClean="0"/>
              <a:t>Gerber</a:t>
            </a:r>
          </a:p>
          <a:p>
            <a:pPr lvl="1"/>
            <a:r>
              <a:rPr lang="en-US" sz="1600" dirty="0" smtClean="0"/>
              <a:t>Chad McCormick</a:t>
            </a:r>
          </a:p>
          <a:p>
            <a:pPr lvl="1"/>
            <a:r>
              <a:rPr lang="en-US" sz="1600" dirty="0" smtClean="0"/>
              <a:t>Les Manning</a:t>
            </a:r>
          </a:p>
          <a:p>
            <a:pPr lvl="1"/>
            <a:r>
              <a:rPr lang="en-US" sz="1600" dirty="0" smtClean="0"/>
              <a:t>Others…</a:t>
            </a:r>
            <a:endParaRPr lang="en-US" sz="1600" dirty="0"/>
          </a:p>
          <a:p>
            <a:pPr lvl="1"/>
            <a:endParaRPr lang="en-US" dirty="0"/>
          </a:p>
        </p:txBody>
      </p:sp>
      <p:sp>
        <p:nvSpPr>
          <p:cNvPr id="4" name="Content Placeholder 10"/>
          <p:cNvSpPr txBox="1">
            <a:spLocks/>
          </p:cNvSpPr>
          <p:nvPr/>
        </p:nvSpPr>
        <p:spPr>
          <a:xfrm>
            <a:off x="436081" y="1108078"/>
            <a:ext cx="6481851" cy="495753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u="sng" dirty="0" smtClean="0"/>
              <a:t>Genesis Risk Management Initiative</a:t>
            </a:r>
          </a:p>
          <a:p>
            <a:pPr marL="0" indent="0">
              <a:buFont typeface="Arial" pitchFamily="34" charset="0"/>
              <a:buNone/>
            </a:pPr>
            <a:endParaRPr lang="en-US" i="1" dirty="0"/>
          </a:p>
          <a:p>
            <a:pPr marL="0" indent="0">
              <a:spcBef>
                <a:spcPts val="0"/>
              </a:spcBef>
              <a:buFont typeface="Arial" pitchFamily="34" charset="0"/>
              <a:buNone/>
            </a:pPr>
            <a:endParaRPr lang="en-US" dirty="0" smtClean="0"/>
          </a:p>
          <a:p>
            <a:pPr marL="0" indent="0">
              <a:spcBef>
                <a:spcPts val="0"/>
              </a:spcBef>
              <a:buFont typeface="Arial" pitchFamily="34" charset="0"/>
              <a:buNone/>
            </a:pPr>
            <a:r>
              <a:rPr lang="en-US" i="1" dirty="0" smtClean="0"/>
              <a:t>Initiative Owner:</a:t>
            </a:r>
          </a:p>
          <a:p>
            <a:pPr marL="0" indent="0">
              <a:spcBef>
                <a:spcPts val="0"/>
              </a:spcBef>
              <a:buFont typeface="Arial" pitchFamily="34" charset="0"/>
              <a:buNone/>
            </a:pPr>
            <a:r>
              <a:rPr lang="en-US" sz="2400" dirty="0" smtClean="0"/>
              <a:t>	Brian Arlington</a:t>
            </a:r>
            <a:endParaRPr lang="en-US" sz="2400" dirty="0"/>
          </a:p>
        </p:txBody>
      </p:sp>
    </p:spTree>
    <p:extLst>
      <p:ext uri="{BB962C8B-B14F-4D97-AF65-F5344CB8AC3E}">
        <p14:creationId xmlns:p14="http://schemas.microsoft.com/office/powerpoint/2010/main" val="45026774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ITSD LT Prioritized Objectives (Oct-Nov 2011)</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048" y="1174062"/>
            <a:ext cx="7504765" cy="2351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80028" y="3704056"/>
            <a:ext cx="6657107" cy="203132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sng" strike="noStrike" kern="0" cap="none" spc="0" normalizeH="0" baseline="0" noProof="0" dirty="0" smtClean="0">
                <a:ln>
                  <a:noFill/>
                </a:ln>
                <a:solidFill>
                  <a:prstClr val="black"/>
                </a:solidFill>
                <a:effectLst/>
                <a:uLnTx/>
                <a:uFillTx/>
                <a:latin typeface="Calibri"/>
              </a:rPr>
              <a:t>Five prime objectives:</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smtClean="0">
                <a:ln>
                  <a:noFill/>
                </a:ln>
                <a:solidFill>
                  <a:prstClr val="black"/>
                </a:solidFill>
                <a:effectLst/>
                <a:uLnTx/>
                <a:uFillTx/>
                <a:latin typeface="Calibri"/>
              </a:rPr>
              <a:t>Knowledge of configuration item (services, HW, SW, people) </a:t>
            </a:r>
            <a:r>
              <a:rPr kumimoji="0" lang="en-US" sz="1800" b="1" i="0" u="none" strike="noStrike" kern="0" cap="none" spc="0" normalizeH="0" baseline="0" noProof="0" dirty="0" smtClean="0">
                <a:ln>
                  <a:noFill/>
                </a:ln>
                <a:solidFill>
                  <a:prstClr val="black"/>
                </a:solidFill>
                <a:effectLst/>
                <a:uLnTx/>
                <a:uFillTx/>
                <a:latin typeface="Calibri"/>
              </a:rPr>
              <a:t>relationships</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smtClean="0">
                <a:ln>
                  <a:noFill/>
                </a:ln>
                <a:solidFill>
                  <a:prstClr val="black"/>
                </a:solidFill>
                <a:effectLst/>
                <a:uLnTx/>
                <a:uFillTx/>
                <a:latin typeface="Calibri"/>
              </a:rPr>
              <a:t>Better tools for long term IT planning </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smtClean="0">
                <a:ln>
                  <a:noFill/>
                </a:ln>
                <a:solidFill>
                  <a:prstClr val="black"/>
                </a:solidFill>
                <a:effectLst/>
                <a:uLnTx/>
                <a:uFillTx/>
                <a:latin typeface="Calibri"/>
              </a:rPr>
              <a:t>Better predictability of change impact</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smtClean="0">
                <a:ln>
                  <a:noFill/>
                </a:ln>
                <a:solidFill>
                  <a:prstClr val="black"/>
                </a:solidFill>
                <a:effectLst/>
                <a:uLnTx/>
                <a:uFillTx/>
                <a:latin typeface="Calibri"/>
              </a:rPr>
              <a:t>Improve and speed of problem identification &amp; resolution</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dirty="0" smtClean="0">
                <a:ln>
                  <a:noFill/>
                </a:ln>
                <a:solidFill>
                  <a:prstClr val="black"/>
                </a:solidFill>
                <a:effectLst/>
                <a:uLnTx/>
                <a:uFillTx/>
                <a:latin typeface="Calibri"/>
              </a:rPr>
              <a:t>Increased and early cyber threat awareness</a:t>
            </a:r>
          </a:p>
        </p:txBody>
      </p:sp>
    </p:spTree>
    <p:extLst>
      <p:ext uri="{BB962C8B-B14F-4D97-AF65-F5344CB8AC3E}">
        <p14:creationId xmlns:p14="http://schemas.microsoft.com/office/powerpoint/2010/main" val="356300565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CMDB History </a:t>
            </a:r>
            <a:endParaRPr lang="en-US" dirty="0"/>
          </a:p>
        </p:txBody>
      </p:sp>
      <p:sp>
        <p:nvSpPr>
          <p:cNvPr id="38" name="Rectangle 37"/>
          <p:cNvSpPr/>
          <p:nvPr/>
        </p:nvSpPr>
        <p:spPr>
          <a:xfrm>
            <a:off x="2148091" y="879986"/>
            <a:ext cx="7555917" cy="369332"/>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39" name="Rectangle 38"/>
          <p:cNvSpPr/>
          <p:nvPr/>
        </p:nvSpPr>
        <p:spPr>
          <a:xfrm>
            <a:off x="4497731" y="879986"/>
            <a:ext cx="2527160" cy="4862656"/>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40" name="Right Arrow 39"/>
          <p:cNvSpPr/>
          <p:nvPr/>
        </p:nvSpPr>
        <p:spPr>
          <a:xfrm>
            <a:off x="6491491" y="1604305"/>
            <a:ext cx="3124200" cy="1524000"/>
          </a:xfrm>
          <a:prstGeom prst="rightArrow">
            <a:avLst/>
          </a:prstGeom>
          <a:solidFill>
            <a:srgbClr val="4F81BD"/>
          </a:solidFill>
          <a:ln w="25400" cap="flat" cmpd="sng" algn="ctr">
            <a:solidFill>
              <a:srgbClr val="4F81BD">
                <a:shade val="50000"/>
              </a:srgbClr>
            </a:solidFill>
            <a:prstDash val="solid"/>
          </a:ln>
          <a:effectLst>
            <a:outerShdw blurRad="76200" dir="18900000" sy="23000" kx="-1200000" algn="bl"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Long term solution</a:t>
            </a:r>
          </a:p>
        </p:txBody>
      </p:sp>
      <p:sp>
        <p:nvSpPr>
          <p:cNvPr id="41" name="Right Arrow 40"/>
          <p:cNvSpPr/>
          <p:nvPr/>
        </p:nvSpPr>
        <p:spPr>
          <a:xfrm>
            <a:off x="4497732" y="1564112"/>
            <a:ext cx="2597601" cy="1524000"/>
          </a:xfrm>
          <a:prstGeom prst="rightArrow">
            <a:avLst/>
          </a:prstGeom>
          <a:solidFill>
            <a:srgbClr val="1F497D">
              <a:lumMod val="40000"/>
              <a:lumOff val="60000"/>
            </a:srgbClr>
          </a:solidFill>
          <a:ln w="25400" cap="flat" cmpd="sng" algn="ctr">
            <a:solidFill>
              <a:srgbClr val="4F81BD">
                <a:shade val="50000"/>
              </a:srgbClr>
            </a:solidFill>
            <a:prstDash val="solid"/>
          </a:ln>
          <a:effectLst>
            <a:outerShdw blurRad="76200" dir="18900000" sy="23000" kx="-1200000" algn="bl"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Tactical solution</a:t>
            </a:r>
          </a:p>
        </p:txBody>
      </p:sp>
      <p:sp>
        <p:nvSpPr>
          <p:cNvPr id="42" name="Right Arrow 41"/>
          <p:cNvSpPr/>
          <p:nvPr/>
        </p:nvSpPr>
        <p:spPr>
          <a:xfrm>
            <a:off x="2224291" y="1564112"/>
            <a:ext cx="2667000" cy="1524000"/>
          </a:xfrm>
          <a:prstGeom prst="rightArrow">
            <a:avLst/>
          </a:prstGeom>
          <a:solidFill>
            <a:srgbClr val="1F497D">
              <a:lumMod val="20000"/>
              <a:lumOff val="80000"/>
            </a:srgbClr>
          </a:solidFill>
          <a:ln w="25400" cap="flat" cmpd="sng" algn="ctr">
            <a:solidFill>
              <a:srgbClr val="4F81BD">
                <a:shade val="50000"/>
              </a:srgbClr>
            </a:solidFill>
            <a:prstDash val="solid"/>
          </a:ln>
          <a:effectLst>
            <a:outerShdw blurRad="76200" dir="18900000" sy="23000" kx="-1200000" algn="b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1F497D">
                    <a:lumMod val="75000"/>
                  </a:srgbClr>
                </a:solidFill>
                <a:effectLst/>
                <a:uLnTx/>
                <a:uFillTx/>
                <a:latin typeface="Calibri"/>
              </a:rPr>
              <a:t>As-Is</a:t>
            </a:r>
          </a:p>
        </p:txBody>
      </p:sp>
      <p:sp>
        <p:nvSpPr>
          <p:cNvPr id="77" name="TextBox 76"/>
          <p:cNvSpPr txBox="1"/>
          <p:nvPr/>
        </p:nvSpPr>
        <p:spPr>
          <a:xfrm>
            <a:off x="2148089" y="3280429"/>
            <a:ext cx="2403222" cy="2677656"/>
          </a:xfrm>
          <a:prstGeom prst="rect">
            <a:avLst/>
          </a:prstGeom>
          <a:noFill/>
        </p:spPr>
        <p:txBody>
          <a:bodyPr wrap="none" rtlCol="0">
            <a:spAutoFit/>
          </a:bodyPr>
          <a:lstStyle/>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SMEs teamed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Data mapping</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Existing Systems Inventory</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Infrastructure scope</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Product evaluations</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As-Is data/systems maps</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Interim strategy</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Tactical approach defined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Functional requirements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black"/>
              </a:solidFill>
              <a:effectLst/>
              <a:uLnTx/>
              <a:uFillTx/>
            </a:endParaRPr>
          </a:p>
        </p:txBody>
      </p:sp>
      <p:sp>
        <p:nvSpPr>
          <p:cNvPr id="78" name="TextBox 77"/>
          <p:cNvSpPr txBox="1"/>
          <p:nvPr/>
        </p:nvSpPr>
        <p:spPr>
          <a:xfrm>
            <a:off x="2452892" y="879988"/>
            <a:ext cx="668933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Q1-2 FY12		Q3-4 FY12		Q1-2 FY13</a:t>
            </a:r>
          </a:p>
        </p:txBody>
      </p:sp>
      <p:sp>
        <p:nvSpPr>
          <p:cNvPr id="79" name="TextBox 78"/>
          <p:cNvSpPr txBox="1"/>
          <p:nvPr/>
        </p:nvSpPr>
        <p:spPr>
          <a:xfrm>
            <a:off x="4434091" y="3280429"/>
            <a:ext cx="2672526" cy="2677656"/>
          </a:xfrm>
          <a:prstGeom prst="rect">
            <a:avLst/>
          </a:prstGeom>
          <a:noFill/>
        </p:spPr>
        <p:txBody>
          <a:bodyPr wrap="none" rtlCol="0">
            <a:spAutoFit/>
          </a:bodyPr>
          <a:lstStyle/>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Learning phase</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SDE vs. new tools</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Tool limited scope</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Broader SM investigation</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Issues identified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Additional FRs gathered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Tactical deployment complete</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Lessons learned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SM limited operational </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Need for discovery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black"/>
              </a:solidFill>
              <a:effectLst/>
              <a:uLnTx/>
              <a:uFillTx/>
            </a:endParaRPr>
          </a:p>
        </p:txBody>
      </p:sp>
      <p:sp>
        <p:nvSpPr>
          <p:cNvPr id="80" name="TextBox 79"/>
          <p:cNvSpPr txBox="1"/>
          <p:nvPr/>
        </p:nvSpPr>
        <p:spPr>
          <a:xfrm>
            <a:off x="7101089" y="3280429"/>
            <a:ext cx="2518638" cy="2677656"/>
          </a:xfrm>
          <a:prstGeom prst="rect">
            <a:avLst/>
          </a:prstGeom>
          <a:noFill/>
        </p:spPr>
        <p:txBody>
          <a:bodyPr wrap="none" rtlCol="0">
            <a:spAutoFit/>
          </a:bodyPr>
          <a:lstStyle/>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Alternatives assessed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ServiceNow pursuit</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POV executed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Opportunities identified</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Long term strategy solidifies</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1400" b="0" i="0" u="none" strike="noStrike" kern="0" cap="none" spc="0" normalizeH="0" baseline="0" noProof="0" dirty="0" smtClean="0">
                <a:ln>
                  <a:noFill/>
                </a:ln>
                <a:solidFill>
                  <a:prstClr val="black"/>
                </a:solidFill>
                <a:effectLst/>
                <a:uLnTx/>
                <a:uFillTx/>
              </a:rPr>
              <a:t>ServiceNow solution</a:t>
            </a:r>
          </a:p>
          <a:p>
            <a:pPr marL="285750" marR="0" lvl="0" indent="-28575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140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black"/>
              </a:solidFill>
              <a:effectLst/>
              <a:uLnTx/>
              <a:uFillTx/>
            </a:endParaRPr>
          </a:p>
        </p:txBody>
      </p:sp>
      <p:sp>
        <p:nvSpPr>
          <p:cNvPr id="81" name="Rectangle 80"/>
          <p:cNvSpPr/>
          <p:nvPr/>
        </p:nvSpPr>
        <p:spPr>
          <a:xfrm>
            <a:off x="2148091" y="879986"/>
            <a:ext cx="7555916" cy="4862656"/>
          </a:xfrm>
          <a:prstGeom prst="rect">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cxnSp>
        <p:nvCxnSpPr>
          <p:cNvPr id="82" name="Straight Connector 81"/>
          <p:cNvCxnSpPr>
            <a:endCxn id="88" idx="3"/>
          </p:cNvCxnSpPr>
          <p:nvPr/>
        </p:nvCxnSpPr>
        <p:spPr>
          <a:xfrm>
            <a:off x="2148094" y="1407552"/>
            <a:ext cx="6934199" cy="0"/>
          </a:xfrm>
          <a:prstGeom prst="line">
            <a:avLst/>
          </a:prstGeom>
          <a:noFill/>
          <a:ln w="9525" cap="flat" cmpd="sng" algn="ctr">
            <a:solidFill>
              <a:srgbClr val="4F81BD">
                <a:shade val="95000"/>
                <a:satMod val="105000"/>
              </a:srgbClr>
            </a:solidFill>
            <a:prstDash val="solid"/>
          </a:ln>
          <a:effectLst/>
        </p:spPr>
      </p:cxnSp>
      <p:cxnSp>
        <p:nvCxnSpPr>
          <p:cNvPr id="83" name="Straight Connector 82"/>
          <p:cNvCxnSpPr/>
          <p:nvPr/>
        </p:nvCxnSpPr>
        <p:spPr>
          <a:xfrm>
            <a:off x="2376691" y="1407552"/>
            <a:ext cx="6477000" cy="0"/>
          </a:xfrm>
          <a:prstGeom prst="line">
            <a:avLst/>
          </a:prstGeom>
          <a:noFill/>
          <a:ln w="9525" cap="flat" cmpd="sng" algn="ctr">
            <a:solidFill>
              <a:srgbClr val="4F81BD">
                <a:shade val="95000"/>
                <a:satMod val="105000"/>
              </a:srgbClr>
            </a:solidFill>
            <a:prstDash val="solid"/>
          </a:ln>
          <a:effectLst/>
        </p:spPr>
      </p:cxnSp>
      <p:sp>
        <p:nvSpPr>
          <p:cNvPr id="84" name="Diamond 83">
            <a:hlinkClick r:id="rId3" action="ppaction://hlinksldjump" tooltip="Nov 9 2011/ Objectives agreed with ITSD LT"/>
          </p:cNvPr>
          <p:cNvSpPr/>
          <p:nvPr/>
        </p:nvSpPr>
        <p:spPr>
          <a:xfrm>
            <a:off x="2757691"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85" name="Diamond 84">
            <a:hlinkClick r:id="rId3" action="ppaction://hlinksldjump" tooltip="Feb 22/ Interim Strategy Document complete"/>
          </p:cNvPr>
          <p:cNvSpPr/>
          <p:nvPr/>
        </p:nvSpPr>
        <p:spPr>
          <a:xfrm>
            <a:off x="3900691"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86" name="Diamond 85">
            <a:hlinkClick r:id="rId3" action="ppaction://hlinksldjump" tooltip="May 24/ ITSD LT decision to pursue contract for SCSM"/>
          </p:cNvPr>
          <p:cNvSpPr/>
          <p:nvPr/>
        </p:nvSpPr>
        <p:spPr>
          <a:xfrm>
            <a:off x="5043691"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87" name="Diamond 86">
            <a:hlinkClick r:id="rId3" action="ppaction://hlinksldjump" tooltip="Mid Aug/ ITSD briefed on SCSM issues/challenges"/>
          </p:cNvPr>
          <p:cNvSpPr/>
          <p:nvPr/>
        </p:nvSpPr>
        <p:spPr>
          <a:xfrm>
            <a:off x="6415291"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88" name="Diamond 87">
            <a:hlinkClick r:id="rId3" action="ppaction://hlinksldjump" tooltip="Feb 5 ITSD LT/ ServiceNow long term strategy"/>
          </p:cNvPr>
          <p:cNvSpPr/>
          <p:nvPr/>
        </p:nvSpPr>
        <p:spPr>
          <a:xfrm>
            <a:off x="8853691"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grpSp>
        <p:nvGrpSpPr>
          <p:cNvPr id="89" name="Group 88"/>
          <p:cNvGrpSpPr/>
          <p:nvPr/>
        </p:nvGrpSpPr>
        <p:grpSpPr>
          <a:xfrm>
            <a:off x="1808942" y="5713411"/>
            <a:ext cx="2228389" cy="369332"/>
            <a:chOff x="1295400" y="6262550"/>
            <a:chExt cx="2228389" cy="369332"/>
          </a:xfrm>
        </p:grpSpPr>
        <p:sp>
          <p:nvSpPr>
            <p:cNvPr id="90" name="Diamond 89"/>
            <p:cNvSpPr/>
            <p:nvPr/>
          </p:nvSpPr>
          <p:spPr>
            <a:xfrm>
              <a:off x="1295400" y="6332916"/>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91" name="TextBox 90"/>
            <p:cNvSpPr txBox="1"/>
            <p:nvPr/>
          </p:nvSpPr>
          <p:spPr>
            <a:xfrm>
              <a:off x="1460679" y="6262550"/>
              <a:ext cx="206311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 ITSDLT checkpoint</a:t>
              </a:r>
            </a:p>
          </p:txBody>
        </p:sp>
      </p:grpSp>
      <p:sp>
        <p:nvSpPr>
          <p:cNvPr id="92" name="Oval 91">
            <a:hlinkClick r:id="rId3" action="ppaction://hlinksldjump" tooltip="Nov 20, 2012/ITSDLT subset/First Demo 4h"/>
          </p:cNvPr>
          <p:cNvSpPr/>
          <p:nvPr/>
        </p:nvSpPr>
        <p:spPr>
          <a:xfrm>
            <a:off x="7019134" y="1325957"/>
            <a:ext cx="158159" cy="163199"/>
          </a:xfrm>
          <a:prstGeom prst="ellipse">
            <a:avLst/>
          </a:prstGeom>
          <a:solidFill>
            <a:srgbClr val="FF000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93" name="Oval 92">
            <a:hlinkClick r:id="rId3" action="ppaction://hlinksldjump" tooltip="Dec 4/ e-mail LT+ for questions and topics to ServiceNow"/>
          </p:cNvPr>
          <p:cNvSpPr/>
          <p:nvPr/>
        </p:nvSpPr>
        <p:spPr>
          <a:xfrm>
            <a:off x="7625855" y="1325957"/>
            <a:ext cx="158159" cy="163199"/>
          </a:xfrm>
          <a:prstGeom prst="ellipse">
            <a:avLst/>
          </a:prstGeom>
          <a:solidFill>
            <a:srgbClr val="0070C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94" name="Oval 93">
            <a:hlinkClick r:id="rId3" action="ppaction://hlinksldjump" tooltip="Dec 10/ ServiceNow question-answer session"/>
          </p:cNvPr>
          <p:cNvSpPr/>
          <p:nvPr/>
        </p:nvSpPr>
        <p:spPr>
          <a:xfrm>
            <a:off x="8003975" y="1325957"/>
            <a:ext cx="158159" cy="163199"/>
          </a:xfrm>
          <a:prstGeom prst="ellipse">
            <a:avLst/>
          </a:prstGeom>
          <a:solidFill>
            <a:srgbClr val="FF000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95" name="Oval 94">
            <a:hlinkClick r:id="rId3" action="ppaction://hlinksldjump" tooltip="Jan 8th/ ServiceNow discovery of DEV subnet"/>
          </p:cNvPr>
          <p:cNvSpPr/>
          <p:nvPr/>
        </p:nvSpPr>
        <p:spPr>
          <a:xfrm>
            <a:off x="8396493" y="1325957"/>
            <a:ext cx="158159" cy="163199"/>
          </a:xfrm>
          <a:prstGeom prst="ellipse">
            <a:avLst/>
          </a:prstGeom>
          <a:solidFill>
            <a:srgbClr val="FF000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grpSp>
        <p:nvGrpSpPr>
          <p:cNvPr id="96" name="Group 95"/>
          <p:cNvGrpSpPr/>
          <p:nvPr/>
        </p:nvGrpSpPr>
        <p:grpSpPr>
          <a:xfrm>
            <a:off x="6926841" y="5713411"/>
            <a:ext cx="2755392" cy="369332"/>
            <a:chOff x="5099641" y="6262550"/>
            <a:chExt cx="2755391" cy="369332"/>
          </a:xfrm>
        </p:grpSpPr>
        <p:sp>
          <p:nvSpPr>
            <p:cNvPr id="97" name="Oval 96"/>
            <p:cNvSpPr/>
            <p:nvPr/>
          </p:nvSpPr>
          <p:spPr>
            <a:xfrm>
              <a:off x="5099641" y="6365617"/>
              <a:ext cx="158159" cy="163199"/>
            </a:xfrm>
            <a:prstGeom prst="ellipse">
              <a:avLst/>
            </a:prstGeom>
            <a:solidFill>
              <a:srgbClr val="FF000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98" name="TextBox 97"/>
            <p:cNvSpPr txBox="1"/>
            <p:nvPr/>
          </p:nvSpPr>
          <p:spPr>
            <a:xfrm>
              <a:off x="5245950" y="6262550"/>
              <a:ext cx="260908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 </a:t>
              </a:r>
              <a:r>
                <a:rPr kumimoji="0" lang="en-US" sz="1800" b="0" i="1" u="none" strike="noStrike" kern="0" cap="none" spc="0" normalizeH="0" baseline="0" noProof="0" dirty="0" smtClean="0">
                  <a:ln>
                    <a:noFill/>
                  </a:ln>
                  <a:solidFill>
                    <a:prstClr val="black"/>
                  </a:solidFill>
                  <a:effectLst/>
                  <a:uLnTx/>
                  <a:uFillTx/>
                </a:rPr>
                <a:t>ServiceNow</a:t>
              </a:r>
              <a:r>
                <a:rPr kumimoji="0" lang="en-US" sz="1800" b="0" i="0" u="none" strike="noStrike" kern="0" cap="none" spc="0" normalizeH="0" baseline="0" noProof="0" dirty="0" smtClean="0">
                  <a:ln>
                    <a:noFill/>
                  </a:ln>
                  <a:solidFill>
                    <a:prstClr val="black"/>
                  </a:solidFill>
                  <a:effectLst/>
                  <a:uLnTx/>
                  <a:uFillTx/>
                </a:rPr>
                <a:t> interactions</a:t>
              </a:r>
            </a:p>
          </p:txBody>
        </p:sp>
      </p:grpSp>
      <p:sp>
        <p:nvSpPr>
          <p:cNvPr id="99" name="Diamond 98">
            <a:hlinkClick r:id="rId3" action="ppaction://hlinksldjump" tooltip="Nov 27th ITSD LT/ SCSM -&gt; ServiceNow strategy"/>
          </p:cNvPr>
          <p:cNvSpPr/>
          <p:nvPr/>
        </p:nvSpPr>
        <p:spPr>
          <a:xfrm>
            <a:off x="7411752"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100" name="Diamond 99">
            <a:hlinkClick r:id="rId3" action="ppaction://hlinksldjump" tooltip="Oct 28 2011/ Kickoff meeting with ITSD LT"/>
          </p:cNvPr>
          <p:cNvSpPr/>
          <p:nvPr/>
        </p:nvSpPr>
        <p:spPr>
          <a:xfrm>
            <a:off x="2148091" y="1293252"/>
            <a:ext cx="228600" cy="228600"/>
          </a:xfrm>
          <a:prstGeom prst="diamond">
            <a:avLst/>
          </a:prstGeom>
          <a:solidFill>
            <a:srgbClr val="92D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grpSp>
        <p:nvGrpSpPr>
          <p:cNvPr id="101" name="Group 100"/>
          <p:cNvGrpSpPr/>
          <p:nvPr/>
        </p:nvGrpSpPr>
        <p:grpSpPr>
          <a:xfrm>
            <a:off x="4324194" y="5713411"/>
            <a:ext cx="2398999" cy="369332"/>
            <a:chOff x="5099641" y="6262550"/>
            <a:chExt cx="2398998" cy="369332"/>
          </a:xfrm>
        </p:grpSpPr>
        <p:sp>
          <p:nvSpPr>
            <p:cNvPr id="102" name="Oval 101"/>
            <p:cNvSpPr/>
            <p:nvPr/>
          </p:nvSpPr>
          <p:spPr>
            <a:xfrm>
              <a:off x="5099641" y="6365617"/>
              <a:ext cx="158159" cy="163199"/>
            </a:xfrm>
            <a:prstGeom prst="ellipse">
              <a:avLst/>
            </a:prstGeom>
            <a:solidFill>
              <a:srgbClr val="0070C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103" name="TextBox 102"/>
            <p:cNvSpPr txBox="1"/>
            <p:nvPr/>
          </p:nvSpPr>
          <p:spPr>
            <a:xfrm>
              <a:off x="5245950" y="6262550"/>
              <a:ext cx="225268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 </a:t>
              </a:r>
              <a:r>
                <a:rPr kumimoji="0" lang="en-US" sz="1800" b="0" i="1" u="none" strike="noStrike" kern="0" cap="none" spc="0" normalizeH="0" baseline="0" noProof="0" dirty="0" smtClean="0">
                  <a:ln>
                    <a:noFill/>
                  </a:ln>
                  <a:solidFill>
                    <a:prstClr val="black"/>
                  </a:solidFill>
                  <a:effectLst/>
                  <a:uLnTx/>
                  <a:uFillTx/>
                </a:rPr>
                <a:t>Internal solicitations</a:t>
              </a:r>
              <a:endParaRPr kumimoji="0" lang="en-US" sz="1800" b="0" i="0" u="none" strike="noStrike" kern="0" cap="none" spc="0" normalizeH="0" baseline="0" noProof="0" dirty="0" smtClean="0">
                <a:ln>
                  <a:noFill/>
                </a:ln>
                <a:solidFill>
                  <a:prstClr val="black"/>
                </a:solidFill>
                <a:effectLst/>
                <a:uLnTx/>
                <a:uFillTx/>
              </a:endParaRPr>
            </a:p>
          </p:txBody>
        </p:sp>
      </p:grpSp>
      <p:sp>
        <p:nvSpPr>
          <p:cNvPr id="104" name="Oval 103">
            <a:hlinkClick r:id="rId4" action="ppaction://hlinksldjump" tooltip="Mar 2011/ Call for Cyber specific requirements"/>
          </p:cNvPr>
          <p:cNvSpPr/>
          <p:nvPr/>
        </p:nvSpPr>
        <p:spPr>
          <a:xfrm>
            <a:off x="3399634" y="1325957"/>
            <a:ext cx="158159" cy="163199"/>
          </a:xfrm>
          <a:prstGeom prst="ellipse">
            <a:avLst/>
          </a:prstGeom>
          <a:solidFill>
            <a:srgbClr val="0070C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105" name="Oval 104">
            <a:hlinkClick r:id="rId4" action="ppaction://hlinksldjump" tooltip="July 2012/ Call for leadership team requirements"/>
          </p:cNvPr>
          <p:cNvSpPr/>
          <p:nvPr/>
        </p:nvSpPr>
        <p:spPr>
          <a:xfrm>
            <a:off x="5585875" y="1325957"/>
            <a:ext cx="158159" cy="163199"/>
          </a:xfrm>
          <a:prstGeom prst="ellipse">
            <a:avLst/>
          </a:prstGeom>
          <a:solidFill>
            <a:srgbClr val="0070C0"/>
          </a:solidFill>
          <a:ln w="63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Tree>
    <p:extLst>
      <p:ext uri="{BB962C8B-B14F-4D97-AF65-F5344CB8AC3E}">
        <p14:creationId xmlns:p14="http://schemas.microsoft.com/office/powerpoint/2010/main" val="349152110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ServiceNow</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u="sng" dirty="0" smtClean="0"/>
              <a:t>BACKGROUND:</a:t>
            </a:r>
          </a:p>
          <a:p>
            <a:r>
              <a:rPr lang="en-US" dirty="0" smtClean="0"/>
              <a:t>The recommendation for the ServiceNow platform follows a rigorous evaluation:</a:t>
            </a:r>
          </a:p>
          <a:p>
            <a:pPr lvl="1"/>
            <a:r>
              <a:rPr lang="en-US" dirty="0" smtClean="0"/>
              <a:t>CMDB requirements (as part of the Genesis program)</a:t>
            </a:r>
          </a:p>
          <a:p>
            <a:pPr lvl="1"/>
            <a:r>
              <a:rPr lang="en-US" dirty="0" smtClean="0"/>
              <a:t>An evaluation of existing tools and processes within ITSD</a:t>
            </a:r>
          </a:p>
          <a:p>
            <a:pPr lvl="1"/>
            <a:r>
              <a:rPr lang="en-US" dirty="0" smtClean="0"/>
              <a:t>An evaluation of competitive market solutions</a:t>
            </a:r>
          </a:p>
          <a:p>
            <a:pPr lvl="1"/>
            <a:r>
              <a:rPr lang="en-US" dirty="0" smtClean="0"/>
              <a:t>An investigation of trends with other relevant federal sites/labs</a:t>
            </a:r>
          </a:p>
          <a:p>
            <a:r>
              <a:rPr lang="en-US" dirty="0" smtClean="0"/>
              <a:t>Discovered that process solutions are tightly intertwined with CMDB solutions</a:t>
            </a:r>
          </a:p>
          <a:p>
            <a:r>
              <a:rPr lang="en-US" dirty="0" smtClean="0"/>
              <a:t>The effort also broadened the thoughts around service desk capabilities beyond IT and the concept of a flexible service platform lab-wide</a:t>
            </a:r>
          </a:p>
          <a:p>
            <a:r>
              <a:rPr lang="en-US" dirty="0" smtClean="0"/>
              <a:t>The cloud aspects of the solution align with our cloud-first strategy and provides an opportunity to experience</a:t>
            </a:r>
          </a:p>
          <a:p>
            <a:endParaRPr lang="en-US" dirty="0"/>
          </a:p>
        </p:txBody>
      </p:sp>
    </p:spTree>
    <p:extLst>
      <p:ext uri="{BB962C8B-B14F-4D97-AF65-F5344CB8AC3E}">
        <p14:creationId xmlns:p14="http://schemas.microsoft.com/office/powerpoint/2010/main" val="36804380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578812" y="759935"/>
            <a:ext cx="0" cy="4695613"/>
          </a:xfrm>
          <a:prstGeom prst="line">
            <a:avLst/>
          </a:prstGeom>
          <a:noFill/>
          <a:ln w="9525" cap="flat" cmpd="sng" algn="ctr">
            <a:solidFill>
              <a:sysClr val="window" lastClr="FFFFFF">
                <a:lumMod val="75000"/>
              </a:sysClr>
            </a:solidFill>
            <a:prstDash val="solid"/>
          </a:ln>
          <a:effectLst/>
        </p:spPr>
      </p:cxnSp>
      <p:cxnSp>
        <p:nvCxnSpPr>
          <p:cNvPr id="3" name="Straight Connector 2"/>
          <p:cNvCxnSpPr/>
          <p:nvPr/>
        </p:nvCxnSpPr>
        <p:spPr>
          <a:xfrm flipH="1">
            <a:off x="11282956" y="759935"/>
            <a:ext cx="46824" cy="4695613"/>
          </a:xfrm>
          <a:prstGeom prst="line">
            <a:avLst/>
          </a:prstGeom>
          <a:noFill/>
          <a:ln w="9525" cap="flat" cmpd="sng" algn="ctr">
            <a:solidFill>
              <a:sysClr val="window" lastClr="FFFFFF">
                <a:lumMod val="75000"/>
              </a:sysClr>
            </a:solidFill>
            <a:prstDash val="solid"/>
          </a:ln>
          <a:effectLst/>
        </p:spPr>
      </p:cxnSp>
      <p:sp>
        <p:nvSpPr>
          <p:cNvPr id="4" name="Pentagon 3"/>
          <p:cNvSpPr/>
          <p:nvPr/>
        </p:nvSpPr>
        <p:spPr>
          <a:xfrm>
            <a:off x="447429" y="2920911"/>
            <a:ext cx="11588261" cy="609600"/>
          </a:xfrm>
          <a:prstGeom prst="homePlate">
            <a:avLst/>
          </a:prstGeom>
          <a:solidFill>
            <a:srgbClr val="9BBB59"/>
          </a:solidFill>
          <a:ln w="25400" cap="flat" cmpd="sng" algn="ctr">
            <a:solidFill>
              <a:srgbClr val="9BBB59">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Service Mgmt.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Platform </a:t>
            </a:r>
          </a:p>
        </p:txBody>
      </p:sp>
      <p:sp>
        <p:nvSpPr>
          <p:cNvPr id="5" name="Pentagon 4"/>
          <p:cNvSpPr/>
          <p:nvPr/>
        </p:nvSpPr>
        <p:spPr>
          <a:xfrm>
            <a:off x="10261600" y="3092361"/>
            <a:ext cx="15240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GRC</a:t>
            </a:r>
          </a:p>
        </p:txBody>
      </p:sp>
      <p:sp>
        <p:nvSpPr>
          <p:cNvPr id="6" name="Pentagon 5"/>
          <p:cNvSpPr/>
          <p:nvPr/>
        </p:nvSpPr>
        <p:spPr>
          <a:xfrm>
            <a:off x="8784492" y="3092361"/>
            <a:ext cx="20320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Asset Mgmt.</a:t>
            </a:r>
          </a:p>
        </p:txBody>
      </p:sp>
      <p:sp>
        <p:nvSpPr>
          <p:cNvPr id="7" name="Pentagon 6"/>
          <p:cNvSpPr/>
          <p:nvPr/>
        </p:nvSpPr>
        <p:spPr>
          <a:xfrm>
            <a:off x="7112000" y="3092361"/>
            <a:ext cx="19304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Self Service</a:t>
            </a:r>
          </a:p>
        </p:txBody>
      </p:sp>
      <p:sp>
        <p:nvSpPr>
          <p:cNvPr id="8" name="Pentagon 7"/>
          <p:cNvSpPr/>
          <p:nvPr/>
        </p:nvSpPr>
        <p:spPr>
          <a:xfrm>
            <a:off x="304800" y="4918609"/>
            <a:ext cx="1016000" cy="161925"/>
          </a:xfrm>
          <a:prstGeom prst="homePlate">
            <a:avLst/>
          </a:prstGeom>
          <a:solidFill>
            <a:srgbClr val="9BBB59"/>
          </a:solidFill>
          <a:ln w="9525" cap="flat" cmpd="sng" algn="ctr">
            <a:solidFill>
              <a:srgbClr val="9BBB59">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smtClean="0">
                <a:ln>
                  <a:noFill/>
                </a:ln>
                <a:solidFill>
                  <a:prstClr val="white"/>
                </a:solidFill>
                <a:effectLst/>
                <a:uLnTx/>
                <a:uFillTx/>
                <a:latin typeface="Calibri"/>
              </a:rPr>
              <a:t>New</a:t>
            </a:r>
          </a:p>
        </p:txBody>
      </p:sp>
      <p:sp>
        <p:nvSpPr>
          <p:cNvPr id="9" name="Pentagon 8"/>
          <p:cNvSpPr/>
          <p:nvPr/>
        </p:nvSpPr>
        <p:spPr>
          <a:xfrm>
            <a:off x="304800" y="5758945"/>
            <a:ext cx="1016000" cy="161925"/>
          </a:xfrm>
          <a:prstGeom prst="homePlate">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smtClean="0">
                <a:ln>
                  <a:noFill/>
                </a:ln>
                <a:solidFill>
                  <a:prstClr val="black"/>
                </a:solidFill>
                <a:effectLst/>
                <a:uLnTx/>
                <a:uFillTx/>
                <a:latin typeface="Calibri"/>
              </a:rPr>
              <a:t>Supporting</a:t>
            </a:r>
          </a:p>
        </p:txBody>
      </p:sp>
      <p:sp>
        <p:nvSpPr>
          <p:cNvPr id="10" name="Pentagon 9"/>
          <p:cNvSpPr/>
          <p:nvPr/>
        </p:nvSpPr>
        <p:spPr>
          <a:xfrm>
            <a:off x="311149" y="5452008"/>
            <a:ext cx="1016000" cy="272081"/>
          </a:xfrm>
          <a:prstGeom prst="homePlate">
            <a:avLst/>
          </a:prstGeom>
          <a:solidFill>
            <a:srgbClr val="4F81BD"/>
          </a:solidFill>
          <a:ln w="9525"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rPr>
              <a:t>Potential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rPr>
              <a:t>Sun-setting</a:t>
            </a:r>
          </a:p>
        </p:txBody>
      </p:sp>
      <p:cxnSp>
        <p:nvCxnSpPr>
          <p:cNvPr id="11" name="Straight Connector 10"/>
          <p:cNvCxnSpPr/>
          <p:nvPr/>
        </p:nvCxnSpPr>
        <p:spPr>
          <a:xfrm>
            <a:off x="1353097" y="427483"/>
            <a:ext cx="9438547" cy="0"/>
          </a:xfrm>
          <a:prstGeom prst="line">
            <a:avLst/>
          </a:prstGeom>
          <a:noFill/>
          <a:ln w="9525" cap="flat" cmpd="sng" algn="ctr">
            <a:solidFill>
              <a:sysClr val="windowText" lastClr="000000"/>
            </a:solidFill>
            <a:prstDash val="dashDot"/>
          </a:ln>
          <a:effectLst/>
        </p:spPr>
      </p:cxnSp>
      <p:sp>
        <p:nvSpPr>
          <p:cNvPr id="12" name="Pentagon 11"/>
          <p:cNvSpPr/>
          <p:nvPr/>
        </p:nvSpPr>
        <p:spPr>
          <a:xfrm>
            <a:off x="5080001" y="3092361"/>
            <a:ext cx="2235201"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 Service Catalog</a:t>
            </a:r>
          </a:p>
        </p:txBody>
      </p:sp>
      <p:grpSp>
        <p:nvGrpSpPr>
          <p:cNvPr id="13" name="Group 12"/>
          <p:cNvGrpSpPr/>
          <p:nvPr/>
        </p:nvGrpSpPr>
        <p:grpSpPr>
          <a:xfrm>
            <a:off x="1076268" y="1704087"/>
            <a:ext cx="3170448" cy="1388274"/>
            <a:chOff x="807201" y="1704087"/>
            <a:chExt cx="2377836" cy="1388274"/>
          </a:xfrm>
        </p:grpSpPr>
        <p:cxnSp>
          <p:nvCxnSpPr>
            <p:cNvPr id="14" name="Elbow Connector 13"/>
            <p:cNvCxnSpPr>
              <a:stCxn id="15" idx="2"/>
              <a:endCxn id="16" idx="0"/>
            </p:cNvCxnSpPr>
            <p:nvPr/>
          </p:nvCxnSpPr>
          <p:spPr>
            <a:xfrm rot="16200000" flipH="1">
              <a:off x="1860155" y="1767478"/>
              <a:ext cx="833262" cy="1816503"/>
            </a:xfrm>
            <a:prstGeom prst="bentConnector3">
              <a:avLst>
                <a:gd name="adj1" fmla="val 50000"/>
              </a:avLst>
            </a:prstGeom>
            <a:noFill/>
            <a:ln w="9525" cap="flat" cmpd="sng" algn="ctr">
              <a:solidFill>
                <a:sysClr val="windowText" lastClr="000000"/>
              </a:solidFill>
              <a:prstDash val="solid"/>
              <a:tailEnd type="arrow"/>
            </a:ln>
            <a:effectLst/>
          </p:spPr>
        </p:cxnSp>
        <p:sp>
          <p:nvSpPr>
            <p:cNvPr id="15" name="Flowchart: Predefined Process 14"/>
            <p:cNvSpPr/>
            <p:nvPr/>
          </p:nvSpPr>
          <p:spPr>
            <a:xfrm>
              <a:off x="807201" y="1704087"/>
              <a:ext cx="1122668"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Process </a:t>
              </a:r>
              <a:r>
                <a:rPr kumimoji="0" lang="en-US" sz="1200" b="0" i="0" u="none" strike="noStrike" kern="0" cap="none" spc="0" normalizeH="0" baseline="0" noProof="0" dirty="0" err="1" smtClean="0">
                  <a:ln>
                    <a:noFill/>
                  </a:ln>
                  <a:solidFill>
                    <a:prstClr val="black"/>
                  </a:solidFill>
                  <a:effectLst/>
                  <a:uLnTx/>
                  <a:uFillTx/>
                  <a:latin typeface="Calibri"/>
                </a:rPr>
                <a:t>Dev</a:t>
              </a:r>
              <a:r>
                <a:rPr kumimoji="0" lang="en-US" sz="1200" b="0" i="0" u="none" strike="noStrike" kern="0" cap="none" spc="0" normalizeH="0" baseline="0" noProof="0" dirty="0" smtClean="0">
                  <a:ln>
                    <a:noFill/>
                  </a:ln>
                  <a:solidFill>
                    <a:prstClr val="black"/>
                  </a:solidFill>
                  <a:effectLst/>
                  <a:uLnTx/>
                  <a:uFillTx/>
                  <a:latin typeface="Calibri"/>
                </a:rPr>
                <a:t> (I,P,C)</a:t>
              </a:r>
            </a:p>
          </p:txBody>
        </p:sp>
      </p:grpSp>
      <p:sp>
        <p:nvSpPr>
          <p:cNvPr id="16" name="Pentagon 15"/>
          <p:cNvSpPr/>
          <p:nvPr/>
        </p:nvSpPr>
        <p:spPr>
          <a:xfrm>
            <a:off x="3400655" y="3092361"/>
            <a:ext cx="1869924"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prstClr val="white"/>
                </a:solidFill>
                <a:effectLst/>
                <a:uLnTx/>
                <a:uFillTx/>
                <a:latin typeface="Calibri"/>
              </a:rPr>
              <a:t>Process </a:t>
            </a:r>
            <a:r>
              <a:rPr kumimoji="0" lang="en-US" sz="1400" b="0" i="0" u="none" strike="noStrike" kern="0" cap="none" spc="0" normalizeH="0" baseline="0" noProof="0" dirty="0" err="1" smtClean="0">
                <a:ln>
                  <a:noFill/>
                </a:ln>
                <a:solidFill>
                  <a:prstClr val="white"/>
                </a:solidFill>
                <a:effectLst/>
                <a:uLnTx/>
                <a:uFillTx/>
                <a:latin typeface="Calibri"/>
              </a:rPr>
              <a:t>Integ</a:t>
            </a:r>
            <a:endParaRPr kumimoji="0" lang="en-US" sz="1400" b="0" i="0" u="none" strike="noStrike" kern="0" cap="none" spc="0" normalizeH="0" baseline="0" noProof="0" dirty="0" smtClean="0">
              <a:ln>
                <a:noFill/>
              </a:ln>
              <a:solidFill>
                <a:prstClr val="white"/>
              </a:solidFill>
              <a:effectLst/>
              <a:uLnTx/>
              <a:uFillTx/>
              <a:latin typeface="Calibri"/>
            </a:endParaRPr>
          </a:p>
        </p:txBody>
      </p:sp>
      <p:sp>
        <p:nvSpPr>
          <p:cNvPr id="17" name="Pentagon 16"/>
          <p:cNvSpPr/>
          <p:nvPr/>
        </p:nvSpPr>
        <p:spPr>
          <a:xfrm>
            <a:off x="2392179" y="3092361"/>
            <a:ext cx="133864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CMDB</a:t>
            </a:r>
          </a:p>
        </p:txBody>
      </p:sp>
      <p:sp>
        <p:nvSpPr>
          <p:cNvPr id="18" name="Flowchart: Predefined Process 17"/>
          <p:cNvSpPr/>
          <p:nvPr/>
        </p:nvSpPr>
        <p:spPr>
          <a:xfrm>
            <a:off x="304800" y="5125461"/>
            <a:ext cx="914400" cy="277506"/>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prstClr val="black"/>
                </a:solidFill>
                <a:effectLst/>
                <a:uLnTx/>
                <a:uFillTx/>
                <a:latin typeface="Calibri"/>
              </a:rPr>
              <a:t>Planned Activity</a:t>
            </a:r>
          </a:p>
        </p:txBody>
      </p:sp>
      <p:grpSp>
        <p:nvGrpSpPr>
          <p:cNvPr id="19" name="Group 18"/>
          <p:cNvGrpSpPr/>
          <p:nvPr/>
        </p:nvGrpSpPr>
        <p:grpSpPr>
          <a:xfrm>
            <a:off x="304801" y="3359061"/>
            <a:ext cx="2667799" cy="995244"/>
            <a:chOff x="228600" y="3359061"/>
            <a:chExt cx="2000849" cy="995244"/>
          </a:xfrm>
        </p:grpSpPr>
        <p:sp>
          <p:nvSpPr>
            <p:cNvPr id="20" name="Flowchart: Predefined Process 19"/>
            <p:cNvSpPr/>
            <p:nvPr/>
          </p:nvSpPr>
          <p:spPr>
            <a:xfrm>
              <a:off x="228600" y="3799293"/>
              <a:ext cx="1189406"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CMDB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smtClean="0">
                  <a:ln>
                    <a:noFill/>
                  </a:ln>
                  <a:solidFill>
                    <a:prstClr val="black"/>
                  </a:solidFill>
                  <a:effectLst/>
                  <a:uLnTx/>
                  <a:uFillTx/>
                  <a:latin typeface="Calibri"/>
                </a:rPr>
                <a:t>Config</a:t>
              </a:r>
              <a:endParaRPr kumimoji="0" lang="en-US" sz="1200" b="0" i="0" u="none" strike="noStrike" kern="0" cap="none" spc="0" normalizeH="0" baseline="0" noProof="0" dirty="0" smtClean="0">
                <a:ln>
                  <a:noFill/>
                </a:ln>
                <a:solidFill>
                  <a:prstClr val="black"/>
                </a:solidFill>
                <a:effectLst/>
                <a:uLnTx/>
                <a:uFillTx/>
                <a:latin typeface="Calibri"/>
              </a:endParaRPr>
            </a:p>
          </p:txBody>
        </p:sp>
        <p:cxnSp>
          <p:nvCxnSpPr>
            <p:cNvPr id="21" name="Elbow Connector 20"/>
            <p:cNvCxnSpPr>
              <a:stCxn id="20" idx="0"/>
              <a:endCxn id="17" idx="2"/>
            </p:cNvCxnSpPr>
            <p:nvPr/>
          </p:nvCxnSpPr>
          <p:spPr>
            <a:xfrm rot="5400000" flipH="1" flipV="1">
              <a:off x="1306260" y="2876104"/>
              <a:ext cx="440232" cy="1406146"/>
            </a:xfrm>
            <a:prstGeom prst="bentConnector3">
              <a:avLst>
                <a:gd name="adj1" fmla="val 50000"/>
              </a:avLst>
            </a:prstGeom>
            <a:noFill/>
            <a:ln w="9525" cap="flat" cmpd="sng" algn="ctr">
              <a:solidFill>
                <a:sysClr val="windowText" lastClr="000000"/>
              </a:solidFill>
              <a:prstDash val="solid"/>
              <a:tailEnd type="arrow"/>
            </a:ln>
            <a:effectLst/>
          </p:spPr>
        </p:cxnSp>
      </p:grpSp>
      <p:grpSp>
        <p:nvGrpSpPr>
          <p:cNvPr id="22" name="Group 21"/>
          <p:cNvGrpSpPr/>
          <p:nvPr/>
        </p:nvGrpSpPr>
        <p:grpSpPr>
          <a:xfrm>
            <a:off x="2652209" y="1704087"/>
            <a:ext cx="3456491" cy="1388274"/>
            <a:chOff x="1989157" y="1704087"/>
            <a:chExt cx="2592368" cy="1388274"/>
          </a:xfrm>
        </p:grpSpPr>
        <p:sp>
          <p:nvSpPr>
            <p:cNvPr id="23" name="Flowchart: Predefined Process 22"/>
            <p:cNvSpPr/>
            <p:nvPr/>
          </p:nvSpPr>
          <p:spPr>
            <a:xfrm>
              <a:off x="1989157" y="1704087"/>
              <a:ext cx="1122668"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Service Catalog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SLAs</a:t>
              </a:r>
            </a:p>
          </p:txBody>
        </p:sp>
        <p:cxnSp>
          <p:nvCxnSpPr>
            <p:cNvPr id="24" name="Elbow Connector 23"/>
            <p:cNvCxnSpPr>
              <a:stCxn id="23" idx="2"/>
              <a:endCxn id="12" idx="0"/>
            </p:cNvCxnSpPr>
            <p:nvPr/>
          </p:nvCxnSpPr>
          <p:spPr>
            <a:xfrm rot="16200000" flipH="1">
              <a:off x="3149377" y="1660212"/>
              <a:ext cx="833262" cy="2031035"/>
            </a:xfrm>
            <a:prstGeom prst="bentConnector3">
              <a:avLst>
                <a:gd name="adj1" fmla="val 40458"/>
              </a:avLst>
            </a:prstGeom>
            <a:noFill/>
            <a:ln w="9525" cap="flat" cmpd="sng" algn="ctr">
              <a:solidFill>
                <a:sysClr val="windowText" lastClr="000000"/>
              </a:solidFill>
              <a:prstDash val="solid"/>
              <a:tailEnd type="arrow"/>
            </a:ln>
            <a:effectLst/>
          </p:spPr>
        </p:cxnSp>
      </p:grpSp>
      <p:sp>
        <p:nvSpPr>
          <p:cNvPr id="25" name="TextBox 24"/>
          <p:cNvSpPr txBox="1"/>
          <p:nvPr/>
        </p:nvSpPr>
        <p:spPr>
          <a:xfrm>
            <a:off x="1656005" y="-48937"/>
            <a:ext cx="9035072"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rPr>
              <a:t>Service Management Roadmap 2013-2015</a:t>
            </a:r>
          </a:p>
        </p:txBody>
      </p:sp>
      <p:grpSp>
        <p:nvGrpSpPr>
          <p:cNvPr id="26" name="Group 25"/>
          <p:cNvGrpSpPr/>
          <p:nvPr/>
        </p:nvGrpSpPr>
        <p:grpSpPr>
          <a:xfrm>
            <a:off x="5270583" y="833517"/>
            <a:ext cx="6765108" cy="2258847"/>
            <a:chOff x="3877467" y="833516"/>
            <a:chExt cx="5149299" cy="2588681"/>
          </a:xfrm>
        </p:grpSpPr>
        <p:sp>
          <p:nvSpPr>
            <p:cNvPr id="27" name="Pentagon 26"/>
            <p:cNvSpPr/>
            <p:nvPr/>
          </p:nvSpPr>
          <p:spPr>
            <a:xfrm>
              <a:off x="3877467" y="833516"/>
              <a:ext cx="5149299" cy="381000"/>
            </a:xfrm>
            <a:prstGeom prst="homePlate">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smtClean="0">
                  <a:ln>
                    <a:noFill/>
                  </a:ln>
                  <a:solidFill>
                    <a:prstClr val="black"/>
                  </a:solidFill>
                  <a:effectLst/>
                  <a:uLnTx/>
                  <a:uFillTx/>
                  <a:latin typeface="Calibri"/>
                </a:rPr>
                <a:t>Agiliance</a:t>
              </a:r>
              <a:r>
                <a:rPr kumimoji="0" lang="en-US" sz="1800" b="0" i="0" u="none" strike="noStrike" kern="0" cap="none" spc="0" normalizeH="0" baseline="0" noProof="0" dirty="0" smtClean="0">
                  <a:ln>
                    <a:noFill/>
                  </a:ln>
                  <a:solidFill>
                    <a:prstClr val="black"/>
                  </a:solidFill>
                  <a:effectLst/>
                  <a:uLnTx/>
                  <a:uFillTx/>
                  <a:latin typeface="Calibri"/>
                </a:rPr>
                <a:t>/Risk Vision</a:t>
              </a:r>
            </a:p>
          </p:txBody>
        </p:sp>
        <p:cxnSp>
          <p:nvCxnSpPr>
            <p:cNvPr id="28" name="Elbow Connector 27"/>
            <p:cNvCxnSpPr>
              <a:stCxn id="27" idx="2"/>
            </p:cNvCxnSpPr>
            <p:nvPr/>
          </p:nvCxnSpPr>
          <p:spPr>
            <a:xfrm rot="16200000" flipH="1">
              <a:off x="5362169" y="2220112"/>
              <a:ext cx="2011196" cy="1"/>
            </a:xfrm>
            <a:prstGeom prst="bentConnector3">
              <a:avLst>
                <a:gd name="adj1" fmla="val 50000"/>
              </a:avLst>
            </a:prstGeom>
            <a:noFill/>
            <a:ln w="9525" cap="flat" cmpd="sng" algn="ctr">
              <a:solidFill>
                <a:srgbClr val="4F81BD">
                  <a:shade val="95000"/>
                  <a:satMod val="105000"/>
                </a:srgbClr>
              </a:solidFill>
              <a:prstDash val="dash"/>
              <a:headEnd type="arrow" w="med" len="med"/>
              <a:tailEnd type="oval" w="med" len="med"/>
            </a:ln>
            <a:effectLst/>
          </p:spPr>
        </p:cxnSp>
        <p:cxnSp>
          <p:nvCxnSpPr>
            <p:cNvPr id="29" name="Elbow Connector 28"/>
            <p:cNvCxnSpPr/>
            <p:nvPr/>
          </p:nvCxnSpPr>
          <p:spPr>
            <a:xfrm rot="16200000" flipH="1">
              <a:off x="7485892" y="2329271"/>
              <a:ext cx="2185850" cy="2"/>
            </a:xfrm>
            <a:prstGeom prst="bentConnector3">
              <a:avLst>
                <a:gd name="adj1" fmla="val 50000"/>
              </a:avLst>
            </a:prstGeom>
            <a:noFill/>
            <a:ln w="9525" cap="flat" cmpd="sng" algn="ctr">
              <a:solidFill>
                <a:sysClr val="windowText" lastClr="000000"/>
              </a:solidFill>
              <a:prstDash val="solid"/>
              <a:headEnd type="arrow" w="med" len="med"/>
              <a:tailEnd type="arrow" w="med" len="med"/>
            </a:ln>
            <a:effectLst/>
          </p:spPr>
        </p:cxnSp>
      </p:grpSp>
      <p:grpSp>
        <p:nvGrpSpPr>
          <p:cNvPr id="30" name="Group 29"/>
          <p:cNvGrpSpPr/>
          <p:nvPr/>
        </p:nvGrpSpPr>
        <p:grpSpPr>
          <a:xfrm>
            <a:off x="2135309" y="3359063"/>
            <a:ext cx="5484691" cy="2397857"/>
            <a:chOff x="1601482" y="3359062"/>
            <a:chExt cx="4113518" cy="2397857"/>
          </a:xfrm>
        </p:grpSpPr>
        <p:sp>
          <p:nvSpPr>
            <p:cNvPr id="31" name="Flowchart: Predefined Process 30"/>
            <p:cNvSpPr/>
            <p:nvPr/>
          </p:nvSpPr>
          <p:spPr>
            <a:xfrm>
              <a:off x="1601482" y="5350552"/>
              <a:ext cx="1740477" cy="406367"/>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prstClr val="black"/>
                  </a:solidFill>
                  <a:effectLst/>
                  <a:uLnTx/>
                  <a:uFillTx/>
                  <a:latin typeface="Calibri"/>
                </a:rPr>
                <a:t>Solution Center Process</a:t>
              </a:r>
            </a:p>
          </p:txBody>
        </p:sp>
        <p:cxnSp>
          <p:nvCxnSpPr>
            <p:cNvPr id="32" name="Elbow Connector 31"/>
            <p:cNvCxnSpPr>
              <a:stCxn id="31" idx="0"/>
            </p:cNvCxnSpPr>
            <p:nvPr/>
          </p:nvCxnSpPr>
          <p:spPr>
            <a:xfrm rot="5400000" flipH="1" flipV="1">
              <a:off x="2023121" y="3807662"/>
              <a:ext cx="1991491" cy="1094291"/>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33" name="Elbow Connector 32"/>
            <p:cNvCxnSpPr>
              <a:stCxn id="31" idx="3"/>
            </p:cNvCxnSpPr>
            <p:nvPr/>
          </p:nvCxnSpPr>
          <p:spPr>
            <a:xfrm flipV="1">
              <a:off x="3341959" y="3361890"/>
              <a:ext cx="2373041" cy="2191846"/>
            </a:xfrm>
            <a:prstGeom prst="bentConnector3">
              <a:avLst>
                <a:gd name="adj1" fmla="val 99119"/>
              </a:avLst>
            </a:prstGeom>
            <a:noFill/>
            <a:ln w="9525" cap="flat" cmpd="sng" algn="ctr">
              <a:solidFill>
                <a:sysClr val="windowText" lastClr="000000"/>
              </a:solidFill>
              <a:prstDash val="solid"/>
              <a:tailEnd type="arrow"/>
            </a:ln>
            <a:effectLst/>
          </p:spPr>
        </p:cxnSp>
      </p:grpSp>
      <p:grpSp>
        <p:nvGrpSpPr>
          <p:cNvPr id="34" name="Group 33"/>
          <p:cNvGrpSpPr/>
          <p:nvPr/>
        </p:nvGrpSpPr>
        <p:grpSpPr>
          <a:xfrm>
            <a:off x="1524001" y="1692548"/>
            <a:ext cx="9746641" cy="3415740"/>
            <a:chOff x="1143000" y="1692548"/>
            <a:chExt cx="7309981" cy="3415740"/>
          </a:xfrm>
        </p:grpSpPr>
        <p:sp>
          <p:nvSpPr>
            <p:cNvPr id="35" name="Pentagon 34"/>
            <p:cNvSpPr/>
            <p:nvPr/>
          </p:nvSpPr>
          <p:spPr>
            <a:xfrm>
              <a:off x="5838826" y="3886299"/>
              <a:ext cx="110856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SRS</a:t>
              </a:r>
            </a:p>
          </p:txBody>
        </p:sp>
        <p:sp>
          <p:nvSpPr>
            <p:cNvPr id="36" name="Pentagon 35"/>
            <p:cNvSpPr/>
            <p:nvPr/>
          </p:nvSpPr>
          <p:spPr>
            <a:xfrm>
              <a:off x="6650187" y="1692548"/>
              <a:ext cx="1002346"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DES</a:t>
              </a:r>
            </a:p>
          </p:txBody>
        </p:sp>
        <p:cxnSp>
          <p:nvCxnSpPr>
            <p:cNvPr id="37" name="Elbow Connector 36"/>
            <p:cNvCxnSpPr>
              <a:stCxn id="51" idx="3"/>
              <a:endCxn id="5" idx="0"/>
            </p:cNvCxnSpPr>
            <p:nvPr/>
          </p:nvCxnSpPr>
          <p:spPr>
            <a:xfrm>
              <a:off x="7957333" y="2492648"/>
              <a:ext cx="243692" cy="599713"/>
            </a:xfrm>
            <a:prstGeom prst="bentConnector2">
              <a:avLst/>
            </a:prstGeom>
            <a:noFill/>
            <a:ln w="9525" cap="flat" cmpd="sng" algn="ctr">
              <a:solidFill>
                <a:sysClr val="windowText" lastClr="000000"/>
              </a:solidFill>
              <a:prstDash val="solid"/>
              <a:tailEnd type="arrow"/>
            </a:ln>
            <a:effectLst/>
          </p:spPr>
        </p:cxnSp>
        <p:sp>
          <p:nvSpPr>
            <p:cNvPr id="38" name="Pentagon 37"/>
            <p:cNvSpPr/>
            <p:nvPr/>
          </p:nvSpPr>
          <p:spPr>
            <a:xfrm>
              <a:off x="2798113" y="4679031"/>
              <a:ext cx="1048572"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SPUDS</a:t>
              </a:r>
            </a:p>
          </p:txBody>
        </p:sp>
        <p:cxnSp>
          <p:nvCxnSpPr>
            <p:cNvPr id="39" name="Elbow Connector 38"/>
            <p:cNvCxnSpPr>
              <a:stCxn id="38" idx="0"/>
            </p:cNvCxnSpPr>
            <p:nvPr/>
          </p:nvCxnSpPr>
          <p:spPr>
            <a:xfrm rot="5400000" flipH="1" flipV="1">
              <a:off x="2931472" y="3657568"/>
              <a:ext cx="1317141" cy="725787"/>
            </a:xfrm>
            <a:prstGeom prst="bentConnector3">
              <a:avLst>
                <a:gd name="adj1" fmla="val 16043"/>
              </a:avLst>
            </a:prstGeom>
            <a:noFill/>
            <a:ln w="9525" cap="flat" cmpd="sng" algn="ctr">
              <a:solidFill>
                <a:sysClr val="windowText" lastClr="000000"/>
              </a:solidFill>
              <a:prstDash val="solid"/>
              <a:tailEnd type="arrow"/>
            </a:ln>
            <a:effectLst/>
          </p:spPr>
        </p:cxnSp>
        <p:sp>
          <p:nvSpPr>
            <p:cNvPr id="40" name="Pentagon 39"/>
            <p:cNvSpPr/>
            <p:nvPr/>
          </p:nvSpPr>
          <p:spPr>
            <a:xfrm>
              <a:off x="4082285" y="1947384"/>
              <a:ext cx="1134485"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CSR</a:t>
              </a:r>
            </a:p>
          </p:txBody>
        </p:sp>
        <p:sp>
          <p:nvSpPr>
            <p:cNvPr id="41" name="Pentagon 40"/>
            <p:cNvSpPr/>
            <p:nvPr/>
          </p:nvSpPr>
          <p:spPr>
            <a:xfrm>
              <a:off x="1143000" y="4687432"/>
              <a:ext cx="1107464"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SDE</a:t>
              </a:r>
            </a:p>
          </p:txBody>
        </p:sp>
        <p:cxnSp>
          <p:nvCxnSpPr>
            <p:cNvPr id="42" name="Elbow Connector 41"/>
            <p:cNvCxnSpPr>
              <a:stCxn id="40" idx="2"/>
              <a:endCxn id="7" idx="0"/>
            </p:cNvCxnSpPr>
            <p:nvPr/>
          </p:nvCxnSpPr>
          <p:spPr>
            <a:xfrm rot="16200000" flipH="1">
              <a:off x="4890763" y="1991898"/>
              <a:ext cx="763977" cy="1436947"/>
            </a:xfrm>
            <a:prstGeom prst="bentConnector3">
              <a:avLst>
                <a:gd name="adj1" fmla="val 26341"/>
              </a:avLst>
            </a:prstGeom>
            <a:noFill/>
            <a:ln w="9525" cap="flat" cmpd="sng" algn="ctr">
              <a:solidFill>
                <a:sysClr val="windowText" lastClr="000000"/>
              </a:solidFill>
              <a:prstDash val="solid"/>
              <a:tailEnd type="arrow"/>
            </a:ln>
            <a:effectLst/>
          </p:spPr>
        </p:cxnSp>
        <p:sp>
          <p:nvSpPr>
            <p:cNvPr id="43" name="Pentagon 42"/>
            <p:cNvSpPr/>
            <p:nvPr/>
          </p:nvSpPr>
          <p:spPr>
            <a:xfrm>
              <a:off x="5838826" y="4687432"/>
              <a:ext cx="2362199" cy="420856"/>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eProp</a:t>
              </a:r>
            </a:p>
          </p:txBody>
        </p:sp>
        <p:sp>
          <p:nvSpPr>
            <p:cNvPr id="44" name="Pentagon 43"/>
            <p:cNvSpPr/>
            <p:nvPr/>
          </p:nvSpPr>
          <p:spPr>
            <a:xfrm>
              <a:off x="5864470" y="4764510"/>
              <a:ext cx="1308193" cy="266700"/>
            </a:xfrm>
            <a:prstGeom prst="homePlate">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IT Asset Mgmt.</a:t>
              </a:r>
            </a:p>
          </p:txBody>
        </p:sp>
        <p:cxnSp>
          <p:nvCxnSpPr>
            <p:cNvPr id="45" name="Elbow Connector 44"/>
            <p:cNvCxnSpPr>
              <a:stCxn id="44" idx="0"/>
            </p:cNvCxnSpPr>
            <p:nvPr/>
          </p:nvCxnSpPr>
          <p:spPr>
            <a:xfrm rot="5400000" flipH="1" flipV="1">
              <a:off x="6252716" y="3561066"/>
              <a:ext cx="1402620" cy="1004268"/>
            </a:xfrm>
            <a:prstGeom prst="bentConnector3">
              <a:avLst>
                <a:gd name="adj1" fmla="val 20120"/>
              </a:avLst>
            </a:prstGeom>
            <a:noFill/>
            <a:ln w="9525" cap="flat" cmpd="sng" algn="ctr">
              <a:solidFill>
                <a:sysClr val="windowText" lastClr="000000"/>
              </a:solidFill>
              <a:prstDash val="solid"/>
              <a:headEnd type="none" w="med" len="med"/>
              <a:tailEnd type="arrow" w="med" len="med"/>
            </a:ln>
            <a:effectLst/>
          </p:spPr>
        </p:cxnSp>
        <p:sp>
          <p:nvSpPr>
            <p:cNvPr id="46" name="Pentagon 45"/>
            <p:cNvSpPr/>
            <p:nvPr/>
          </p:nvSpPr>
          <p:spPr>
            <a:xfrm>
              <a:off x="4343400" y="4687432"/>
              <a:ext cx="955064"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MHP</a:t>
              </a:r>
            </a:p>
          </p:txBody>
        </p:sp>
        <p:cxnSp>
          <p:nvCxnSpPr>
            <p:cNvPr id="47" name="Elbow Connector 46"/>
            <p:cNvCxnSpPr>
              <a:stCxn id="46" idx="0"/>
            </p:cNvCxnSpPr>
            <p:nvPr/>
          </p:nvCxnSpPr>
          <p:spPr>
            <a:xfrm rot="5400000" flipH="1" flipV="1">
              <a:off x="4061497" y="4023247"/>
              <a:ext cx="1328371" cy="1"/>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48" name="Elbow Connector 47"/>
            <p:cNvCxnSpPr>
              <a:stCxn id="41" idx="0"/>
              <a:endCxn id="16" idx="2"/>
            </p:cNvCxnSpPr>
            <p:nvPr/>
          </p:nvCxnSpPr>
          <p:spPr>
            <a:xfrm rot="5400000" flipH="1" flipV="1">
              <a:off x="1729075" y="3231469"/>
              <a:ext cx="1328371" cy="1583556"/>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49" name="Elbow Connector 48"/>
            <p:cNvCxnSpPr/>
            <p:nvPr/>
          </p:nvCxnSpPr>
          <p:spPr>
            <a:xfrm rot="5400000" flipH="1" flipV="1">
              <a:off x="7051067" y="4023246"/>
              <a:ext cx="1328372" cy="2"/>
            </a:xfrm>
            <a:prstGeom prst="bentConnector3">
              <a:avLst>
                <a:gd name="adj1" fmla="val 50000"/>
              </a:avLst>
            </a:prstGeom>
            <a:noFill/>
            <a:ln w="9525" cap="flat" cmpd="sng" algn="ctr">
              <a:solidFill>
                <a:sysClr val="windowText" lastClr="000000"/>
              </a:solidFill>
              <a:prstDash val="dash"/>
              <a:headEnd type="none" w="med" len="med"/>
              <a:tailEnd type="arrow" w="med" len="med"/>
            </a:ln>
            <a:effectLst/>
          </p:spPr>
        </p:cxnSp>
        <p:sp>
          <p:nvSpPr>
            <p:cNvPr id="50" name="Pentagon 49"/>
            <p:cNvSpPr/>
            <p:nvPr/>
          </p:nvSpPr>
          <p:spPr>
            <a:xfrm>
              <a:off x="6802587" y="1997348"/>
              <a:ext cx="1002346"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SSR</a:t>
              </a:r>
            </a:p>
          </p:txBody>
        </p:sp>
        <p:sp>
          <p:nvSpPr>
            <p:cNvPr id="51" name="Pentagon 50"/>
            <p:cNvSpPr/>
            <p:nvPr/>
          </p:nvSpPr>
          <p:spPr>
            <a:xfrm>
              <a:off x="6954987" y="2302148"/>
              <a:ext cx="1002346"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VSWeb</a:t>
              </a:r>
            </a:p>
          </p:txBody>
        </p:sp>
        <p:cxnSp>
          <p:nvCxnSpPr>
            <p:cNvPr id="52" name="Elbow Connector 51"/>
            <p:cNvCxnSpPr>
              <a:stCxn id="50" idx="3"/>
            </p:cNvCxnSpPr>
            <p:nvPr/>
          </p:nvCxnSpPr>
          <p:spPr>
            <a:xfrm>
              <a:off x="7804933" y="2187848"/>
              <a:ext cx="517825" cy="907335"/>
            </a:xfrm>
            <a:prstGeom prst="bentConnector2">
              <a:avLst/>
            </a:prstGeom>
            <a:noFill/>
            <a:ln w="9525" cap="flat" cmpd="sng" algn="ctr">
              <a:solidFill>
                <a:sysClr val="windowText" lastClr="000000"/>
              </a:solidFill>
              <a:prstDash val="solid"/>
              <a:tailEnd type="arrow"/>
            </a:ln>
            <a:effectLst/>
          </p:spPr>
        </p:cxnSp>
        <p:cxnSp>
          <p:nvCxnSpPr>
            <p:cNvPr id="53" name="Elbow Connector 52"/>
            <p:cNvCxnSpPr>
              <a:stCxn id="36" idx="3"/>
            </p:cNvCxnSpPr>
            <p:nvPr/>
          </p:nvCxnSpPr>
          <p:spPr>
            <a:xfrm>
              <a:off x="7652533" y="1883048"/>
              <a:ext cx="800448" cy="1209313"/>
            </a:xfrm>
            <a:prstGeom prst="bentConnector2">
              <a:avLst/>
            </a:prstGeom>
            <a:noFill/>
            <a:ln w="9525" cap="flat" cmpd="sng" algn="ctr">
              <a:solidFill>
                <a:sysClr val="windowText" lastClr="000000"/>
              </a:solidFill>
              <a:prstDash val="solid"/>
              <a:tailEnd type="arrow"/>
            </a:ln>
            <a:effectLst/>
          </p:spPr>
        </p:cxnSp>
        <p:cxnSp>
          <p:nvCxnSpPr>
            <p:cNvPr id="54" name="Elbow Connector 53"/>
            <p:cNvCxnSpPr>
              <a:stCxn id="35" idx="3"/>
            </p:cNvCxnSpPr>
            <p:nvPr/>
          </p:nvCxnSpPr>
          <p:spPr>
            <a:xfrm flipV="1">
              <a:off x="6947395" y="3361890"/>
              <a:ext cx="168149" cy="714909"/>
            </a:xfrm>
            <a:prstGeom prst="bentConnector2">
              <a:avLst/>
            </a:prstGeom>
            <a:noFill/>
            <a:ln w="9525" cap="flat" cmpd="sng" algn="ctr">
              <a:solidFill>
                <a:sysClr val="windowText" lastClr="000000"/>
              </a:solidFill>
              <a:prstDash val="solid"/>
              <a:tailEnd type="arrow"/>
            </a:ln>
            <a:effectLst/>
          </p:spPr>
        </p:cxnSp>
      </p:grpSp>
      <p:sp>
        <p:nvSpPr>
          <p:cNvPr id="59" name="TextBox 58"/>
          <p:cNvSpPr txBox="1"/>
          <p:nvPr/>
        </p:nvSpPr>
        <p:spPr>
          <a:xfrm>
            <a:off x="358157" y="182426"/>
            <a:ext cx="116775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2013				  				                                                                 2015</a:t>
            </a:r>
          </a:p>
        </p:txBody>
      </p:sp>
      <p:sp>
        <p:nvSpPr>
          <p:cNvPr id="60" name="TextBox 59"/>
          <p:cNvSpPr txBox="1"/>
          <p:nvPr/>
        </p:nvSpPr>
        <p:spPr>
          <a:xfrm>
            <a:off x="358157" y="439928"/>
            <a:ext cx="12240243" cy="230832"/>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white">
                    <a:lumMod val="75000"/>
                  </a:prstClr>
                </a:solidFill>
                <a:effectLst/>
                <a:uLnTx/>
                <a:uFillTx/>
              </a:rPr>
              <a:t>J          F          M          A            M             J            </a:t>
            </a:r>
            <a:r>
              <a:rPr kumimoji="0" lang="en-US" sz="900" b="0" i="0" u="none" strike="noStrike" kern="0" cap="none" spc="0" normalizeH="0" baseline="0" noProof="0" dirty="0" err="1" smtClean="0">
                <a:ln>
                  <a:noFill/>
                </a:ln>
                <a:solidFill>
                  <a:prstClr val="white">
                    <a:lumMod val="75000"/>
                  </a:prstClr>
                </a:solidFill>
                <a:effectLst/>
                <a:uLnTx/>
                <a:uFillTx/>
              </a:rPr>
              <a:t>J</a:t>
            </a:r>
            <a:r>
              <a:rPr kumimoji="0" lang="en-US" sz="900" b="0" i="0" u="none" strike="noStrike" kern="0" cap="none" spc="0" normalizeH="0" baseline="0" noProof="0" dirty="0" smtClean="0">
                <a:ln>
                  <a:noFill/>
                </a:ln>
                <a:solidFill>
                  <a:prstClr val="white">
                    <a:lumMod val="75000"/>
                  </a:prstClr>
                </a:solidFill>
                <a:effectLst/>
                <a:uLnTx/>
                <a:uFillTx/>
              </a:rPr>
              <a:t>            A           S           O             N             D              J          F          M          A            M             J            </a:t>
            </a:r>
            <a:r>
              <a:rPr kumimoji="0" lang="en-US" sz="900" b="0" i="0" u="none" strike="noStrike" kern="0" cap="none" spc="0" normalizeH="0" baseline="0" noProof="0" dirty="0" err="1" smtClean="0">
                <a:ln>
                  <a:noFill/>
                </a:ln>
                <a:solidFill>
                  <a:prstClr val="white">
                    <a:lumMod val="75000"/>
                  </a:prstClr>
                </a:solidFill>
                <a:effectLst/>
                <a:uLnTx/>
                <a:uFillTx/>
              </a:rPr>
              <a:t>J</a:t>
            </a:r>
            <a:r>
              <a:rPr kumimoji="0" lang="en-US" sz="900" b="0" i="0" u="none" strike="noStrike" kern="0" cap="none" spc="0" normalizeH="0" baseline="0" noProof="0" dirty="0" smtClean="0">
                <a:ln>
                  <a:noFill/>
                </a:ln>
                <a:solidFill>
                  <a:prstClr val="white">
                    <a:lumMod val="75000"/>
                  </a:prstClr>
                </a:solidFill>
                <a:effectLst/>
                <a:uLnTx/>
                <a:uFillTx/>
              </a:rPr>
              <a:t>            A           S           O             N             D</a:t>
            </a:r>
          </a:p>
        </p:txBody>
      </p:sp>
      <p:pic>
        <p:nvPicPr>
          <p:cNvPr id="61" name="Picture 5"/>
          <p:cNvPicPr>
            <a:picLocks noChangeAspect="1" noChangeArrowheads="1"/>
          </p:cNvPicPr>
          <p:nvPr/>
        </p:nvPicPr>
        <p:blipFill>
          <a:blip r:embed="rId3">
            <a:clrChange>
              <a:clrFrom>
                <a:srgbClr val="00B050"/>
              </a:clrFrom>
              <a:clrTo>
                <a:srgbClr val="00B050">
                  <a:alpha val="0"/>
                </a:srgbClr>
              </a:clrTo>
            </a:clrChange>
            <a:extLst>
              <a:ext uri="{28A0092B-C50C-407E-A947-70E740481C1C}">
                <a14:useLocalDpi xmlns:a14="http://schemas.microsoft.com/office/drawing/2010/main" val="0"/>
              </a:ext>
            </a:extLst>
          </a:blip>
          <a:srcRect/>
          <a:stretch>
            <a:fillRect/>
          </a:stretch>
        </p:blipFill>
        <p:spPr bwMode="auto">
          <a:xfrm>
            <a:off x="-7861805" y="-7223371"/>
            <a:ext cx="21142327" cy="20898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2981862"/>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61"/>
                                        </p:tgtEl>
                                      </p:cBhvr>
                                    </p:animEffect>
                                    <p:set>
                                      <p:cBhvr>
                                        <p:cTn id="7" dur="1" fill="hold">
                                          <p:stCondLst>
                                            <p:cond delay="1999"/>
                                          </p:stCondLst>
                                        </p:cTn>
                                        <p:tgtEl>
                                          <p:spTgt spid="6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par>
                          <p:cTn id="17" fill="hold">
                            <p:stCondLst>
                              <p:cond delay="1000"/>
                            </p:stCondLst>
                            <p:childTnLst>
                              <p:par>
                                <p:cTn id="18" presetID="16" presetClass="entr" presetSubtype="26"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arn(inHorizontal)">
                                      <p:cBhvr>
                                        <p:cTn id="20" dur="500"/>
                                        <p:tgtEl>
                                          <p:spTgt spid="22"/>
                                        </p:tgtEl>
                                      </p:cBhvr>
                                    </p:animEffect>
                                  </p:childTnLst>
                                </p:cTn>
                              </p:par>
                              <p:par>
                                <p:cTn id="21" presetID="16" presetClass="entr" presetSubtype="26"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Horizontal)">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6"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inHorizontal)">
                                      <p:cBhvr>
                                        <p:cTn id="28"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SMP Strategy</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800" dirty="0" smtClean="0"/>
              <a:t>Deploy a scalable Service Management Platform capable of supporting all service desk requirements across the lab today and into the future.</a:t>
            </a:r>
          </a:p>
          <a:p>
            <a:pPr marL="0" indent="0">
              <a:buNone/>
            </a:pPr>
            <a:endParaRPr lang="en-US" sz="3800" u="sng" dirty="0"/>
          </a:p>
          <a:p>
            <a:pPr marL="0" indent="0">
              <a:buNone/>
            </a:pPr>
            <a:r>
              <a:rPr lang="en-US" sz="2800" u="sng" dirty="0" smtClean="0"/>
              <a:t>Converging Drivers:</a:t>
            </a:r>
          </a:p>
          <a:p>
            <a:pPr lvl="1"/>
            <a:r>
              <a:rPr lang="en-US" sz="2400" dirty="0" smtClean="0"/>
              <a:t>Increased demand for service desk capabilities across the lab(Solution Center, IT Helpline, LRN, GSD, HMMIS, IPPM, Library …)</a:t>
            </a:r>
          </a:p>
          <a:p>
            <a:pPr lvl="1"/>
            <a:r>
              <a:rPr lang="en-US" sz="2400" dirty="0" smtClean="0"/>
              <a:t>Impending de-support of the current BMC tool Service Desk Express</a:t>
            </a:r>
          </a:p>
          <a:p>
            <a:pPr lvl="1"/>
            <a:r>
              <a:rPr lang="en-US" sz="2400" dirty="0" smtClean="0"/>
              <a:t>Need for core capabilities of Configuration Management (CMDB) for improved Cyber Risk Management</a:t>
            </a:r>
          </a:p>
          <a:p>
            <a:pPr lvl="1"/>
            <a:r>
              <a:rPr lang="en-US" sz="2400" dirty="0" smtClean="0"/>
              <a:t>Avoid more costly alternatives:</a:t>
            </a:r>
          </a:p>
          <a:p>
            <a:pPr lvl="2"/>
            <a:r>
              <a:rPr lang="en-US" sz="2000" dirty="0" smtClean="0"/>
              <a:t>Upgrades to existing tools (SCCM)</a:t>
            </a:r>
          </a:p>
          <a:p>
            <a:pPr lvl="2"/>
            <a:r>
              <a:rPr lang="en-US" sz="2000" dirty="0" smtClean="0"/>
              <a:t>Costs of similar capability </a:t>
            </a:r>
            <a:r>
              <a:rPr lang="en-US" sz="2000" smtClean="0"/>
              <a:t>products </a:t>
            </a:r>
          </a:p>
          <a:p>
            <a:pPr lvl="2"/>
            <a:r>
              <a:rPr lang="en-US" sz="2400" smtClean="0"/>
              <a:t>Prepare </a:t>
            </a:r>
            <a:r>
              <a:rPr lang="en-US" sz="2400" dirty="0" smtClean="0"/>
              <a:t>the technology platform for many ITSD service related improvements (such as AIM supported PC Lifecycle Management)</a:t>
            </a:r>
          </a:p>
          <a:p>
            <a:pPr lvl="1"/>
            <a:endParaRPr lang="en-US" sz="2400" dirty="0" smtClean="0"/>
          </a:p>
          <a:p>
            <a:endParaRPr lang="en-US" dirty="0" smtClean="0"/>
          </a:p>
          <a:p>
            <a:endParaRPr lang="en-US" dirty="0"/>
          </a:p>
        </p:txBody>
      </p:sp>
    </p:spTree>
    <p:extLst>
      <p:ext uri="{BB962C8B-B14F-4D97-AF65-F5344CB8AC3E}">
        <p14:creationId xmlns:p14="http://schemas.microsoft.com/office/powerpoint/2010/main" val="322008706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Evaluation Steps</a:t>
            </a:r>
            <a:endParaRPr lang="en-US" dirty="0"/>
          </a:p>
        </p:txBody>
      </p:sp>
      <p:sp>
        <p:nvSpPr>
          <p:cNvPr id="3" name="Content Placeholder 2"/>
          <p:cNvSpPr>
            <a:spLocks noGrp="1"/>
          </p:cNvSpPr>
          <p:nvPr>
            <p:ph idx="1"/>
          </p:nvPr>
        </p:nvSpPr>
        <p:spPr/>
        <p:txBody>
          <a:bodyPr>
            <a:noAutofit/>
          </a:bodyPr>
          <a:lstStyle/>
          <a:p>
            <a:r>
              <a:rPr lang="en-US" dirty="0" smtClean="0"/>
              <a:t>Gartner ratings reviewed</a:t>
            </a:r>
          </a:p>
          <a:p>
            <a:r>
              <a:rPr lang="en-US" dirty="0" smtClean="0"/>
              <a:t>Several top tier tools were investigated (demo, webinar, etc.)</a:t>
            </a:r>
          </a:p>
          <a:p>
            <a:pPr>
              <a:lnSpc>
                <a:spcPts val="2300"/>
              </a:lnSpc>
            </a:pPr>
            <a:r>
              <a:rPr lang="en-US" dirty="0"/>
              <a:t>First hand experience with another ITSM tool during the </a:t>
            </a:r>
            <a:r>
              <a:rPr lang="en-US" dirty="0" smtClean="0"/>
              <a:t/>
            </a:r>
            <a:br>
              <a:rPr lang="en-US" dirty="0" smtClean="0"/>
            </a:br>
            <a:r>
              <a:rPr lang="en-US" dirty="0" smtClean="0"/>
              <a:t>tactical </a:t>
            </a:r>
            <a:r>
              <a:rPr lang="en-US" dirty="0"/>
              <a:t>phase</a:t>
            </a:r>
          </a:p>
          <a:p>
            <a:pPr>
              <a:lnSpc>
                <a:spcPts val="2300"/>
              </a:lnSpc>
            </a:pPr>
            <a:r>
              <a:rPr lang="en-US" dirty="0"/>
              <a:t>Traced ORNL requirements to capabilities</a:t>
            </a:r>
          </a:p>
          <a:p>
            <a:pPr>
              <a:lnSpc>
                <a:spcPts val="2300"/>
              </a:lnSpc>
            </a:pPr>
            <a:r>
              <a:rPr lang="en-US" dirty="0"/>
              <a:t>Assessed trends in other labs</a:t>
            </a:r>
          </a:p>
          <a:p>
            <a:pPr>
              <a:lnSpc>
                <a:spcPts val="2300"/>
              </a:lnSpc>
            </a:pPr>
            <a:r>
              <a:rPr lang="en-US" dirty="0"/>
              <a:t>Deeper look into ServiceNow</a:t>
            </a:r>
          </a:p>
          <a:p>
            <a:endParaRPr lang="en-US" sz="2000" dirty="0" smtClean="0"/>
          </a:p>
          <a:p>
            <a:pPr marL="0" indent="0">
              <a:buNone/>
            </a:pPr>
            <a:endParaRPr lang="en-US" dirty="0"/>
          </a:p>
        </p:txBody>
      </p:sp>
      <p:pic>
        <p:nvPicPr>
          <p:cNvPr id="7" name="Picture 2" descr="Figure 1.Magic Quadrant for IT Service Support Management Too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4369" y="873486"/>
            <a:ext cx="3207304" cy="328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43080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27553" y="2169273"/>
            <a:ext cx="3231927" cy="26264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627553" y="2431920"/>
            <a:ext cx="3231927" cy="26264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627553" y="2694567"/>
            <a:ext cx="3231927" cy="26264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Requirements vs. Capabilities</a:t>
            </a:r>
            <a:endParaRPr lang="en-US" dirty="0"/>
          </a:p>
        </p:txBody>
      </p:sp>
      <p:sp>
        <p:nvSpPr>
          <p:cNvPr id="12" name="TextBox 11"/>
          <p:cNvSpPr txBox="1"/>
          <p:nvPr/>
        </p:nvSpPr>
        <p:spPr>
          <a:xfrm>
            <a:off x="873476" y="1828800"/>
            <a:ext cx="3440108" cy="4524315"/>
          </a:xfrm>
          <a:prstGeom prst="rect">
            <a:avLst/>
          </a:prstGeom>
          <a:noFill/>
        </p:spPr>
        <p:txBody>
          <a:bodyPr wrap="square" rtlCol="0">
            <a:spAutoFit/>
          </a:bodyPr>
          <a:lstStyle/>
          <a:p>
            <a:r>
              <a:rPr lang="en-US" dirty="0" smtClean="0"/>
              <a:t>Functional requirements from:</a:t>
            </a:r>
          </a:p>
          <a:p>
            <a:pPr marL="800100" lvl="1" indent="-342900">
              <a:buFont typeface="+mj-lt"/>
              <a:buAutoNum type="arabicPeriod"/>
            </a:pPr>
            <a:r>
              <a:rPr lang="en-US" dirty="0" smtClean="0"/>
              <a:t>Interim strategy</a:t>
            </a:r>
          </a:p>
          <a:p>
            <a:pPr marL="800100" lvl="1" indent="-342900">
              <a:buFont typeface="+mj-lt"/>
              <a:buAutoNum type="arabicPeriod"/>
            </a:pPr>
            <a:r>
              <a:rPr lang="en-US" dirty="0" smtClean="0"/>
              <a:t>Cyber/Risk Mgmt. inputs</a:t>
            </a:r>
          </a:p>
          <a:p>
            <a:pPr marL="800100" lvl="1" indent="-342900">
              <a:buFont typeface="+mj-lt"/>
              <a:buAutoNum type="arabicPeriod"/>
            </a:pPr>
            <a:r>
              <a:rPr lang="en-US" dirty="0" smtClean="0"/>
              <a:t>LT identified</a:t>
            </a:r>
          </a:p>
          <a:p>
            <a:pPr marL="800100" lvl="1" indent="-342900">
              <a:buFont typeface="+mj-lt"/>
              <a:buAutoNum type="arabicPeriod"/>
            </a:pPr>
            <a:endParaRPr lang="en-US" dirty="0"/>
          </a:p>
          <a:p>
            <a:pPr algn="ctr"/>
            <a:r>
              <a:rPr lang="en-US" b="1" dirty="0" smtClean="0"/>
              <a:t>35 Requirements</a:t>
            </a:r>
          </a:p>
          <a:p>
            <a:pPr algn="ctr"/>
            <a:r>
              <a:rPr lang="en-US" dirty="0" smtClean="0"/>
              <a:t>--- </a:t>
            </a:r>
            <a:r>
              <a:rPr lang="en-US" i="1" dirty="0" smtClean="0"/>
              <a:t>COMPARED TO </a:t>
            </a:r>
            <a:r>
              <a:rPr lang="en-US" dirty="0" smtClean="0"/>
              <a:t>---</a:t>
            </a:r>
          </a:p>
          <a:p>
            <a:pPr algn="ctr"/>
            <a:r>
              <a:rPr lang="en-US" b="1" dirty="0" smtClean="0"/>
              <a:t>Capabilities of the </a:t>
            </a:r>
          </a:p>
          <a:p>
            <a:pPr algn="ctr"/>
            <a:r>
              <a:rPr lang="en-US" b="1" dirty="0" smtClean="0"/>
              <a:t>ServiceNow solution </a:t>
            </a:r>
          </a:p>
          <a:p>
            <a:pPr algn="ctr"/>
            <a:r>
              <a:rPr lang="en-US" sz="1200" dirty="0"/>
              <a:t>(</a:t>
            </a:r>
            <a:r>
              <a:rPr lang="en-US" sz="1200" dirty="0" smtClean="0"/>
              <a:t>by module)</a:t>
            </a:r>
          </a:p>
          <a:p>
            <a:pPr algn="ctr"/>
            <a:endParaRPr lang="en-US" dirty="0" smtClean="0"/>
          </a:p>
          <a:p>
            <a:pPr algn="ctr"/>
            <a:endParaRPr lang="en-US" dirty="0"/>
          </a:p>
          <a:p>
            <a:pPr algn="ctr"/>
            <a:r>
              <a:rPr lang="en-US" b="1" dirty="0" smtClean="0"/>
              <a:t>No functional gaps uncovered </a:t>
            </a:r>
            <a:r>
              <a:rPr lang="en-US" b="1" i="1" dirty="0" smtClean="0"/>
              <a:t>(pending cyber concerns with cloud infrastructure).</a:t>
            </a:r>
          </a:p>
          <a:p>
            <a:endParaRPr lang="en-US" dirty="0"/>
          </a:p>
        </p:txBody>
      </p:sp>
      <p:grpSp>
        <p:nvGrpSpPr>
          <p:cNvPr id="18" name="Group 17"/>
          <p:cNvGrpSpPr/>
          <p:nvPr/>
        </p:nvGrpSpPr>
        <p:grpSpPr>
          <a:xfrm>
            <a:off x="4249357" y="2225518"/>
            <a:ext cx="4802383" cy="6636637"/>
            <a:chOff x="3922005" y="1448246"/>
            <a:chExt cx="5719843" cy="7764664"/>
          </a:xfrm>
        </p:grpSpPr>
        <p:sp>
          <p:nvSpPr>
            <p:cNvPr id="19" name="Rectangle 18"/>
            <p:cNvSpPr/>
            <p:nvPr/>
          </p:nvSpPr>
          <p:spPr>
            <a:xfrm>
              <a:off x="3922005" y="3044758"/>
              <a:ext cx="5719843" cy="26083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922005" y="5653089"/>
              <a:ext cx="5719843" cy="170497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922005" y="7358063"/>
              <a:ext cx="5719843" cy="185484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2005" y="1448246"/>
              <a:ext cx="5719843" cy="7764664"/>
            </a:xfrm>
            <a:prstGeom prst="rect">
              <a:avLst/>
            </a:prstGeom>
            <a:noFill/>
            <a:ln>
              <a:noFill/>
            </a:ln>
            <a:effectLst/>
          </p:spPr>
        </p:pic>
      </p:grpSp>
    </p:spTree>
    <p:extLst>
      <p:ext uri="{BB962C8B-B14F-4D97-AF65-F5344CB8AC3E}">
        <p14:creationId xmlns:p14="http://schemas.microsoft.com/office/powerpoint/2010/main" val="3213310367"/>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33333E-6 0.02082 L 3.33333E-6 -0.39232 " pathEditMode="relative" rAng="0" ptsTypes="AA">
                                      <p:cBhvr>
                                        <p:cTn id="6" dur="5000" fill="hold"/>
                                        <p:tgtEl>
                                          <p:spTgt spid="18"/>
                                        </p:tgtEl>
                                        <p:attrNameLst>
                                          <p:attrName>ppt_x</p:attrName>
                                          <p:attrName>ppt_y</p:attrName>
                                        </p:attrNameLst>
                                      </p:cBhvr>
                                      <p:rCtr x="0" y="-206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Cloud Architecture</a:t>
            </a:r>
            <a:endParaRPr lang="en-US" dirty="0"/>
          </a:p>
        </p:txBody>
      </p:sp>
      <p:grpSp>
        <p:nvGrpSpPr>
          <p:cNvPr id="17" name="Group 16"/>
          <p:cNvGrpSpPr/>
          <p:nvPr/>
        </p:nvGrpSpPr>
        <p:grpSpPr>
          <a:xfrm>
            <a:off x="748686" y="864701"/>
            <a:ext cx="5625494" cy="5149438"/>
            <a:chOff x="228600" y="883787"/>
            <a:chExt cx="6094511" cy="5737411"/>
          </a:xfrm>
        </p:grpSpPr>
        <p:grpSp>
          <p:nvGrpSpPr>
            <p:cNvPr id="18" name="Group 17"/>
            <p:cNvGrpSpPr/>
            <p:nvPr/>
          </p:nvGrpSpPr>
          <p:grpSpPr>
            <a:xfrm>
              <a:off x="228600" y="883787"/>
              <a:ext cx="6094511" cy="5737411"/>
              <a:chOff x="228600" y="883787"/>
              <a:chExt cx="6094511" cy="5737411"/>
            </a:xfrm>
          </p:grpSpPr>
          <p:pic>
            <p:nvPicPr>
              <p:cNvPr id="20" name="Picture 19"/>
              <p:cNvPicPr>
                <a:picLocks noChangeAspect="1"/>
              </p:cNvPicPr>
              <p:nvPr/>
            </p:nvPicPr>
            <p:blipFill rotWithShape="1">
              <a:blip r:embed="rId3">
                <a:extLst>
                  <a:ext uri="{28A0092B-C50C-407E-A947-70E740481C1C}">
                    <a14:useLocalDpi xmlns:a14="http://schemas.microsoft.com/office/drawing/2010/main" val="0"/>
                  </a:ext>
                </a:extLst>
              </a:blip>
              <a:srcRect r="42076" b="59103"/>
              <a:stretch/>
            </p:blipFill>
            <p:spPr>
              <a:xfrm>
                <a:off x="228600" y="883787"/>
                <a:ext cx="6094511" cy="5737411"/>
              </a:xfrm>
              <a:prstGeom prst="rect">
                <a:avLst/>
              </a:prstGeom>
            </p:spPr>
          </p:pic>
          <p:sp>
            <p:nvSpPr>
              <p:cNvPr id="21" name="TextBox 20"/>
              <p:cNvSpPr txBox="1"/>
              <p:nvPr/>
            </p:nvSpPr>
            <p:spPr>
              <a:xfrm>
                <a:off x="4436931" y="4175543"/>
                <a:ext cx="591829" cy="261610"/>
              </a:xfrm>
              <a:prstGeom prst="rect">
                <a:avLst/>
              </a:prstGeom>
              <a:noFill/>
            </p:spPr>
            <p:txBody>
              <a:bodyPr wrap="none" rtlCol="0">
                <a:spAutoFit/>
              </a:bodyPr>
              <a:lstStyle/>
              <a:p>
                <a:r>
                  <a:rPr lang="en-US" sz="1100" dirty="0" smtClean="0">
                    <a:latin typeface="Arial Black" pitchFamily="34" charset="0"/>
                  </a:rPr>
                  <a:t>/ Mac</a:t>
                </a:r>
                <a:endParaRPr lang="en-US" sz="1100" dirty="0">
                  <a:latin typeface="Arial Black" pitchFamily="34" charset="0"/>
                </a:endParaRPr>
              </a:p>
            </p:txBody>
          </p:sp>
        </p:grpSp>
        <p:sp>
          <p:nvSpPr>
            <p:cNvPr id="19" name="Rectangle 18"/>
            <p:cNvSpPr/>
            <p:nvPr/>
          </p:nvSpPr>
          <p:spPr>
            <a:xfrm>
              <a:off x="1623640" y="2060668"/>
              <a:ext cx="1204176" cy="307777"/>
            </a:xfrm>
            <a:prstGeom prst="rect">
              <a:avLst/>
            </a:prstGeom>
            <a:noFill/>
          </p:spPr>
          <p:txBody>
            <a:bodyPr wrap="none">
              <a:spAutoFit/>
            </a:bodyPr>
            <a:lstStyle/>
            <a:p>
              <a:r>
                <a:rPr lang="en-US" sz="1400" dirty="0"/>
                <a:t>port </a:t>
              </a:r>
              <a:r>
                <a:rPr lang="en-US" sz="1400" dirty="0" smtClean="0"/>
                <a:t>443 only </a:t>
              </a:r>
              <a:endParaRPr lang="en-US" sz="1400" dirty="0"/>
            </a:p>
          </p:txBody>
        </p:sp>
      </p:grpSp>
      <p:sp>
        <p:nvSpPr>
          <p:cNvPr id="22" name="TextBox 13"/>
          <p:cNvSpPr txBox="1"/>
          <p:nvPr/>
        </p:nvSpPr>
        <p:spPr>
          <a:xfrm>
            <a:off x="7637396" y="2368445"/>
            <a:ext cx="3136575" cy="3108543"/>
          </a:xfrm>
          <a:prstGeom prst="rect">
            <a:avLst/>
          </a:prstGeom>
          <a:noFill/>
          <a:ln w="19050">
            <a:solidFill>
              <a:schemeClr val="tx1"/>
            </a:solidFill>
            <a:prstDash val="dash"/>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rgbClr val="FF0000"/>
                </a:solidFill>
              </a:rPr>
              <a:t>Unix/MAC </a:t>
            </a:r>
          </a:p>
          <a:p>
            <a:r>
              <a:rPr lang="en-US" sz="1400" b="1" dirty="0" smtClean="0"/>
              <a:t>SSH </a:t>
            </a:r>
            <a:r>
              <a:rPr lang="en-US" sz="1400" b="1" dirty="0"/>
              <a:t>Private Key:</a:t>
            </a:r>
            <a:r>
              <a:rPr lang="en-US" sz="1400" dirty="0"/>
              <a:t> Certificate-based </a:t>
            </a:r>
            <a:r>
              <a:rPr lang="en-US" sz="1400" dirty="0" smtClean="0"/>
              <a:t>identification, No Passphrase, limited to only MID server IP.</a:t>
            </a:r>
          </a:p>
          <a:p>
            <a:r>
              <a:rPr lang="en-US" dirty="0" smtClean="0">
                <a:solidFill>
                  <a:srgbClr val="FF0000"/>
                </a:solidFill>
              </a:rPr>
              <a:t>Windows:</a:t>
            </a:r>
          </a:p>
          <a:p>
            <a:r>
              <a:rPr lang="en-US" sz="1400" b="1" dirty="0" smtClean="0"/>
              <a:t>Admin Account:</a:t>
            </a:r>
            <a:r>
              <a:rPr lang="en-US" sz="1400" dirty="0" smtClean="0"/>
              <a:t> Project account used for WMI queries on Windows systems. Account logins to be monitored by Cyber.</a:t>
            </a:r>
          </a:p>
          <a:p>
            <a:r>
              <a:rPr lang="en-US" sz="1600" dirty="0" smtClean="0">
                <a:solidFill>
                  <a:srgbClr val="FF0000"/>
                </a:solidFill>
              </a:rPr>
              <a:t>Network Gear: </a:t>
            </a:r>
            <a:endParaRPr lang="en-US" sz="1600" dirty="0">
              <a:solidFill>
                <a:srgbClr val="FF0000"/>
              </a:solidFill>
            </a:endParaRPr>
          </a:p>
          <a:p>
            <a:r>
              <a:rPr lang="en-US" sz="1400" b="1" dirty="0" smtClean="0"/>
              <a:t>SNMP:</a:t>
            </a:r>
            <a:r>
              <a:rPr lang="en-US" sz="1400" dirty="0" smtClean="0"/>
              <a:t> Read Only Community string and password set by networking.</a:t>
            </a:r>
            <a:endParaRPr lang="en-US" dirty="0" smtClean="0">
              <a:solidFill>
                <a:srgbClr val="FF0000"/>
              </a:solidFill>
            </a:endParaRPr>
          </a:p>
          <a:p>
            <a:endParaRPr lang="en-US" dirty="0">
              <a:solidFill>
                <a:srgbClr val="FF0000"/>
              </a:solidFill>
            </a:endParaRPr>
          </a:p>
        </p:txBody>
      </p:sp>
      <p:sp>
        <p:nvSpPr>
          <p:cNvPr id="23" name="TextBox 22"/>
          <p:cNvSpPr txBox="1"/>
          <p:nvPr/>
        </p:nvSpPr>
        <p:spPr>
          <a:xfrm>
            <a:off x="7514108" y="5476988"/>
            <a:ext cx="3102581" cy="369332"/>
          </a:xfrm>
          <a:prstGeom prst="rect">
            <a:avLst/>
          </a:prstGeom>
          <a:noFill/>
        </p:spPr>
        <p:txBody>
          <a:bodyPr wrap="none" rtlCol="0">
            <a:spAutoFit/>
          </a:bodyPr>
          <a:lstStyle/>
          <a:p>
            <a:r>
              <a:rPr lang="en-US" dirty="0" smtClean="0"/>
              <a:t>POV credentials on DEV subnet</a:t>
            </a:r>
            <a:endParaRPr lang="en-US" dirty="0"/>
          </a:p>
        </p:txBody>
      </p:sp>
    </p:spTree>
    <p:extLst>
      <p:ext uri="{BB962C8B-B14F-4D97-AF65-F5344CB8AC3E}">
        <p14:creationId xmlns:p14="http://schemas.microsoft.com/office/powerpoint/2010/main" val="406556492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dirty="0" smtClean="0"/>
              <a:t>ServiceNow</a:t>
            </a:r>
            <a:endParaRPr lang="en-US" dirty="0"/>
          </a:p>
        </p:txBody>
      </p:sp>
      <p:sp>
        <p:nvSpPr>
          <p:cNvPr id="16" name="Text Placeholder 15"/>
          <p:cNvSpPr>
            <a:spLocks noGrp="1"/>
          </p:cNvSpPr>
          <p:nvPr>
            <p:ph type="body" sz="quarter" idx="13"/>
          </p:nvPr>
        </p:nvSpPr>
        <p:spPr/>
        <p:txBody>
          <a:bodyPr/>
          <a:lstStyle/>
          <a:p>
            <a:r>
              <a:rPr lang="en-US" dirty="0" smtClean="0"/>
              <a:t>Auto-discovery and relationship mapping</a:t>
            </a:r>
            <a:endParaRPr lang="en-US" dirty="0"/>
          </a:p>
        </p:txBody>
      </p:sp>
      <p:grpSp>
        <p:nvGrpSpPr>
          <p:cNvPr id="21" name="Group 20"/>
          <p:cNvGrpSpPr/>
          <p:nvPr/>
        </p:nvGrpSpPr>
        <p:grpSpPr>
          <a:xfrm>
            <a:off x="1584696" y="1718734"/>
            <a:ext cx="9047018" cy="3948895"/>
            <a:chOff x="96982" y="2057400"/>
            <a:chExt cx="9047018" cy="3948895"/>
          </a:xfrm>
        </p:grpSpPr>
        <p:pic>
          <p:nvPicPr>
            <p:cNvPr id="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46" t="17971" r="4768" b="27820"/>
            <a:stretch/>
          </p:blipFill>
          <p:spPr bwMode="auto">
            <a:xfrm>
              <a:off x="96982" y="2057400"/>
              <a:ext cx="9047018" cy="319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Left Brace 22"/>
            <p:cNvSpPr/>
            <p:nvPr/>
          </p:nvSpPr>
          <p:spPr>
            <a:xfrm rot="16200000">
              <a:off x="1160989" y="4289988"/>
              <a:ext cx="316345" cy="2247718"/>
            </a:xfrm>
            <a:prstGeom prst="leftBrace">
              <a:avLst>
                <a:gd name="adj1" fmla="val 550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eft Brace 23"/>
            <p:cNvSpPr/>
            <p:nvPr/>
          </p:nvSpPr>
          <p:spPr>
            <a:xfrm rot="16200000">
              <a:off x="4345710" y="3486285"/>
              <a:ext cx="316345" cy="3946234"/>
            </a:xfrm>
            <a:prstGeom prst="leftBrace">
              <a:avLst>
                <a:gd name="adj1" fmla="val 550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Left Brace 24"/>
            <p:cNvSpPr/>
            <p:nvPr/>
          </p:nvSpPr>
          <p:spPr>
            <a:xfrm rot="16200000">
              <a:off x="6928428" y="4816317"/>
              <a:ext cx="316345" cy="1219200"/>
            </a:xfrm>
            <a:prstGeom prst="leftBrace">
              <a:avLst>
                <a:gd name="adj1" fmla="val 550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e 25"/>
            <p:cNvSpPr/>
            <p:nvPr/>
          </p:nvSpPr>
          <p:spPr>
            <a:xfrm rot="16200000">
              <a:off x="8071428" y="4907522"/>
              <a:ext cx="316345" cy="1066799"/>
            </a:xfrm>
            <a:prstGeom prst="leftBrace">
              <a:avLst>
                <a:gd name="adj1" fmla="val 550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651164" y="5698518"/>
              <a:ext cx="8234562" cy="307777"/>
            </a:xfrm>
            <a:prstGeom prst="rect">
              <a:avLst/>
            </a:prstGeom>
            <a:noFill/>
          </p:spPr>
          <p:txBody>
            <a:bodyPr wrap="none" rtlCol="0">
              <a:spAutoFit/>
            </a:bodyPr>
            <a:lstStyle/>
            <a:p>
              <a:r>
                <a:rPr lang="en-US" sz="1400" dirty="0" smtClean="0"/>
                <a:t>Business Services		             Server Relations		               Database    Storage device</a:t>
              </a:r>
              <a:endParaRPr lang="en-US" sz="1400" dirty="0"/>
            </a:p>
          </p:txBody>
        </p:sp>
        <p:sp>
          <p:nvSpPr>
            <p:cNvPr id="28" name="TextBox 27"/>
            <p:cNvSpPr txBox="1"/>
            <p:nvPr/>
          </p:nvSpPr>
          <p:spPr>
            <a:xfrm>
              <a:off x="5739319" y="4328809"/>
              <a:ext cx="2173095" cy="369332"/>
            </a:xfrm>
            <a:prstGeom prst="rect">
              <a:avLst/>
            </a:prstGeom>
            <a:noFill/>
          </p:spPr>
          <p:txBody>
            <a:bodyPr wrap="none" rtlCol="0">
              <a:spAutoFit/>
            </a:bodyPr>
            <a:lstStyle/>
            <a:p>
              <a:r>
                <a:rPr lang="en-US" dirty="0" smtClean="0"/>
                <a:t>TARGET CAPABILITIES</a:t>
              </a:r>
              <a:endParaRPr lang="en-US" dirty="0"/>
            </a:p>
          </p:txBody>
        </p:sp>
      </p:grpSp>
    </p:spTree>
    <p:extLst>
      <p:ext uri="{BB962C8B-B14F-4D97-AF65-F5344CB8AC3E}">
        <p14:creationId xmlns:p14="http://schemas.microsoft.com/office/powerpoint/2010/main" val="12007477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ServiceNow</a:t>
            </a:r>
            <a:endParaRPr lang="en-US" dirty="0"/>
          </a:p>
        </p:txBody>
      </p:sp>
      <p:sp>
        <p:nvSpPr>
          <p:cNvPr id="6" name="Content Placeholder 5"/>
          <p:cNvSpPr>
            <a:spLocks noGrp="1"/>
          </p:cNvSpPr>
          <p:nvPr>
            <p:ph idx="1"/>
          </p:nvPr>
        </p:nvSpPr>
        <p:spPr/>
        <p:txBody>
          <a:bodyPr/>
          <a:lstStyle/>
          <a:p>
            <a:pPr marL="0" indent="0">
              <a:buNone/>
            </a:pPr>
            <a:r>
              <a:rPr lang="en-US" u="sng" dirty="0" smtClean="0"/>
              <a:t>Evaluation Results</a:t>
            </a:r>
          </a:p>
          <a:p>
            <a:r>
              <a:rPr lang="en-US" dirty="0" smtClean="0"/>
              <a:t>Agentless technology</a:t>
            </a:r>
          </a:p>
          <a:p>
            <a:r>
              <a:rPr lang="en-US" dirty="0" smtClean="0"/>
              <a:t>Tested in our DEV network</a:t>
            </a:r>
          </a:p>
          <a:p>
            <a:r>
              <a:rPr lang="en-US" dirty="0" smtClean="0"/>
              <a:t>51 major devices and relationships </a:t>
            </a:r>
            <a:br>
              <a:rPr lang="en-US" dirty="0" smtClean="0"/>
            </a:br>
            <a:r>
              <a:rPr lang="en-US" dirty="0" smtClean="0"/>
              <a:t>discovered in 8 minutes</a:t>
            </a:r>
          </a:p>
        </p:txBody>
      </p:sp>
      <p:sp>
        <p:nvSpPr>
          <p:cNvPr id="7" name="Text Placeholder 6"/>
          <p:cNvSpPr>
            <a:spLocks noGrp="1"/>
          </p:cNvSpPr>
          <p:nvPr>
            <p:ph type="body" sz="quarter" idx="13"/>
          </p:nvPr>
        </p:nvSpPr>
        <p:spPr/>
        <p:txBody>
          <a:bodyPr/>
          <a:lstStyle/>
          <a:p>
            <a:r>
              <a:rPr lang="en-US" dirty="0"/>
              <a:t>Auto-discovery and relationship mapping</a:t>
            </a:r>
          </a:p>
          <a:p>
            <a:endParaRPr lang="en-US" dirty="0"/>
          </a:p>
        </p:txBody>
      </p:sp>
      <p:sp>
        <p:nvSpPr>
          <p:cNvPr id="12" name="TextBox 11"/>
          <p:cNvSpPr txBox="1"/>
          <p:nvPr/>
        </p:nvSpPr>
        <p:spPr>
          <a:xfrm>
            <a:off x="5878595" y="4981842"/>
            <a:ext cx="2217402" cy="369332"/>
          </a:xfrm>
          <a:prstGeom prst="rect">
            <a:avLst/>
          </a:prstGeom>
          <a:noFill/>
        </p:spPr>
        <p:txBody>
          <a:bodyPr wrap="none" rtlCol="0">
            <a:spAutoFit/>
          </a:bodyPr>
          <a:lstStyle/>
          <a:p>
            <a:r>
              <a:rPr lang="en-US" dirty="0" smtClean="0"/>
              <a:t>POV ACTUAL RESULTS</a:t>
            </a:r>
            <a:endParaRPr lang="en-US" dirty="0"/>
          </a:p>
        </p:txBody>
      </p:sp>
      <p:pic>
        <p:nvPicPr>
          <p:cNvPr id="14" name="Picture 4"/>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5" t="10521" r="-415" b="484"/>
          <a:stretch/>
        </p:blipFill>
        <p:spPr bwMode="auto">
          <a:xfrm>
            <a:off x="6658546" y="-6607"/>
            <a:ext cx="4524219" cy="597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328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ServiceNow</a:t>
            </a:r>
            <a:endParaRPr lang="en-US" dirty="0"/>
          </a:p>
        </p:txBody>
      </p:sp>
      <p:sp>
        <p:nvSpPr>
          <p:cNvPr id="2" name="Content Placeholder 1"/>
          <p:cNvSpPr>
            <a:spLocks noGrp="1"/>
          </p:cNvSpPr>
          <p:nvPr>
            <p:ph idx="1"/>
          </p:nvPr>
        </p:nvSpPr>
        <p:spPr/>
        <p:txBody>
          <a:bodyPr>
            <a:normAutofit lnSpcReduction="10000"/>
          </a:bodyPr>
          <a:lstStyle/>
          <a:p>
            <a:r>
              <a:rPr lang="en-US" dirty="0" smtClean="0"/>
              <a:t>Cloud based (SaaS); FISMA certified for moderate security; </a:t>
            </a:r>
            <a:r>
              <a:rPr lang="en-US" dirty="0" err="1" smtClean="0"/>
              <a:t>FedRAMP</a:t>
            </a:r>
            <a:r>
              <a:rPr lang="en-US" dirty="0" smtClean="0"/>
              <a:t> certification anticipated in 2014 or early 2015</a:t>
            </a:r>
          </a:p>
          <a:p>
            <a:r>
              <a:rPr lang="en-US" dirty="0" smtClean="0"/>
              <a:t>Simplified </a:t>
            </a:r>
            <a:r>
              <a:rPr lang="en-US" dirty="0"/>
              <a:t>automation for integration with legacy </a:t>
            </a:r>
            <a:r>
              <a:rPr lang="en-US" dirty="0" smtClean="0"/>
              <a:t>data</a:t>
            </a:r>
          </a:p>
          <a:p>
            <a:r>
              <a:rPr lang="en-US" dirty="0" smtClean="0"/>
              <a:t>Support </a:t>
            </a:r>
            <a:r>
              <a:rPr lang="en-US" dirty="0"/>
              <a:t>for all ITIL processes </a:t>
            </a:r>
            <a:r>
              <a:rPr lang="en-US" dirty="0" smtClean="0"/>
              <a:t>out-of-the-box</a:t>
            </a:r>
            <a:r>
              <a:rPr lang="en-US" dirty="0"/>
              <a:t>; also supports non-IT business processes such Solution Center, HR, training, </a:t>
            </a:r>
            <a:r>
              <a:rPr lang="en-US" dirty="0" smtClean="0"/>
              <a:t>etc.</a:t>
            </a:r>
          </a:p>
          <a:p>
            <a:r>
              <a:rPr lang="en-US" dirty="0" smtClean="0"/>
              <a:t>Online </a:t>
            </a:r>
            <a:r>
              <a:rPr lang="en-US" dirty="0"/>
              <a:t>agent chat for enhanced collaboration </a:t>
            </a:r>
            <a:r>
              <a:rPr lang="en-US" dirty="0" smtClean="0"/>
              <a:t>capabilities</a:t>
            </a:r>
          </a:p>
          <a:p>
            <a:r>
              <a:rPr lang="en-US" dirty="0" smtClean="0"/>
              <a:t>Ease </a:t>
            </a:r>
            <a:r>
              <a:rPr lang="en-US" dirty="0"/>
              <a:t>of administration; simple license </a:t>
            </a:r>
            <a:r>
              <a:rPr lang="en-US" dirty="0" smtClean="0"/>
              <a:t>model</a:t>
            </a:r>
          </a:p>
          <a:p>
            <a:r>
              <a:rPr lang="en-US" dirty="0" smtClean="0"/>
              <a:t>Social </a:t>
            </a:r>
            <a:r>
              <a:rPr lang="en-US" dirty="0"/>
              <a:t>media </a:t>
            </a:r>
            <a:r>
              <a:rPr lang="en-US" dirty="0" smtClean="0"/>
              <a:t>features available</a:t>
            </a:r>
          </a:p>
          <a:p>
            <a:r>
              <a:rPr lang="en-US" dirty="0" smtClean="0"/>
              <a:t>Potential </a:t>
            </a:r>
            <a:r>
              <a:rPr lang="en-US" dirty="0"/>
              <a:t>for legacy systems replacement and retirement (SDE, SPUDS, MHP, …</a:t>
            </a:r>
            <a:r>
              <a:rPr lang="en-US" dirty="0" smtClean="0"/>
              <a:t>)</a:t>
            </a:r>
          </a:p>
          <a:p>
            <a:r>
              <a:rPr lang="en-US" dirty="0" smtClean="0"/>
              <a:t>Auto</a:t>
            </a:r>
            <a:r>
              <a:rPr lang="en-US" dirty="0"/>
              <a:t>-discovery; all systems and a high percentage of system relationships mapping</a:t>
            </a:r>
          </a:p>
          <a:p>
            <a:endParaRPr lang="en-US" dirty="0"/>
          </a:p>
        </p:txBody>
      </p:sp>
      <p:sp>
        <p:nvSpPr>
          <p:cNvPr id="8" name="Text Placeholder 7"/>
          <p:cNvSpPr>
            <a:spLocks noGrp="1"/>
          </p:cNvSpPr>
          <p:nvPr>
            <p:ph type="body" sz="quarter" idx="13"/>
          </p:nvPr>
        </p:nvSpPr>
        <p:spPr/>
        <p:txBody>
          <a:bodyPr/>
          <a:lstStyle/>
          <a:p>
            <a:r>
              <a:rPr lang="en-US" dirty="0" smtClean="0"/>
              <a:t>Key features/capabilities</a:t>
            </a:r>
            <a:endParaRPr lang="en-US" dirty="0"/>
          </a:p>
        </p:txBody>
      </p:sp>
    </p:spTree>
    <p:extLst>
      <p:ext uri="{BB962C8B-B14F-4D97-AF65-F5344CB8AC3E}">
        <p14:creationId xmlns:p14="http://schemas.microsoft.com/office/powerpoint/2010/main" val="182417423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Results &amp; Summary</a:t>
            </a:r>
            <a:endParaRPr lang="en-US" dirty="0"/>
          </a:p>
        </p:txBody>
      </p:sp>
      <p:sp>
        <p:nvSpPr>
          <p:cNvPr id="5" name="Content Placeholder 4"/>
          <p:cNvSpPr>
            <a:spLocks noGrp="1"/>
          </p:cNvSpPr>
          <p:nvPr>
            <p:ph idx="1"/>
          </p:nvPr>
        </p:nvSpPr>
        <p:spPr/>
        <p:txBody>
          <a:bodyPr>
            <a:normAutofit/>
          </a:bodyPr>
          <a:lstStyle/>
          <a:p>
            <a:r>
              <a:rPr lang="en-US" dirty="0" smtClean="0"/>
              <a:t>Contribution to the Genesis program:</a:t>
            </a:r>
          </a:p>
          <a:p>
            <a:pPr lvl="1"/>
            <a:r>
              <a:rPr lang="en-US" dirty="0" smtClean="0"/>
              <a:t>Overall costs are significantly less than comparable market leaders</a:t>
            </a:r>
          </a:p>
          <a:p>
            <a:pPr lvl="1"/>
            <a:r>
              <a:rPr lang="en-US" dirty="0" smtClean="0"/>
              <a:t>Speed to value (Risk management) is significantly faster than originally anticipated</a:t>
            </a:r>
          </a:p>
          <a:p>
            <a:r>
              <a:rPr lang="en-US" dirty="0" smtClean="0"/>
              <a:t>Capabilities are beyond that of just CMDB, and reaching beyond just IT</a:t>
            </a:r>
          </a:p>
          <a:p>
            <a:r>
              <a:rPr lang="en-US" dirty="0" smtClean="0"/>
              <a:t>This platform offers the potential for replacement of and decommissioning of multiple aging IT service related apps/tools</a:t>
            </a:r>
            <a:endParaRPr lang="en-US" dirty="0"/>
          </a:p>
        </p:txBody>
      </p:sp>
    </p:spTree>
    <p:extLst>
      <p:ext uri="{BB962C8B-B14F-4D97-AF65-F5344CB8AC3E}">
        <p14:creationId xmlns:p14="http://schemas.microsoft.com/office/powerpoint/2010/main" val="8257077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Recommendation</a:t>
            </a:r>
            <a:endParaRPr lang="en-US" dirty="0"/>
          </a:p>
        </p:txBody>
      </p:sp>
      <p:sp>
        <p:nvSpPr>
          <p:cNvPr id="3" name="Content Placeholder 2"/>
          <p:cNvSpPr>
            <a:spLocks noGrp="1"/>
          </p:cNvSpPr>
          <p:nvPr>
            <p:ph idx="1"/>
          </p:nvPr>
        </p:nvSpPr>
        <p:spPr/>
        <p:txBody>
          <a:bodyPr>
            <a:normAutofit/>
          </a:bodyPr>
          <a:lstStyle/>
          <a:p>
            <a:pPr marL="400050" indent="-342900"/>
            <a:r>
              <a:rPr lang="en-US" dirty="0"/>
              <a:t>Embrace ServiceNow as the ORNL Service Management platform (larger than just CMDB and long term)</a:t>
            </a:r>
          </a:p>
          <a:p>
            <a:pPr marL="400050" indent="-342900"/>
            <a:r>
              <a:rPr lang="en-US" dirty="0"/>
              <a:t>Engage ServiceNow services to assist with the following sequence of implementation steps to deliver production systems for:</a:t>
            </a:r>
          </a:p>
          <a:p>
            <a:pPr marL="971550" lvl="1" indent="-514350">
              <a:buFont typeface="+mj-lt"/>
              <a:buAutoNum type="arabicPeriod"/>
            </a:pPr>
            <a:r>
              <a:rPr lang="en-US" dirty="0" smtClean="0"/>
              <a:t>CMDB with Discovery and legacy integration</a:t>
            </a:r>
          </a:p>
          <a:p>
            <a:pPr marL="971550" lvl="1" indent="-514350">
              <a:buFont typeface="+mj-lt"/>
              <a:buAutoNum type="arabicPeriod"/>
            </a:pPr>
            <a:r>
              <a:rPr lang="en-US" dirty="0" smtClean="0"/>
              <a:t>Core SM processes </a:t>
            </a:r>
            <a:r>
              <a:rPr lang="en-US" sz="2100" dirty="0" smtClean="0"/>
              <a:t>(Incident, Problem, Change, Solution Center)</a:t>
            </a:r>
            <a:endParaRPr lang="en-US" dirty="0" smtClean="0"/>
          </a:p>
          <a:p>
            <a:pPr marL="971550" lvl="1" indent="-514350">
              <a:buFont typeface="+mj-lt"/>
              <a:buAutoNum type="arabicPeriod"/>
            </a:pPr>
            <a:r>
              <a:rPr lang="en-US" dirty="0" smtClean="0"/>
              <a:t>Service Catalog creation for high priority offerings</a:t>
            </a:r>
          </a:p>
          <a:p>
            <a:pPr marL="400050" indent="-342900"/>
            <a:r>
              <a:rPr lang="en-US" dirty="0" smtClean="0"/>
              <a:t>Exploit </a:t>
            </a:r>
            <a:r>
              <a:rPr lang="en-US" dirty="0"/>
              <a:t>ServiceNow as the backbone for ORNL Services Management; broader than CMDB and broader than ITSD</a:t>
            </a:r>
          </a:p>
          <a:p>
            <a:pPr marL="57150" indent="0">
              <a:buNone/>
            </a:pPr>
            <a:endParaRPr lang="en-US" dirty="0" smtClean="0"/>
          </a:p>
          <a:p>
            <a:pPr marL="571500" indent="-514350"/>
            <a:endParaRPr lang="en-US" dirty="0" smtClean="0"/>
          </a:p>
        </p:txBody>
      </p:sp>
    </p:spTree>
    <p:extLst>
      <p:ext uri="{BB962C8B-B14F-4D97-AF65-F5344CB8AC3E}">
        <p14:creationId xmlns:p14="http://schemas.microsoft.com/office/powerpoint/2010/main" val="268702296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entagon 59"/>
          <p:cNvSpPr/>
          <p:nvPr/>
        </p:nvSpPr>
        <p:spPr>
          <a:xfrm>
            <a:off x="7785103" y="3886299"/>
            <a:ext cx="1478092"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SRS</a:t>
            </a:r>
          </a:p>
        </p:txBody>
      </p:sp>
      <p:cxnSp>
        <p:nvCxnSpPr>
          <p:cNvPr id="61" name="Straight Connector 60"/>
          <p:cNvCxnSpPr/>
          <p:nvPr/>
        </p:nvCxnSpPr>
        <p:spPr>
          <a:xfrm>
            <a:off x="508000" y="759939"/>
            <a:ext cx="0" cy="4695613"/>
          </a:xfrm>
          <a:prstGeom prst="line">
            <a:avLst/>
          </a:prstGeom>
          <a:noFill/>
          <a:ln w="9525" cap="flat" cmpd="sng" algn="ctr">
            <a:solidFill>
              <a:sysClr val="window" lastClr="FFFFFF">
                <a:lumMod val="75000"/>
              </a:sysClr>
            </a:solidFill>
            <a:prstDash val="solid"/>
          </a:ln>
          <a:effectLst/>
        </p:spPr>
      </p:cxnSp>
      <p:cxnSp>
        <p:nvCxnSpPr>
          <p:cNvPr id="62" name="Straight Connector 61"/>
          <p:cNvCxnSpPr/>
          <p:nvPr/>
        </p:nvCxnSpPr>
        <p:spPr>
          <a:xfrm>
            <a:off x="5954296" y="759939"/>
            <a:ext cx="0" cy="4695613"/>
          </a:xfrm>
          <a:prstGeom prst="line">
            <a:avLst/>
          </a:prstGeom>
          <a:noFill/>
          <a:ln w="9525" cap="flat" cmpd="sng" algn="ctr">
            <a:solidFill>
              <a:sysClr val="window" lastClr="FFFFFF">
                <a:lumMod val="75000"/>
              </a:sysClr>
            </a:solidFill>
            <a:prstDash val="solid"/>
          </a:ln>
          <a:effectLst/>
        </p:spPr>
      </p:cxnSp>
      <p:cxnSp>
        <p:nvCxnSpPr>
          <p:cNvPr id="64" name="Straight Connector 63"/>
          <p:cNvCxnSpPr/>
          <p:nvPr/>
        </p:nvCxnSpPr>
        <p:spPr>
          <a:xfrm flipH="1">
            <a:off x="11480800" y="759939"/>
            <a:ext cx="46824" cy="4695613"/>
          </a:xfrm>
          <a:prstGeom prst="line">
            <a:avLst/>
          </a:prstGeom>
          <a:noFill/>
          <a:ln w="9525" cap="flat" cmpd="sng" algn="ctr">
            <a:solidFill>
              <a:sysClr val="window" lastClr="FFFFFF">
                <a:lumMod val="75000"/>
              </a:sysClr>
            </a:solidFill>
            <a:prstDash val="solid"/>
          </a:ln>
          <a:effectLst/>
        </p:spPr>
      </p:cxnSp>
      <p:sp>
        <p:nvSpPr>
          <p:cNvPr id="65" name="Pentagon 64"/>
          <p:cNvSpPr/>
          <p:nvPr/>
        </p:nvSpPr>
        <p:spPr>
          <a:xfrm>
            <a:off x="447429" y="2920911"/>
            <a:ext cx="11588261" cy="609600"/>
          </a:xfrm>
          <a:prstGeom prst="homePlate">
            <a:avLst/>
          </a:prstGeom>
          <a:solidFill>
            <a:srgbClr val="9BBB59"/>
          </a:solidFill>
          <a:ln w="25400" cap="flat" cmpd="sng" algn="ctr">
            <a:solidFill>
              <a:srgbClr val="9BBB59">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Service Mgmt.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Platform </a:t>
            </a:r>
          </a:p>
        </p:txBody>
      </p:sp>
      <p:sp>
        <p:nvSpPr>
          <p:cNvPr id="66" name="Pentagon 65"/>
          <p:cNvSpPr/>
          <p:nvPr/>
        </p:nvSpPr>
        <p:spPr>
          <a:xfrm>
            <a:off x="10261600" y="3093772"/>
            <a:ext cx="15240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GRC</a:t>
            </a:r>
          </a:p>
        </p:txBody>
      </p:sp>
      <p:sp>
        <p:nvSpPr>
          <p:cNvPr id="68" name="Pentagon 67"/>
          <p:cNvSpPr/>
          <p:nvPr/>
        </p:nvSpPr>
        <p:spPr>
          <a:xfrm>
            <a:off x="8866916" y="1692548"/>
            <a:ext cx="1336461"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DES</a:t>
            </a:r>
          </a:p>
        </p:txBody>
      </p:sp>
      <p:sp>
        <p:nvSpPr>
          <p:cNvPr id="69" name="Pentagon 68"/>
          <p:cNvSpPr/>
          <p:nvPr/>
        </p:nvSpPr>
        <p:spPr>
          <a:xfrm>
            <a:off x="4775202" y="833516"/>
            <a:ext cx="7260489" cy="381000"/>
          </a:xfrm>
          <a:prstGeom prst="homePlate">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smtClean="0">
                <a:ln>
                  <a:noFill/>
                </a:ln>
                <a:solidFill>
                  <a:prstClr val="black"/>
                </a:solidFill>
                <a:effectLst/>
                <a:uLnTx/>
                <a:uFillTx/>
                <a:latin typeface="Calibri"/>
              </a:rPr>
              <a:t>Agiliance</a:t>
            </a:r>
            <a:r>
              <a:rPr kumimoji="0" lang="en-US" sz="1800" b="0" i="0" u="none" strike="noStrike" kern="0" cap="none" spc="0" normalizeH="0" baseline="0" noProof="0" dirty="0" smtClean="0">
                <a:ln>
                  <a:noFill/>
                </a:ln>
                <a:solidFill>
                  <a:prstClr val="black"/>
                </a:solidFill>
                <a:effectLst/>
                <a:uLnTx/>
                <a:uFillTx/>
                <a:latin typeface="Calibri"/>
              </a:rPr>
              <a:t>/Risk Vision</a:t>
            </a:r>
          </a:p>
        </p:txBody>
      </p:sp>
      <p:cxnSp>
        <p:nvCxnSpPr>
          <p:cNvPr id="72" name="Elbow Connector 71"/>
          <p:cNvCxnSpPr>
            <a:stCxn id="111" idx="3"/>
            <a:endCxn id="66" idx="0"/>
          </p:cNvCxnSpPr>
          <p:nvPr/>
        </p:nvCxnSpPr>
        <p:spPr>
          <a:xfrm>
            <a:off x="10609777" y="2492648"/>
            <a:ext cx="324923" cy="601124"/>
          </a:xfrm>
          <a:prstGeom prst="bentConnector2">
            <a:avLst/>
          </a:prstGeom>
          <a:noFill/>
          <a:ln w="9525" cap="flat" cmpd="sng" algn="ctr">
            <a:solidFill>
              <a:sysClr val="windowText" lastClr="000000"/>
            </a:solidFill>
            <a:prstDash val="solid"/>
            <a:tailEnd type="arrow"/>
          </a:ln>
          <a:effectLst/>
        </p:spPr>
      </p:cxnSp>
      <p:sp>
        <p:nvSpPr>
          <p:cNvPr id="73" name="Pentagon 72"/>
          <p:cNvSpPr/>
          <p:nvPr/>
        </p:nvSpPr>
        <p:spPr>
          <a:xfrm>
            <a:off x="3356584" y="4687432"/>
            <a:ext cx="147710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MHP</a:t>
            </a:r>
          </a:p>
        </p:txBody>
      </p:sp>
      <p:cxnSp>
        <p:nvCxnSpPr>
          <p:cNvPr id="74" name="Elbow Connector 73"/>
          <p:cNvCxnSpPr>
            <a:stCxn id="73" idx="0"/>
            <a:endCxn id="99" idx="2"/>
          </p:cNvCxnSpPr>
          <p:nvPr/>
        </p:nvCxnSpPr>
        <p:spPr>
          <a:xfrm rot="5400000" flipH="1" flipV="1">
            <a:off x="3548560" y="3780049"/>
            <a:ext cx="1326960" cy="487809"/>
          </a:xfrm>
          <a:prstGeom prst="bentConnector3">
            <a:avLst>
              <a:gd name="adj1" fmla="val 30940"/>
            </a:avLst>
          </a:prstGeom>
          <a:noFill/>
          <a:ln w="9525" cap="flat" cmpd="sng" algn="ctr">
            <a:solidFill>
              <a:sysClr val="windowText" lastClr="000000"/>
            </a:solidFill>
            <a:prstDash val="solid"/>
            <a:tailEnd type="arrow"/>
          </a:ln>
          <a:effectLst/>
        </p:spPr>
      </p:cxnSp>
      <p:sp>
        <p:nvSpPr>
          <p:cNvPr id="77" name="Pentagon 76"/>
          <p:cNvSpPr/>
          <p:nvPr/>
        </p:nvSpPr>
        <p:spPr>
          <a:xfrm>
            <a:off x="5439465" y="1806848"/>
            <a:ext cx="1828800"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CSR</a:t>
            </a:r>
          </a:p>
        </p:txBody>
      </p:sp>
      <p:sp>
        <p:nvSpPr>
          <p:cNvPr id="78" name="Pentagon 77"/>
          <p:cNvSpPr/>
          <p:nvPr/>
        </p:nvSpPr>
        <p:spPr>
          <a:xfrm>
            <a:off x="1524001" y="4687432"/>
            <a:ext cx="147661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SPUDS</a:t>
            </a:r>
          </a:p>
        </p:txBody>
      </p:sp>
      <p:cxnSp>
        <p:nvCxnSpPr>
          <p:cNvPr id="80" name="Elbow Connector 79"/>
          <p:cNvCxnSpPr>
            <a:stCxn id="77" idx="3"/>
            <a:endCxn id="87" idx="0"/>
          </p:cNvCxnSpPr>
          <p:nvPr/>
        </p:nvCxnSpPr>
        <p:spPr>
          <a:xfrm>
            <a:off x="7268265" y="1997348"/>
            <a:ext cx="720035" cy="1096424"/>
          </a:xfrm>
          <a:prstGeom prst="bentConnector2">
            <a:avLst/>
          </a:prstGeom>
          <a:noFill/>
          <a:ln w="9525" cap="flat" cmpd="sng" algn="ctr">
            <a:solidFill>
              <a:sysClr val="windowText" lastClr="000000"/>
            </a:solidFill>
            <a:prstDash val="solid"/>
            <a:tailEnd type="arrow"/>
          </a:ln>
          <a:effectLst/>
        </p:spPr>
      </p:cxnSp>
      <p:sp>
        <p:nvSpPr>
          <p:cNvPr id="81" name="Pentagon 80"/>
          <p:cNvSpPr/>
          <p:nvPr/>
        </p:nvSpPr>
        <p:spPr>
          <a:xfrm>
            <a:off x="7785105" y="4687432"/>
            <a:ext cx="3149599" cy="420856"/>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eProp</a:t>
            </a:r>
          </a:p>
        </p:txBody>
      </p:sp>
      <p:sp>
        <p:nvSpPr>
          <p:cNvPr id="84" name="Pentagon 83"/>
          <p:cNvSpPr/>
          <p:nvPr/>
        </p:nvSpPr>
        <p:spPr>
          <a:xfrm>
            <a:off x="8784492" y="3093772"/>
            <a:ext cx="20320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Asset Mgmt.</a:t>
            </a:r>
          </a:p>
        </p:txBody>
      </p:sp>
      <p:sp>
        <p:nvSpPr>
          <p:cNvPr id="85" name="Pentagon 84"/>
          <p:cNvSpPr/>
          <p:nvPr/>
        </p:nvSpPr>
        <p:spPr>
          <a:xfrm>
            <a:off x="7819297" y="4764510"/>
            <a:ext cx="1744257" cy="266700"/>
          </a:xfrm>
          <a:prstGeom prst="homePlate">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IT Asset Mgmt.</a:t>
            </a:r>
          </a:p>
        </p:txBody>
      </p:sp>
      <p:cxnSp>
        <p:nvCxnSpPr>
          <p:cNvPr id="86" name="Elbow Connector 85"/>
          <p:cNvCxnSpPr>
            <a:stCxn id="85" idx="0"/>
            <a:endCxn id="84" idx="2"/>
          </p:cNvCxnSpPr>
          <p:nvPr/>
        </p:nvCxnSpPr>
        <p:spPr>
          <a:xfrm rot="5400000" flipH="1" flipV="1">
            <a:off x="8455038" y="3507959"/>
            <a:ext cx="1404038" cy="1109069"/>
          </a:xfrm>
          <a:prstGeom prst="bentConnector3">
            <a:avLst>
              <a:gd name="adj1" fmla="val 22979"/>
            </a:avLst>
          </a:prstGeom>
          <a:noFill/>
          <a:ln w="9525" cap="flat" cmpd="sng" algn="ctr">
            <a:solidFill>
              <a:sysClr val="windowText" lastClr="000000"/>
            </a:solidFill>
            <a:prstDash val="solid"/>
            <a:headEnd type="none" w="med" len="med"/>
            <a:tailEnd type="arrow" w="med" len="med"/>
          </a:ln>
          <a:effectLst/>
        </p:spPr>
      </p:cxnSp>
      <p:sp>
        <p:nvSpPr>
          <p:cNvPr id="87" name="Pentagon 86"/>
          <p:cNvSpPr/>
          <p:nvPr/>
        </p:nvSpPr>
        <p:spPr>
          <a:xfrm>
            <a:off x="7112000" y="3093772"/>
            <a:ext cx="19304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User Portal</a:t>
            </a:r>
          </a:p>
        </p:txBody>
      </p:sp>
      <p:sp>
        <p:nvSpPr>
          <p:cNvPr id="88" name="Pentagon 87"/>
          <p:cNvSpPr/>
          <p:nvPr/>
        </p:nvSpPr>
        <p:spPr>
          <a:xfrm>
            <a:off x="304800" y="5319912"/>
            <a:ext cx="1016000" cy="161925"/>
          </a:xfrm>
          <a:prstGeom prst="homePlate">
            <a:avLst/>
          </a:prstGeom>
          <a:solidFill>
            <a:srgbClr val="9BBB59"/>
          </a:solidFill>
          <a:ln w="9525" cap="flat" cmpd="sng" algn="ctr">
            <a:solidFill>
              <a:srgbClr val="9BBB59">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white"/>
                </a:solidFill>
                <a:effectLst/>
                <a:uLnTx/>
                <a:uFillTx/>
                <a:latin typeface="Calibri"/>
              </a:rPr>
              <a:t>New</a:t>
            </a:r>
          </a:p>
        </p:txBody>
      </p:sp>
      <p:sp>
        <p:nvSpPr>
          <p:cNvPr id="90" name="Pentagon 89"/>
          <p:cNvSpPr/>
          <p:nvPr/>
        </p:nvSpPr>
        <p:spPr>
          <a:xfrm>
            <a:off x="304800" y="5545944"/>
            <a:ext cx="1016000" cy="161925"/>
          </a:xfrm>
          <a:prstGeom prst="homePlate">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black"/>
                </a:solidFill>
                <a:effectLst/>
                <a:uLnTx/>
                <a:uFillTx/>
                <a:latin typeface="Calibri"/>
              </a:rPr>
              <a:t>Current</a:t>
            </a:r>
          </a:p>
        </p:txBody>
      </p:sp>
      <p:sp>
        <p:nvSpPr>
          <p:cNvPr id="91" name="Pentagon 90"/>
          <p:cNvSpPr/>
          <p:nvPr/>
        </p:nvSpPr>
        <p:spPr>
          <a:xfrm>
            <a:off x="311149" y="5774170"/>
            <a:ext cx="1016000" cy="161925"/>
          </a:xfrm>
          <a:prstGeom prst="homePlate">
            <a:avLst/>
          </a:prstGeom>
          <a:solidFill>
            <a:srgbClr val="4F81BD"/>
          </a:solidFill>
          <a:ln w="9525" cap="flat" cmpd="sng" algn="ctr">
            <a:solidFill>
              <a:srgbClr val="4F81BD">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white"/>
                </a:solidFill>
                <a:effectLst/>
                <a:uLnTx/>
                <a:uFillTx/>
                <a:latin typeface="Calibri"/>
              </a:rPr>
              <a:t>Sun-setting</a:t>
            </a:r>
          </a:p>
        </p:txBody>
      </p:sp>
      <p:sp>
        <p:nvSpPr>
          <p:cNvPr id="92" name="Pentagon 91"/>
          <p:cNvSpPr/>
          <p:nvPr/>
        </p:nvSpPr>
        <p:spPr>
          <a:xfrm>
            <a:off x="5588001" y="4687432"/>
            <a:ext cx="147661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SDE</a:t>
            </a:r>
          </a:p>
        </p:txBody>
      </p:sp>
      <p:cxnSp>
        <p:nvCxnSpPr>
          <p:cNvPr id="93" name="Elbow Connector 92"/>
          <p:cNvCxnSpPr>
            <a:stCxn id="98" idx="2"/>
            <a:endCxn id="99" idx="0"/>
          </p:cNvCxnSpPr>
          <p:nvPr/>
        </p:nvCxnSpPr>
        <p:spPr>
          <a:xfrm rot="16200000" flipH="1">
            <a:off x="2841455" y="1479279"/>
            <a:ext cx="789331" cy="2439659"/>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94" name="Straight Connector 93"/>
          <p:cNvCxnSpPr/>
          <p:nvPr/>
        </p:nvCxnSpPr>
        <p:spPr>
          <a:xfrm>
            <a:off x="1339849" y="381000"/>
            <a:ext cx="9438547" cy="0"/>
          </a:xfrm>
          <a:prstGeom prst="line">
            <a:avLst/>
          </a:prstGeom>
          <a:noFill/>
          <a:ln w="9525" cap="flat" cmpd="sng" algn="ctr">
            <a:solidFill>
              <a:sysClr val="windowText" lastClr="000000"/>
            </a:solidFill>
            <a:prstDash val="dashDot"/>
          </a:ln>
          <a:effectLst/>
        </p:spPr>
      </p:cxnSp>
      <p:sp>
        <p:nvSpPr>
          <p:cNvPr id="95" name="Pentagon 94"/>
          <p:cNvSpPr/>
          <p:nvPr/>
        </p:nvSpPr>
        <p:spPr>
          <a:xfrm>
            <a:off x="5270577" y="3093772"/>
            <a:ext cx="2044624"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  Process </a:t>
            </a:r>
            <a:r>
              <a:rPr kumimoji="0" lang="en-US" sz="1600" b="0" i="0" u="none" strike="noStrike" kern="0" cap="none" spc="0" normalizeH="0" baseline="0" noProof="0" dirty="0" err="1" smtClean="0">
                <a:ln>
                  <a:noFill/>
                </a:ln>
                <a:solidFill>
                  <a:prstClr val="white"/>
                </a:solidFill>
                <a:effectLst/>
                <a:uLnTx/>
                <a:uFillTx/>
                <a:latin typeface="Calibri"/>
              </a:rPr>
              <a:t>Integ</a:t>
            </a:r>
            <a:r>
              <a:rPr kumimoji="0" lang="en-US" sz="1600" b="0" i="0" u="none" strike="noStrike" kern="0" cap="none" spc="0" normalizeH="0" baseline="0" noProof="0" dirty="0" smtClean="0">
                <a:ln>
                  <a:noFill/>
                </a:ln>
                <a:solidFill>
                  <a:prstClr val="white"/>
                </a:solidFill>
                <a:effectLst/>
                <a:uLnTx/>
                <a:uFillTx/>
                <a:latin typeface="Calibri"/>
              </a:rPr>
              <a:t>.</a:t>
            </a:r>
          </a:p>
        </p:txBody>
      </p:sp>
      <p:sp>
        <p:nvSpPr>
          <p:cNvPr id="98" name="Flowchart: Predefined Process 97"/>
          <p:cNvSpPr/>
          <p:nvPr/>
        </p:nvSpPr>
        <p:spPr>
          <a:xfrm>
            <a:off x="1267841" y="1749429"/>
            <a:ext cx="1496891"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Service Catalog Dev.</a:t>
            </a:r>
          </a:p>
        </p:txBody>
      </p:sp>
      <p:sp>
        <p:nvSpPr>
          <p:cNvPr id="99" name="Pentagon 98"/>
          <p:cNvSpPr/>
          <p:nvPr/>
        </p:nvSpPr>
        <p:spPr>
          <a:xfrm>
            <a:off x="3589157" y="3093772"/>
            <a:ext cx="1911383"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Service Cat</a:t>
            </a:r>
          </a:p>
        </p:txBody>
      </p:sp>
      <p:sp>
        <p:nvSpPr>
          <p:cNvPr id="100" name="Pentagon 99"/>
          <p:cNvSpPr/>
          <p:nvPr/>
        </p:nvSpPr>
        <p:spPr>
          <a:xfrm>
            <a:off x="2441667" y="3092361"/>
            <a:ext cx="1415868"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CMDB</a:t>
            </a:r>
          </a:p>
        </p:txBody>
      </p:sp>
      <p:cxnSp>
        <p:nvCxnSpPr>
          <p:cNvPr id="102" name="Elbow Connector 101"/>
          <p:cNvCxnSpPr>
            <a:stCxn id="92" idx="0"/>
            <a:endCxn id="95" idx="2"/>
          </p:cNvCxnSpPr>
          <p:nvPr/>
        </p:nvCxnSpPr>
        <p:spPr>
          <a:xfrm rot="5400000" flipH="1" flipV="1">
            <a:off x="5538169" y="4021612"/>
            <a:ext cx="1326960" cy="4680"/>
          </a:xfrm>
          <a:prstGeom prst="bentConnector3">
            <a:avLst>
              <a:gd name="adj1" fmla="val 50000"/>
            </a:avLst>
          </a:prstGeom>
          <a:noFill/>
          <a:ln w="9525" cap="flat" cmpd="sng" algn="ctr">
            <a:solidFill>
              <a:sysClr val="windowText" lastClr="000000"/>
            </a:solidFill>
            <a:prstDash val="solid"/>
            <a:tailEnd type="arrow"/>
          </a:ln>
          <a:effectLst/>
        </p:spPr>
      </p:cxnSp>
      <p:sp>
        <p:nvSpPr>
          <p:cNvPr id="104" name="Flowchart: Predefined Process 103"/>
          <p:cNvSpPr/>
          <p:nvPr/>
        </p:nvSpPr>
        <p:spPr>
          <a:xfrm>
            <a:off x="304800" y="4936712"/>
            <a:ext cx="837429" cy="277506"/>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smtClean="0">
                <a:ln>
                  <a:noFill/>
                </a:ln>
                <a:solidFill>
                  <a:prstClr val="black"/>
                </a:solidFill>
                <a:effectLst/>
                <a:uLnTx/>
                <a:uFillTx/>
                <a:latin typeface="Calibri"/>
              </a:rPr>
              <a:t>Planned Activity</a:t>
            </a:r>
          </a:p>
        </p:txBody>
      </p:sp>
      <p:cxnSp>
        <p:nvCxnSpPr>
          <p:cNvPr id="105" name="Elbow Connector 104"/>
          <p:cNvCxnSpPr>
            <a:stCxn id="78" idx="0"/>
            <a:endCxn id="99" idx="2"/>
          </p:cNvCxnSpPr>
          <p:nvPr/>
        </p:nvCxnSpPr>
        <p:spPr>
          <a:xfrm rot="5400000" flipH="1" flipV="1">
            <a:off x="2632147" y="2863636"/>
            <a:ext cx="1326960" cy="2320636"/>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108" name="Elbow Connector 107"/>
          <p:cNvCxnSpPr>
            <a:stCxn id="69" idx="1"/>
            <a:endCxn id="100" idx="3"/>
          </p:cNvCxnSpPr>
          <p:nvPr/>
        </p:nvCxnSpPr>
        <p:spPr>
          <a:xfrm rot="10800000" flipV="1">
            <a:off x="3857535" y="1024020"/>
            <a:ext cx="917664" cy="2201695"/>
          </a:xfrm>
          <a:prstGeom prst="bentConnector3">
            <a:avLst>
              <a:gd name="adj1" fmla="val 50000"/>
            </a:avLst>
          </a:prstGeom>
          <a:noFill/>
          <a:ln w="9525" cap="flat" cmpd="sng" algn="ctr">
            <a:solidFill>
              <a:srgbClr val="4F81BD">
                <a:shade val="95000"/>
                <a:satMod val="105000"/>
              </a:srgbClr>
            </a:solidFill>
            <a:prstDash val="dash"/>
            <a:headEnd type="arrow" w="med" len="med"/>
            <a:tailEnd type="none" w="med" len="med"/>
          </a:ln>
          <a:effectLst/>
        </p:spPr>
      </p:cxnSp>
      <p:cxnSp>
        <p:nvCxnSpPr>
          <p:cNvPr id="109" name="Elbow Connector 108"/>
          <p:cNvCxnSpPr/>
          <p:nvPr/>
        </p:nvCxnSpPr>
        <p:spPr>
          <a:xfrm rot="5400000" flipH="1" flipV="1">
            <a:off x="9711717" y="3934353"/>
            <a:ext cx="1328368" cy="177796"/>
          </a:xfrm>
          <a:prstGeom prst="bentConnector3">
            <a:avLst>
              <a:gd name="adj1" fmla="val 50000"/>
            </a:avLst>
          </a:prstGeom>
          <a:noFill/>
          <a:ln w="9525" cap="flat" cmpd="sng" algn="ctr">
            <a:solidFill>
              <a:sysClr val="windowText" lastClr="000000"/>
            </a:solidFill>
            <a:prstDash val="solid"/>
            <a:headEnd type="none" w="med" len="med"/>
            <a:tailEnd type="arrow" w="med" len="med"/>
          </a:ln>
          <a:effectLst/>
        </p:spPr>
      </p:cxnSp>
      <p:sp>
        <p:nvSpPr>
          <p:cNvPr id="110" name="Pentagon 109"/>
          <p:cNvSpPr/>
          <p:nvPr/>
        </p:nvSpPr>
        <p:spPr>
          <a:xfrm>
            <a:off x="9070116" y="1997348"/>
            <a:ext cx="1336461"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SSR</a:t>
            </a:r>
          </a:p>
        </p:txBody>
      </p:sp>
      <p:sp>
        <p:nvSpPr>
          <p:cNvPr id="111" name="Pentagon 110"/>
          <p:cNvSpPr/>
          <p:nvPr/>
        </p:nvSpPr>
        <p:spPr>
          <a:xfrm>
            <a:off x="9273316" y="2302148"/>
            <a:ext cx="1336461"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VSWeb</a:t>
            </a:r>
          </a:p>
        </p:txBody>
      </p:sp>
      <p:cxnSp>
        <p:nvCxnSpPr>
          <p:cNvPr id="113" name="Elbow Connector 112"/>
          <p:cNvCxnSpPr>
            <a:stCxn id="110" idx="3"/>
          </p:cNvCxnSpPr>
          <p:nvPr/>
        </p:nvCxnSpPr>
        <p:spPr>
          <a:xfrm>
            <a:off x="10406581" y="2187853"/>
            <a:ext cx="690433" cy="907335"/>
          </a:xfrm>
          <a:prstGeom prst="bentConnector2">
            <a:avLst/>
          </a:prstGeom>
          <a:noFill/>
          <a:ln w="9525" cap="flat" cmpd="sng" algn="ctr">
            <a:solidFill>
              <a:sysClr val="windowText" lastClr="000000"/>
            </a:solidFill>
            <a:prstDash val="solid"/>
            <a:tailEnd type="arrow"/>
          </a:ln>
          <a:effectLst/>
        </p:spPr>
      </p:cxnSp>
      <p:cxnSp>
        <p:nvCxnSpPr>
          <p:cNvPr id="114" name="Elbow Connector 113"/>
          <p:cNvCxnSpPr>
            <a:stCxn id="68" idx="3"/>
          </p:cNvCxnSpPr>
          <p:nvPr/>
        </p:nvCxnSpPr>
        <p:spPr>
          <a:xfrm>
            <a:off x="10203377" y="1883053"/>
            <a:ext cx="1067264" cy="1209313"/>
          </a:xfrm>
          <a:prstGeom prst="bentConnector2">
            <a:avLst/>
          </a:prstGeom>
          <a:noFill/>
          <a:ln w="9525" cap="flat" cmpd="sng" algn="ctr">
            <a:solidFill>
              <a:sysClr val="windowText" lastClr="000000"/>
            </a:solidFill>
            <a:prstDash val="solid"/>
            <a:tailEnd type="arrow"/>
          </a:ln>
          <a:effectLst/>
        </p:spPr>
      </p:cxnSp>
      <p:sp>
        <p:nvSpPr>
          <p:cNvPr id="116" name="Flowchart: Predefined Process 115"/>
          <p:cNvSpPr/>
          <p:nvPr/>
        </p:nvSpPr>
        <p:spPr>
          <a:xfrm>
            <a:off x="304801" y="3799293"/>
            <a:ext cx="1585875"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CMDB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smtClean="0">
                <a:ln>
                  <a:noFill/>
                </a:ln>
                <a:solidFill>
                  <a:prstClr val="black"/>
                </a:solidFill>
                <a:effectLst/>
                <a:uLnTx/>
                <a:uFillTx/>
                <a:latin typeface="Calibri"/>
              </a:rPr>
              <a:t>Config</a:t>
            </a:r>
            <a:endParaRPr kumimoji="0" lang="en-US" sz="1200" b="0" i="0" u="none" strike="noStrike" kern="0" cap="none" spc="0" normalizeH="0" baseline="0" noProof="0" dirty="0" smtClean="0">
              <a:ln>
                <a:noFill/>
              </a:ln>
              <a:solidFill>
                <a:prstClr val="black"/>
              </a:solidFill>
              <a:effectLst/>
              <a:uLnTx/>
              <a:uFillTx/>
              <a:latin typeface="Calibri"/>
            </a:endParaRPr>
          </a:p>
        </p:txBody>
      </p:sp>
      <p:cxnSp>
        <p:nvCxnSpPr>
          <p:cNvPr id="117" name="Elbow Connector 116"/>
          <p:cNvCxnSpPr>
            <a:stCxn id="116" idx="0"/>
            <a:endCxn id="100" idx="2"/>
          </p:cNvCxnSpPr>
          <p:nvPr/>
        </p:nvCxnSpPr>
        <p:spPr>
          <a:xfrm rot="5400000" flipH="1" flipV="1">
            <a:off x="1859103" y="2597698"/>
            <a:ext cx="440232" cy="1962964"/>
          </a:xfrm>
          <a:prstGeom prst="bentConnector3">
            <a:avLst>
              <a:gd name="adj1" fmla="val 50000"/>
            </a:avLst>
          </a:prstGeom>
          <a:noFill/>
          <a:ln w="9525" cap="flat" cmpd="sng" algn="ctr">
            <a:solidFill>
              <a:sysClr val="windowText" lastClr="000000"/>
            </a:solidFill>
            <a:prstDash val="solid"/>
            <a:tailEnd type="arrow"/>
          </a:ln>
          <a:effectLst/>
        </p:spPr>
      </p:cxnSp>
      <p:sp>
        <p:nvSpPr>
          <p:cNvPr id="118" name="TextBox 117"/>
          <p:cNvSpPr txBox="1"/>
          <p:nvPr/>
        </p:nvSpPr>
        <p:spPr>
          <a:xfrm>
            <a:off x="358157" y="439928"/>
            <a:ext cx="12240243" cy="230832"/>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white">
                    <a:lumMod val="75000"/>
                  </a:prstClr>
                </a:solidFill>
                <a:effectLst/>
                <a:uLnTx/>
                <a:uFillTx/>
              </a:rPr>
              <a:t>J          F          M          A            M             J            </a:t>
            </a:r>
            <a:r>
              <a:rPr kumimoji="0" lang="en-US" sz="900" b="0" i="0" u="none" strike="noStrike" kern="0" cap="none" spc="0" normalizeH="0" baseline="0" noProof="0" dirty="0" err="1" smtClean="0">
                <a:ln>
                  <a:noFill/>
                </a:ln>
                <a:solidFill>
                  <a:prstClr val="white">
                    <a:lumMod val="75000"/>
                  </a:prstClr>
                </a:solidFill>
                <a:effectLst/>
                <a:uLnTx/>
                <a:uFillTx/>
              </a:rPr>
              <a:t>J</a:t>
            </a:r>
            <a:r>
              <a:rPr kumimoji="0" lang="en-US" sz="900" b="0" i="0" u="none" strike="noStrike" kern="0" cap="none" spc="0" normalizeH="0" baseline="0" noProof="0" dirty="0" smtClean="0">
                <a:ln>
                  <a:noFill/>
                </a:ln>
                <a:solidFill>
                  <a:prstClr val="white">
                    <a:lumMod val="75000"/>
                  </a:prstClr>
                </a:solidFill>
                <a:effectLst/>
                <a:uLnTx/>
                <a:uFillTx/>
              </a:rPr>
              <a:t>            A           S           O             N             D              J          F          M          A            M             J            </a:t>
            </a:r>
            <a:r>
              <a:rPr kumimoji="0" lang="en-US" sz="900" b="0" i="0" u="none" strike="noStrike" kern="0" cap="none" spc="0" normalizeH="0" baseline="0" noProof="0" dirty="0" err="1" smtClean="0">
                <a:ln>
                  <a:noFill/>
                </a:ln>
                <a:solidFill>
                  <a:prstClr val="white">
                    <a:lumMod val="75000"/>
                  </a:prstClr>
                </a:solidFill>
                <a:effectLst/>
                <a:uLnTx/>
                <a:uFillTx/>
              </a:rPr>
              <a:t>J</a:t>
            </a:r>
            <a:r>
              <a:rPr kumimoji="0" lang="en-US" sz="900" b="0" i="0" u="none" strike="noStrike" kern="0" cap="none" spc="0" normalizeH="0" baseline="0" noProof="0" dirty="0" smtClean="0">
                <a:ln>
                  <a:noFill/>
                </a:ln>
                <a:solidFill>
                  <a:prstClr val="white">
                    <a:lumMod val="75000"/>
                  </a:prstClr>
                </a:solidFill>
                <a:effectLst/>
                <a:uLnTx/>
                <a:uFillTx/>
              </a:rPr>
              <a:t>            A           S           O             N             D</a:t>
            </a:r>
          </a:p>
        </p:txBody>
      </p:sp>
      <p:sp>
        <p:nvSpPr>
          <p:cNvPr id="120" name="Flowchart: Predefined Process 119"/>
          <p:cNvSpPr/>
          <p:nvPr/>
        </p:nvSpPr>
        <p:spPr>
          <a:xfrm>
            <a:off x="2319193" y="1024016"/>
            <a:ext cx="1496891"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Process </a:t>
            </a:r>
            <a:r>
              <a:rPr kumimoji="0" lang="en-US" sz="1200" b="0" i="0" u="none" strike="noStrike" kern="0" cap="none" spc="0" normalizeH="0" baseline="0" noProof="0" dirty="0" err="1" smtClean="0">
                <a:ln>
                  <a:noFill/>
                </a:ln>
                <a:solidFill>
                  <a:prstClr val="black"/>
                </a:solidFill>
                <a:effectLst/>
                <a:uLnTx/>
                <a:uFillTx/>
                <a:latin typeface="Calibri"/>
              </a:rPr>
              <a:t>Dev</a:t>
            </a:r>
            <a:endParaRPr kumimoji="0" lang="en-US" sz="1200" b="0" i="0" u="none" strike="noStrike" kern="0" cap="none" spc="0" normalizeH="0" baseline="0" noProof="0" dirty="0" smtClean="0">
              <a:ln>
                <a:noFill/>
              </a:ln>
              <a:solidFill>
                <a:prstClr val="black"/>
              </a:solidFill>
              <a:effectLst/>
              <a:uLnTx/>
              <a:uFillTx/>
              <a:latin typeface="Calibri"/>
            </a:endParaRPr>
          </a:p>
        </p:txBody>
      </p:sp>
      <p:cxnSp>
        <p:nvCxnSpPr>
          <p:cNvPr id="125" name="Elbow Connector 124"/>
          <p:cNvCxnSpPr>
            <a:stCxn id="120" idx="2"/>
            <a:endCxn id="95" idx="0"/>
          </p:cNvCxnSpPr>
          <p:nvPr/>
        </p:nvCxnSpPr>
        <p:spPr>
          <a:xfrm rot="16200000" flipH="1">
            <a:off x="3878441" y="768224"/>
            <a:ext cx="1514744" cy="3136352"/>
          </a:xfrm>
          <a:prstGeom prst="bentConnector3">
            <a:avLst>
              <a:gd name="adj1" fmla="val 50000"/>
            </a:avLst>
          </a:prstGeom>
          <a:noFill/>
          <a:ln w="9525" cap="flat" cmpd="sng" algn="ctr">
            <a:solidFill>
              <a:sysClr val="windowText" lastClr="000000"/>
            </a:solidFill>
            <a:prstDash val="solid"/>
            <a:tailEnd type="arrow"/>
          </a:ln>
          <a:effectLst/>
        </p:spPr>
      </p:cxnSp>
      <p:sp>
        <p:nvSpPr>
          <p:cNvPr id="126" name="TextBox 125"/>
          <p:cNvSpPr txBox="1"/>
          <p:nvPr/>
        </p:nvSpPr>
        <p:spPr>
          <a:xfrm>
            <a:off x="494894" y="-28421"/>
            <a:ext cx="9393423"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rPr>
              <a:t>Service Management Roadmap 2013-2015</a:t>
            </a:r>
          </a:p>
        </p:txBody>
      </p:sp>
      <p:cxnSp>
        <p:nvCxnSpPr>
          <p:cNvPr id="127" name="Elbow Connector 126"/>
          <p:cNvCxnSpPr/>
          <p:nvPr/>
        </p:nvCxnSpPr>
        <p:spPr>
          <a:xfrm rot="5400000">
            <a:off x="10463715" y="2154851"/>
            <a:ext cx="1880664" cy="4"/>
          </a:xfrm>
          <a:prstGeom prst="bentConnector3">
            <a:avLst>
              <a:gd name="adj1" fmla="val 50000"/>
            </a:avLst>
          </a:prstGeom>
          <a:noFill/>
          <a:ln w="9525" cap="flat" cmpd="sng" algn="ctr">
            <a:solidFill>
              <a:sysClr val="windowText" lastClr="000000"/>
            </a:solidFill>
            <a:prstDash val="solid"/>
            <a:tailEnd type="arrow"/>
          </a:ln>
          <a:effectLst/>
        </p:spPr>
      </p:cxnSp>
      <p:sp>
        <p:nvSpPr>
          <p:cNvPr id="129" name="Flowchart: Predefined Process 128"/>
          <p:cNvSpPr/>
          <p:nvPr/>
        </p:nvSpPr>
        <p:spPr>
          <a:xfrm>
            <a:off x="5363041" y="5595148"/>
            <a:ext cx="1585875" cy="406367"/>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prstClr val="black"/>
                </a:solidFill>
                <a:effectLst/>
                <a:uLnTx/>
                <a:uFillTx/>
                <a:latin typeface="Calibri"/>
              </a:rPr>
              <a:t>Solution Center </a:t>
            </a:r>
            <a:r>
              <a:rPr kumimoji="0" lang="en-US" sz="1050" b="0" i="0" u="none" strike="noStrike" kern="0" cap="none" spc="0" normalizeH="0" baseline="0" noProof="0" dirty="0" err="1" smtClean="0">
                <a:ln>
                  <a:noFill/>
                </a:ln>
                <a:solidFill>
                  <a:prstClr val="black"/>
                </a:solidFill>
                <a:effectLst/>
                <a:uLnTx/>
                <a:uFillTx/>
                <a:latin typeface="Calibri"/>
              </a:rPr>
              <a:t>Integ</a:t>
            </a:r>
            <a:r>
              <a:rPr kumimoji="0" lang="en-US" sz="1050" b="0" i="0" u="none" strike="noStrike" kern="0" cap="none" spc="0" normalizeH="0" baseline="0" noProof="0" dirty="0" smtClean="0">
                <a:ln>
                  <a:noFill/>
                </a:ln>
                <a:solidFill>
                  <a:prstClr val="black"/>
                </a:solidFill>
                <a:effectLst/>
                <a:uLnTx/>
                <a:uFillTx/>
                <a:latin typeface="Calibri"/>
              </a:rPr>
              <a:t>.</a:t>
            </a:r>
          </a:p>
        </p:txBody>
      </p:sp>
      <p:cxnSp>
        <p:nvCxnSpPr>
          <p:cNvPr id="134" name="Elbow Connector 133"/>
          <p:cNvCxnSpPr>
            <a:stCxn id="129" idx="1"/>
          </p:cNvCxnSpPr>
          <p:nvPr/>
        </p:nvCxnSpPr>
        <p:spPr>
          <a:xfrm rot="10800000">
            <a:off x="5011093" y="3360478"/>
            <a:ext cx="351947" cy="2437855"/>
          </a:xfrm>
          <a:prstGeom prst="bentConnector2">
            <a:avLst/>
          </a:prstGeom>
          <a:noFill/>
          <a:ln w="9525" cap="flat" cmpd="sng" algn="ctr">
            <a:solidFill>
              <a:sysClr val="windowText" lastClr="000000"/>
            </a:solidFill>
            <a:prstDash val="solid"/>
            <a:tailEnd type="arrow"/>
          </a:ln>
          <a:effectLst/>
        </p:spPr>
      </p:cxnSp>
      <p:cxnSp>
        <p:nvCxnSpPr>
          <p:cNvPr id="136" name="Elbow Connector 135"/>
          <p:cNvCxnSpPr>
            <a:stCxn id="129" idx="3"/>
          </p:cNvCxnSpPr>
          <p:nvPr/>
        </p:nvCxnSpPr>
        <p:spPr>
          <a:xfrm flipV="1">
            <a:off x="6948917" y="3359061"/>
            <a:ext cx="366289" cy="2439266"/>
          </a:xfrm>
          <a:prstGeom prst="bentConnector2">
            <a:avLst/>
          </a:prstGeom>
          <a:noFill/>
          <a:ln w="9525" cap="flat" cmpd="sng" algn="ctr">
            <a:solidFill>
              <a:sysClr val="windowText" lastClr="000000"/>
            </a:solidFill>
            <a:prstDash val="solid"/>
            <a:tailEnd type="arrow"/>
          </a:ln>
          <a:effectLst/>
        </p:spPr>
      </p:cxnSp>
      <p:cxnSp>
        <p:nvCxnSpPr>
          <p:cNvPr id="137" name="Elbow Connector 136"/>
          <p:cNvCxnSpPr>
            <a:stCxn id="60" idx="3"/>
            <a:endCxn id="84" idx="2"/>
          </p:cNvCxnSpPr>
          <p:nvPr/>
        </p:nvCxnSpPr>
        <p:spPr>
          <a:xfrm flipV="1">
            <a:off x="9263197" y="3360473"/>
            <a:ext cx="448399" cy="716327"/>
          </a:xfrm>
          <a:prstGeom prst="bentConnector2">
            <a:avLst/>
          </a:prstGeom>
          <a:noFill/>
          <a:ln w="9525" cap="flat" cmpd="sng" algn="ctr">
            <a:solidFill>
              <a:sysClr val="windowText" lastClr="000000"/>
            </a:solidFill>
            <a:prstDash val="solid"/>
            <a:tailEnd type="arrow"/>
          </a:ln>
          <a:effectLst/>
        </p:spPr>
      </p:cxnSp>
      <p:sp>
        <p:nvSpPr>
          <p:cNvPr id="138" name="Flowchart: Predefined Process 137"/>
          <p:cNvSpPr/>
          <p:nvPr/>
        </p:nvSpPr>
        <p:spPr>
          <a:xfrm>
            <a:off x="3514201" y="1704086"/>
            <a:ext cx="1496891"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Service Level Metrics</a:t>
            </a:r>
          </a:p>
        </p:txBody>
      </p:sp>
      <p:cxnSp>
        <p:nvCxnSpPr>
          <p:cNvPr id="139" name="Elbow Connector 138"/>
          <p:cNvCxnSpPr>
            <a:stCxn id="138" idx="2"/>
            <a:endCxn id="95" idx="0"/>
          </p:cNvCxnSpPr>
          <p:nvPr/>
        </p:nvCxnSpPr>
        <p:spPr>
          <a:xfrm rot="16200000" flipH="1">
            <a:off x="4815980" y="1705768"/>
            <a:ext cx="834674" cy="1941343"/>
          </a:xfrm>
          <a:prstGeom prst="bentConnector3">
            <a:avLst>
              <a:gd name="adj1" fmla="val 27856"/>
            </a:avLst>
          </a:prstGeom>
          <a:noFill/>
          <a:ln w="9525" cap="flat" cmpd="sng" algn="ctr">
            <a:solidFill>
              <a:sysClr val="windowText" lastClr="000000"/>
            </a:solidFill>
            <a:prstDash val="solid"/>
            <a:tailEnd type="arrow"/>
          </a:ln>
          <a:effectLst/>
        </p:spPr>
      </p:cxnSp>
      <p:sp>
        <p:nvSpPr>
          <p:cNvPr id="59" name="TextBox 58"/>
          <p:cNvSpPr txBox="1"/>
          <p:nvPr/>
        </p:nvSpPr>
        <p:spPr>
          <a:xfrm>
            <a:off x="304801" y="152400"/>
            <a:ext cx="1173089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2013				  				                                                                      2015</a:t>
            </a:r>
          </a:p>
        </p:txBody>
      </p:sp>
    </p:spTree>
    <p:extLst>
      <p:ext uri="{BB962C8B-B14F-4D97-AF65-F5344CB8AC3E}">
        <p14:creationId xmlns:p14="http://schemas.microsoft.com/office/powerpoint/2010/main" val="341486323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entagon 59"/>
          <p:cNvSpPr/>
          <p:nvPr/>
        </p:nvSpPr>
        <p:spPr>
          <a:xfrm>
            <a:off x="7785103" y="3886299"/>
            <a:ext cx="1478092"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SRS</a:t>
            </a:r>
          </a:p>
        </p:txBody>
      </p:sp>
      <p:sp>
        <p:nvSpPr>
          <p:cNvPr id="65" name="Pentagon 64"/>
          <p:cNvSpPr/>
          <p:nvPr/>
        </p:nvSpPr>
        <p:spPr>
          <a:xfrm>
            <a:off x="447429" y="2920911"/>
            <a:ext cx="11588261" cy="609600"/>
          </a:xfrm>
          <a:prstGeom prst="homePlate">
            <a:avLst/>
          </a:prstGeom>
          <a:solidFill>
            <a:srgbClr val="9BBB59"/>
          </a:solidFill>
          <a:ln w="25400" cap="flat" cmpd="sng" algn="ctr">
            <a:solidFill>
              <a:srgbClr val="9BBB59">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Service Mgmt.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Platform </a:t>
            </a:r>
          </a:p>
        </p:txBody>
      </p:sp>
      <p:sp>
        <p:nvSpPr>
          <p:cNvPr id="66" name="Pentagon 65"/>
          <p:cNvSpPr/>
          <p:nvPr/>
        </p:nvSpPr>
        <p:spPr>
          <a:xfrm>
            <a:off x="10261600" y="3093772"/>
            <a:ext cx="15240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GRC</a:t>
            </a:r>
          </a:p>
        </p:txBody>
      </p:sp>
      <p:sp>
        <p:nvSpPr>
          <p:cNvPr id="68" name="Pentagon 67"/>
          <p:cNvSpPr/>
          <p:nvPr/>
        </p:nvSpPr>
        <p:spPr>
          <a:xfrm>
            <a:off x="8866916" y="1692548"/>
            <a:ext cx="1336461"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DES</a:t>
            </a:r>
          </a:p>
        </p:txBody>
      </p:sp>
      <p:sp>
        <p:nvSpPr>
          <p:cNvPr id="69" name="Pentagon 68"/>
          <p:cNvSpPr/>
          <p:nvPr/>
        </p:nvSpPr>
        <p:spPr>
          <a:xfrm>
            <a:off x="4775204" y="833516"/>
            <a:ext cx="7260489" cy="381000"/>
          </a:xfrm>
          <a:prstGeom prst="homePlate">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smtClean="0">
                <a:ln>
                  <a:noFill/>
                </a:ln>
                <a:solidFill>
                  <a:prstClr val="black"/>
                </a:solidFill>
                <a:effectLst/>
                <a:uLnTx/>
                <a:uFillTx/>
                <a:latin typeface="Calibri"/>
              </a:rPr>
              <a:t>Agiliance</a:t>
            </a:r>
            <a:r>
              <a:rPr kumimoji="0" lang="en-US" sz="1800" b="0" i="0" u="none" strike="noStrike" kern="0" cap="none" spc="0" normalizeH="0" baseline="0" noProof="0" dirty="0" smtClean="0">
                <a:ln>
                  <a:noFill/>
                </a:ln>
                <a:solidFill>
                  <a:prstClr val="black"/>
                </a:solidFill>
                <a:effectLst/>
                <a:uLnTx/>
                <a:uFillTx/>
                <a:latin typeface="Calibri"/>
              </a:rPr>
              <a:t>/Risk Vision</a:t>
            </a:r>
          </a:p>
        </p:txBody>
      </p:sp>
      <p:cxnSp>
        <p:nvCxnSpPr>
          <p:cNvPr id="72" name="Elbow Connector 71"/>
          <p:cNvCxnSpPr>
            <a:stCxn id="111" idx="3"/>
            <a:endCxn id="66" idx="0"/>
          </p:cNvCxnSpPr>
          <p:nvPr/>
        </p:nvCxnSpPr>
        <p:spPr>
          <a:xfrm>
            <a:off x="10609777" y="2492648"/>
            <a:ext cx="324923" cy="601124"/>
          </a:xfrm>
          <a:prstGeom prst="bentConnector2">
            <a:avLst/>
          </a:prstGeom>
          <a:noFill/>
          <a:ln w="9525" cap="flat" cmpd="sng" algn="ctr">
            <a:solidFill>
              <a:sysClr val="windowText" lastClr="000000"/>
            </a:solidFill>
            <a:prstDash val="solid"/>
            <a:tailEnd type="arrow"/>
          </a:ln>
          <a:effectLst/>
        </p:spPr>
      </p:cxnSp>
      <p:sp>
        <p:nvSpPr>
          <p:cNvPr id="73" name="Pentagon 72"/>
          <p:cNvSpPr/>
          <p:nvPr/>
        </p:nvSpPr>
        <p:spPr>
          <a:xfrm>
            <a:off x="3356584" y="4687432"/>
            <a:ext cx="147710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MHP</a:t>
            </a:r>
          </a:p>
        </p:txBody>
      </p:sp>
      <p:cxnSp>
        <p:nvCxnSpPr>
          <p:cNvPr id="74" name="Elbow Connector 73"/>
          <p:cNvCxnSpPr>
            <a:stCxn id="73" idx="0"/>
            <a:endCxn id="99" idx="2"/>
          </p:cNvCxnSpPr>
          <p:nvPr/>
        </p:nvCxnSpPr>
        <p:spPr>
          <a:xfrm rot="5400000" flipH="1" flipV="1">
            <a:off x="3548560" y="3780049"/>
            <a:ext cx="1326960" cy="487809"/>
          </a:xfrm>
          <a:prstGeom prst="bentConnector3">
            <a:avLst>
              <a:gd name="adj1" fmla="val 30940"/>
            </a:avLst>
          </a:prstGeom>
          <a:noFill/>
          <a:ln w="9525" cap="flat" cmpd="sng" algn="ctr">
            <a:solidFill>
              <a:sysClr val="windowText" lastClr="000000"/>
            </a:solidFill>
            <a:prstDash val="solid"/>
            <a:tailEnd type="arrow"/>
          </a:ln>
          <a:effectLst/>
        </p:spPr>
      </p:cxnSp>
      <p:sp>
        <p:nvSpPr>
          <p:cNvPr id="77" name="Pentagon 76"/>
          <p:cNvSpPr/>
          <p:nvPr/>
        </p:nvSpPr>
        <p:spPr>
          <a:xfrm>
            <a:off x="5439465" y="1806848"/>
            <a:ext cx="1828800"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CSR</a:t>
            </a:r>
          </a:p>
        </p:txBody>
      </p:sp>
      <p:sp>
        <p:nvSpPr>
          <p:cNvPr id="78" name="Pentagon 77"/>
          <p:cNvSpPr/>
          <p:nvPr/>
        </p:nvSpPr>
        <p:spPr>
          <a:xfrm>
            <a:off x="1524001" y="4687432"/>
            <a:ext cx="147661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SPUDS</a:t>
            </a:r>
          </a:p>
        </p:txBody>
      </p:sp>
      <p:cxnSp>
        <p:nvCxnSpPr>
          <p:cNvPr id="80" name="Elbow Connector 79"/>
          <p:cNvCxnSpPr>
            <a:stCxn id="77" idx="3"/>
            <a:endCxn id="87" idx="0"/>
          </p:cNvCxnSpPr>
          <p:nvPr/>
        </p:nvCxnSpPr>
        <p:spPr>
          <a:xfrm>
            <a:off x="7268265" y="1997348"/>
            <a:ext cx="720035" cy="1096424"/>
          </a:xfrm>
          <a:prstGeom prst="bentConnector2">
            <a:avLst/>
          </a:prstGeom>
          <a:noFill/>
          <a:ln w="9525" cap="flat" cmpd="sng" algn="ctr">
            <a:solidFill>
              <a:sysClr val="windowText" lastClr="000000"/>
            </a:solidFill>
            <a:prstDash val="solid"/>
            <a:tailEnd type="arrow"/>
          </a:ln>
          <a:effectLst/>
        </p:spPr>
      </p:cxnSp>
      <p:sp>
        <p:nvSpPr>
          <p:cNvPr id="81" name="Pentagon 80"/>
          <p:cNvSpPr/>
          <p:nvPr/>
        </p:nvSpPr>
        <p:spPr>
          <a:xfrm>
            <a:off x="7785106" y="4687432"/>
            <a:ext cx="3149599" cy="420856"/>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eProp</a:t>
            </a:r>
          </a:p>
        </p:txBody>
      </p:sp>
      <p:sp>
        <p:nvSpPr>
          <p:cNvPr id="84" name="Pentagon 83"/>
          <p:cNvSpPr/>
          <p:nvPr/>
        </p:nvSpPr>
        <p:spPr>
          <a:xfrm>
            <a:off x="8784492" y="3093772"/>
            <a:ext cx="20320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Asset Mgmt.</a:t>
            </a:r>
          </a:p>
        </p:txBody>
      </p:sp>
      <p:sp>
        <p:nvSpPr>
          <p:cNvPr id="85" name="Pentagon 84"/>
          <p:cNvSpPr/>
          <p:nvPr/>
        </p:nvSpPr>
        <p:spPr>
          <a:xfrm>
            <a:off x="7819298" y="4764510"/>
            <a:ext cx="1744257" cy="266700"/>
          </a:xfrm>
          <a:prstGeom prst="homePlate">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IT Asset Mgmt.</a:t>
            </a:r>
          </a:p>
        </p:txBody>
      </p:sp>
      <p:cxnSp>
        <p:nvCxnSpPr>
          <p:cNvPr id="86" name="Elbow Connector 85"/>
          <p:cNvCxnSpPr>
            <a:stCxn id="85" idx="0"/>
            <a:endCxn id="84" idx="2"/>
          </p:cNvCxnSpPr>
          <p:nvPr/>
        </p:nvCxnSpPr>
        <p:spPr>
          <a:xfrm rot="5400000" flipH="1" flipV="1">
            <a:off x="8455038" y="3507960"/>
            <a:ext cx="1404038" cy="1109069"/>
          </a:xfrm>
          <a:prstGeom prst="bentConnector3">
            <a:avLst>
              <a:gd name="adj1" fmla="val 22979"/>
            </a:avLst>
          </a:prstGeom>
          <a:noFill/>
          <a:ln w="9525" cap="flat" cmpd="sng" algn="ctr">
            <a:solidFill>
              <a:sysClr val="windowText" lastClr="000000"/>
            </a:solidFill>
            <a:prstDash val="solid"/>
            <a:headEnd type="none" w="med" len="med"/>
            <a:tailEnd type="arrow" w="med" len="med"/>
          </a:ln>
          <a:effectLst/>
        </p:spPr>
      </p:cxnSp>
      <p:sp>
        <p:nvSpPr>
          <p:cNvPr id="87" name="Pentagon 86"/>
          <p:cNvSpPr/>
          <p:nvPr/>
        </p:nvSpPr>
        <p:spPr>
          <a:xfrm>
            <a:off x="7112000" y="3093772"/>
            <a:ext cx="1930400"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User Portal</a:t>
            </a:r>
          </a:p>
        </p:txBody>
      </p:sp>
      <p:sp>
        <p:nvSpPr>
          <p:cNvPr id="88" name="Pentagon 87"/>
          <p:cNvSpPr/>
          <p:nvPr/>
        </p:nvSpPr>
        <p:spPr>
          <a:xfrm>
            <a:off x="304800" y="5319914"/>
            <a:ext cx="1016000" cy="161925"/>
          </a:xfrm>
          <a:prstGeom prst="homePlate">
            <a:avLst/>
          </a:prstGeom>
          <a:solidFill>
            <a:srgbClr val="9BBB59"/>
          </a:solidFill>
          <a:ln w="9525" cap="flat" cmpd="sng" algn="ctr">
            <a:solidFill>
              <a:srgbClr val="9BBB59">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white"/>
                </a:solidFill>
                <a:effectLst/>
                <a:uLnTx/>
                <a:uFillTx/>
                <a:latin typeface="Calibri"/>
              </a:rPr>
              <a:t>New</a:t>
            </a:r>
          </a:p>
        </p:txBody>
      </p:sp>
      <p:sp>
        <p:nvSpPr>
          <p:cNvPr id="90" name="Pentagon 89"/>
          <p:cNvSpPr/>
          <p:nvPr/>
        </p:nvSpPr>
        <p:spPr>
          <a:xfrm>
            <a:off x="304800" y="5545946"/>
            <a:ext cx="1016000" cy="161925"/>
          </a:xfrm>
          <a:prstGeom prst="homePlate">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black"/>
                </a:solidFill>
                <a:effectLst/>
                <a:uLnTx/>
                <a:uFillTx/>
                <a:latin typeface="Calibri"/>
              </a:rPr>
              <a:t>Current</a:t>
            </a:r>
          </a:p>
        </p:txBody>
      </p:sp>
      <p:sp>
        <p:nvSpPr>
          <p:cNvPr id="91" name="Pentagon 90"/>
          <p:cNvSpPr/>
          <p:nvPr/>
        </p:nvSpPr>
        <p:spPr>
          <a:xfrm>
            <a:off x="311149" y="5774172"/>
            <a:ext cx="1016000" cy="161925"/>
          </a:xfrm>
          <a:prstGeom prst="homePlate">
            <a:avLst/>
          </a:prstGeom>
          <a:solidFill>
            <a:srgbClr val="4F81BD"/>
          </a:solidFill>
          <a:ln w="9525" cap="flat" cmpd="sng" algn="ctr">
            <a:solidFill>
              <a:srgbClr val="4F81BD">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prstClr val="white"/>
                </a:solidFill>
                <a:effectLst/>
                <a:uLnTx/>
                <a:uFillTx/>
                <a:latin typeface="Calibri"/>
              </a:rPr>
              <a:t>Sun-setting</a:t>
            </a:r>
          </a:p>
        </p:txBody>
      </p:sp>
      <p:sp>
        <p:nvSpPr>
          <p:cNvPr id="92" name="Pentagon 91"/>
          <p:cNvSpPr/>
          <p:nvPr/>
        </p:nvSpPr>
        <p:spPr>
          <a:xfrm>
            <a:off x="5588001" y="4687432"/>
            <a:ext cx="1476619"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SDE</a:t>
            </a:r>
          </a:p>
        </p:txBody>
      </p:sp>
      <p:cxnSp>
        <p:nvCxnSpPr>
          <p:cNvPr id="93" name="Elbow Connector 92"/>
          <p:cNvCxnSpPr>
            <a:stCxn id="98" idx="2"/>
            <a:endCxn id="99" idx="0"/>
          </p:cNvCxnSpPr>
          <p:nvPr/>
        </p:nvCxnSpPr>
        <p:spPr>
          <a:xfrm rot="16200000" flipH="1">
            <a:off x="2841456" y="1479280"/>
            <a:ext cx="789331" cy="2439659"/>
          </a:xfrm>
          <a:prstGeom prst="bentConnector3">
            <a:avLst>
              <a:gd name="adj1" fmla="val 50000"/>
            </a:avLst>
          </a:prstGeom>
          <a:noFill/>
          <a:ln w="9525" cap="flat" cmpd="sng" algn="ctr">
            <a:solidFill>
              <a:sysClr val="windowText" lastClr="000000"/>
            </a:solidFill>
            <a:prstDash val="solid"/>
            <a:tailEnd type="arrow"/>
          </a:ln>
          <a:effectLst/>
        </p:spPr>
      </p:cxnSp>
      <p:sp>
        <p:nvSpPr>
          <p:cNvPr id="95" name="Pentagon 94"/>
          <p:cNvSpPr/>
          <p:nvPr/>
        </p:nvSpPr>
        <p:spPr>
          <a:xfrm>
            <a:off x="5270577" y="3093772"/>
            <a:ext cx="2044624"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  Process </a:t>
            </a:r>
            <a:r>
              <a:rPr kumimoji="0" lang="en-US" sz="1600" b="0" i="0" u="none" strike="noStrike" kern="0" cap="none" spc="0" normalizeH="0" baseline="0" noProof="0" dirty="0" err="1" smtClean="0">
                <a:ln>
                  <a:noFill/>
                </a:ln>
                <a:solidFill>
                  <a:prstClr val="white"/>
                </a:solidFill>
                <a:effectLst/>
                <a:uLnTx/>
                <a:uFillTx/>
                <a:latin typeface="Calibri"/>
              </a:rPr>
              <a:t>Integ</a:t>
            </a:r>
            <a:r>
              <a:rPr kumimoji="0" lang="en-US" sz="1600" b="0" i="0" u="none" strike="noStrike" kern="0" cap="none" spc="0" normalizeH="0" baseline="0" noProof="0" dirty="0" smtClean="0">
                <a:ln>
                  <a:noFill/>
                </a:ln>
                <a:solidFill>
                  <a:prstClr val="white"/>
                </a:solidFill>
                <a:effectLst/>
                <a:uLnTx/>
                <a:uFillTx/>
                <a:latin typeface="Calibri"/>
              </a:rPr>
              <a:t>.</a:t>
            </a:r>
          </a:p>
        </p:txBody>
      </p:sp>
      <p:sp>
        <p:nvSpPr>
          <p:cNvPr id="98" name="Flowchart: Predefined Process 97"/>
          <p:cNvSpPr/>
          <p:nvPr/>
        </p:nvSpPr>
        <p:spPr>
          <a:xfrm>
            <a:off x="1267841" y="1749429"/>
            <a:ext cx="1496891"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Service Catalog Dev.</a:t>
            </a:r>
          </a:p>
        </p:txBody>
      </p:sp>
      <p:sp>
        <p:nvSpPr>
          <p:cNvPr id="99" name="Pentagon 98"/>
          <p:cNvSpPr/>
          <p:nvPr/>
        </p:nvSpPr>
        <p:spPr>
          <a:xfrm>
            <a:off x="3589158" y="3093772"/>
            <a:ext cx="1911383"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Service Cat</a:t>
            </a:r>
          </a:p>
        </p:txBody>
      </p:sp>
      <p:sp>
        <p:nvSpPr>
          <p:cNvPr id="100" name="Pentagon 99"/>
          <p:cNvSpPr/>
          <p:nvPr/>
        </p:nvSpPr>
        <p:spPr>
          <a:xfrm>
            <a:off x="2441667" y="3092361"/>
            <a:ext cx="1415868" cy="266700"/>
          </a:xfrm>
          <a:prstGeom prst="homePlate">
            <a:avLst/>
          </a:prstGeom>
          <a:solidFill>
            <a:srgbClr val="9BBB59">
              <a:lumMod val="75000"/>
            </a:srgbClr>
          </a:solidFill>
          <a:ln w="12700" cap="flat" cmpd="sng" algn="ctr">
            <a:solidFill>
              <a:srgbClr val="9BBB59">
                <a:lumMod val="50000"/>
              </a:srgbClr>
            </a:solidFill>
            <a:prstDash val="solid"/>
          </a:ln>
          <a:effectLst>
            <a:outerShdw blurRad="76200" dist="12700" dir="8100000" sy="-23000" kx="800400" algn="br" rotWithShape="0">
              <a:prstClr val="black">
                <a:alpha val="20000"/>
              </a:prst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CMDB</a:t>
            </a:r>
          </a:p>
        </p:txBody>
      </p:sp>
      <p:cxnSp>
        <p:nvCxnSpPr>
          <p:cNvPr id="102" name="Elbow Connector 101"/>
          <p:cNvCxnSpPr>
            <a:stCxn id="92" idx="0"/>
            <a:endCxn id="95" idx="2"/>
          </p:cNvCxnSpPr>
          <p:nvPr/>
        </p:nvCxnSpPr>
        <p:spPr>
          <a:xfrm rot="5400000" flipH="1" flipV="1">
            <a:off x="5538169" y="4021612"/>
            <a:ext cx="1326960" cy="4680"/>
          </a:xfrm>
          <a:prstGeom prst="bentConnector3">
            <a:avLst>
              <a:gd name="adj1" fmla="val 50000"/>
            </a:avLst>
          </a:prstGeom>
          <a:noFill/>
          <a:ln w="9525" cap="flat" cmpd="sng" algn="ctr">
            <a:solidFill>
              <a:sysClr val="windowText" lastClr="000000"/>
            </a:solidFill>
            <a:prstDash val="solid"/>
            <a:tailEnd type="arrow"/>
          </a:ln>
          <a:effectLst/>
        </p:spPr>
      </p:cxnSp>
      <p:sp>
        <p:nvSpPr>
          <p:cNvPr id="104" name="Flowchart: Predefined Process 103"/>
          <p:cNvSpPr/>
          <p:nvPr/>
        </p:nvSpPr>
        <p:spPr>
          <a:xfrm>
            <a:off x="304800" y="4936712"/>
            <a:ext cx="837429" cy="277506"/>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smtClean="0">
                <a:ln>
                  <a:noFill/>
                </a:ln>
                <a:solidFill>
                  <a:prstClr val="black"/>
                </a:solidFill>
                <a:effectLst/>
                <a:uLnTx/>
                <a:uFillTx/>
                <a:latin typeface="Calibri"/>
              </a:rPr>
              <a:t>Planned Activity</a:t>
            </a:r>
          </a:p>
        </p:txBody>
      </p:sp>
      <p:cxnSp>
        <p:nvCxnSpPr>
          <p:cNvPr id="105" name="Elbow Connector 104"/>
          <p:cNvCxnSpPr>
            <a:stCxn id="78" idx="0"/>
            <a:endCxn id="99" idx="2"/>
          </p:cNvCxnSpPr>
          <p:nvPr/>
        </p:nvCxnSpPr>
        <p:spPr>
          <a:xfrm rot="5400000" flipH="1" flipV="1">
            <a:off x="2632147" y="2863636"/>
            <a:ext cx="1326960" cy="2320636"/>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108" name="Elbow Connector 107"/>
          <p:cNvCxnSpPr>
            <a:stCxn id="69" idx="1"/>
            <a:endCxn id="100" idx="3"/>
          </p:cNvCxnSpPr>
          <p:nvPr/>
        </p:nvCxnSpPr>
        <p:spPr>
          <a:xfrm rot="10800000" flipV="1">
            <a:off x="3857535" y="1024022"/>
            <a:ext cx="917664" cy="2201695"/>
          </a:xfrm>
          <a:prstGeom prst="bentConnector3">
            <a:avLst>
              <a:gd name="adj1" fmla="val 50000"/>
            </a:avLst>
          </a:prstGeom>
          <a:noFill/>
          <a:ln w="9525" cap="flat" cmpd="sng" algn="ctr">
            <a:solidFill>
              <a:srgbClr val="4F81BD">
                <a:shade val="95000"/>
                <a:satMod val="105000"/>
              </a:srgbClr>
            </a:solidFill>
            <a:prstDash val="dash"/>
            <a:headEnd type="arrow" w="med" len="med"/>
            <a:tailEnd type="none" w="med" len="med"/>
          </a:ln>
          <a:effectLst/>
        </p:spPr>
      </p:cxnSp>
      <p:cxnSp>
        <p:nvCxnSpPr>
          <p:cNvPr id="109" name="Elbow Connector 108"/>
          <p:cNvCxnSpPr/>
          <p:nvPr/>
        </p:nvCxnSpPr>
        <p:spPr>
          <a:xfrm rot="5400000" flipH="1" flipV="1">
            <a:off x="9711717" y="3934354"/>
            <a:ext cx="1328368" cy="177796"/>
          </a:xfrm>
          <a:prstGeom prst="bentConnector3">
            <a:avLst>
              <a:gd name="adj1" fmla="val 50000"/>
            </a:avLst>
          </a:prstGeom>
          <a:noFill/>
          <a:ln w="9525" cap="flat" cmpd="sng" algn="ctr">
            <a:solidFill>
              <a:sysClr val="windowText" lastClr="000000"/>
            </a:solidFill>
            <a:prstDash val="solid"/>
            <a:headEnd type="none" w="med" len="med"/>
            <a:tailEnd type="arrow" w="med" len="med"/>
          </a:ln>
          <a:effectLst/>
        </p:spPr>
      </p:cxnSp>
      <p:sp>
        <p:nvSpPr>
          <p:cNvPr id="110" name="Pentagon 109"/>
          <p:cNvSpPr/>
          <p:nvPr/>
        </p:nvSpPr>
        <p:spPr>
          <a:xfrm>
            <a:off x="9070116" y="1997348"/>
            <a:ext cx="1336461"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SSR</a:t>
            </a:r>
          </a:p>
        </p:txBody>
      </p:sp>
      <p:sp>
        <p:nvSpPr>
          <p:cNvPr id="111" name="Pentagon 110"/>
          <p:cNvSpPr/>
          <p:nvPr/>
        </p:nvSpPr>
        <p:spPr>
          <a:xfrm>
            <a:off x="9273316" y="2302148"/>
            <a:ext cx="1336461" cy="381000"/>
          </a:xfrm>
          <a:prstGeom prst="homePlat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VSWeb</a:t>
            </a:r>
          </a:p>
        </p:txBody>
      </p:sp>
      <p:cxnSp>
        <p:nvCxnSpPr>
          <p:cNvPr id="113" name="Elbow Connector 112"/>
          <p:cNvCxnSpPr>
            <a:stCxn id="110" idx="3"/>
          </p:cNvCxnSpPr>
          <p:nvPr/>
        </p:nvCxnSpPr>
        <p:spPr>
          <a:xfrm>
            <a:off x="10406582" y="2187855"/>
            <a:ext cx="690433" cy="907335"/>
          </a:xfrm>
          <a:prstGeom prst="bentConnector2">
            <a:avLst/>
          </a:prstGeom>
          <a:noFill/>
          <a:ln w="9525" cap="flat" cmpd="sng" algn="ctr">
            <a:solidFill>
              <a:sysClr val="windowText" lastClr="000000"/>
            </a:solidFill>
            <a:prstDash val="solid"/>
            <a:tailEnd type="arrow"/>
          </a:ln>
          <a:effectLst/>
        </p:spPr>
      </p:cxnSp>
      <p:cxnSp>
        <p:nvCxnSpPr>
          <p:cNvPr id="114" name="Elbow Connector 113"/>
          <p:cNvCxnSpPr>
            <a:stCxn id="68" idx="3"/>
          </p:cNvCxnSpPr>
          <p:nvPr/>
        </p:nvCxnSpPr>
        <p:spPr>
          <a:xfrm>
            <a:off x="10203377" y="1883055"/>
            <a:ext cx="1067264" cy="1209313"/>
          </a:xfrm>
          <a:prstGeom prst="bentConnector2">
            <a:avLst/>
          </a:prstGeom>
          <a:noFill/>
          <a:ln w="9525" cap="flat" cmpd="sng" algn="ctr">
            <a:solidFill>
              <a:sysClr val="windowText" lastClr="000000"/>
            </a:solidFill>
            <a:prstDash val="solid"/>
            <a:tailEnd type="arrow"/>
          </a:ln>
          <a:effectLst/>
        </p:spPr>
      </p:cxnSp>
      <p:sp>
        <p:nvSpPr>
          <p:cNvPr id="116" name="Flowchart: Predefined Process 115"/>
          <p:cNvSpPr/>
          <p:nvPr/>
        </p:nvSpPr>
        <p:spPr>
          <a:xfrm>
            <a:off x="304801" y="3799293"/>
            <a:ext cx="1585875"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CMDB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smtClean="0">
                <a:ln>
                  <a:noFill/>
                </a:ln>
                <a:solidFill>
                  <a:prstClr val="black"/>
                </a:solidFill>
                <a:effectLst/>
                <a:uLnTx/>
                <a:uFillTx/>
                <a:latin typeface="Calibri"/>
              </a:rPr>
              <a:t>Config</a:t>
            </a:r>
            <a:endParaRPr kumimoji="0" lang="en-US" sz="1200" b="0" i="0" u="none" strike="noStrike" kern="0" cap="none" spc="0" normalizeH="0" baseline="0" noProof="0" dirty="0" smtClean="0">
              <a:ln>
                <a:noFill/>
              </a:ln>
              <a:solidFill>
                <a:prstClr val="black"/>
              </a:solidFill>
              <a:effectLst/>
              <a:uLnTx/>
              <a:uFillTx/>
              <a:latin typeface="Calibri"/>
            </a:endParaRPr>
          </a:p>
        </p:txBody>
      </p:sp>
      <p:cxnSp>
        <p:nvCxnSpPr>
          <p:cNvPr id="117" name="Elbow Connector 116"/>
          <p:cNvCxnSpPr>
            <a:stCxn id="116" idx="0"/>
            <a:endCxn id="100" idx="2"/>
          </p:cNvCxnSpPr>
          <p:nvPr/>
        </p:nvCxnSpPr>
        <p:spPr>
          <a:xfrm rot="5400000" flipH="1" flipV="1">
            <a:off x="1859103" y="2597699"/>
            <a:ext cx="440232" cy="1962964"/>
          </a:xfrm>
          <a:prstGeom prst="bentConnector3">
            <a:avLst>
              <a:gd name="adj1" fmla="val 50000"/>
            </a:avLst>
          </a:prstGeom>
          <a:noFill/>
          <a:ln w="9525" cap="flat" cmpd="sng" algn="ctr">
            <a:solidFill>
              <a:sysClr val="windowText" lastClr="000000"/>
            </a:solidFill>
            <a:prstDash val="solid"/>
            <a:tailEnd type="arrow"/>
          </a:ln>
          <a:effectLst/>
        </p:spPr>
      </p:cxnSp>
      <p:sp>
        <p:nvSpPr>
          <p:cNvPr id="120" name="Flowchart: Predefined Process 119"/>
          <p:cNvSpPr/>
          <p:nvPr/>
        </p:nvSpPr>
        <p:spPr>
          <a:xfrm>
            <a:off x="2319193" y="1024016"/>
            <a:ext cx="1496891"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Process </a:t>
            </a:r>
            <a:r>
              <a:rPr kumimoji="0" lang="en-US" sz="1200" b="0" i="0" u="none" strike="noStrike" kern="0" cap="none" spc="0" normalizeH="0" baseline="0" noProof="0" dirty="0" err="1" smtClean="0">
                <a:ln>
                  <a:noFill/>
                </a:ln>
                <a:solidFill>
                  <a:prstClr val="black"/>
                </a:solidFill>
                <a:effectLst/>
                <a:uLnTx/>
                <a:uFillTx/>
                <a:latin typeface="Calibri"/>
              </a:rPr>
              <a:t>Dev</a:t>
            </a:r>
            <a:endParaRPr kumimoji="0" lang="en-US" sz="1200" b="0" i="0" u="none" strike="noStrike" kern="0" cap="none" spc="0" normalizeH="0" baseline="0" noProof="0" dirty="0" smtClean="0">
              <a:ln>
                <a:noFill/>
              </a:ln>
              <a:solidFill>
                <a:prstClr val="black"/>
              </a:solidFill>
              <a:effectLst/>
              <a:uLnTx/>
              <a:uFillTx/>
              <a:latin typeface="Calibri"/>
            </a:endParaRPr>
          </a:p>
        </p:txBody>
      </p:sp>
      <p:cxnSp>
        <p:nvCxnSpPr>
          <p:cNvPr id="125" name="Elbow Connector 124"/>
          <p:cNvCxnSpPr>
            <a:stCxn id="120" idx="2"/>
            <a:endCxn id="95" idx="0"/>
          </p:cNvCxnSpPr>
          <p:nvPr/>
        </p:nvCxnSpPr>
        <p:spPr>
          <a:xfrm rot="16200000" flipH="1">
            <a:off x="3878441" y="768224"/>
            <a:ext cx="1514744" cy="3136352"/>
          </a:xfrm>
          <a:prstGeom prst="bentConnector3">
            <a:avLst>
              <a:gd name="adj1" fmla="val 50000"/>
            </a:avLst>
          </a:prstGeom>
          <a:noFill/>
          <a:ln w="9525" cap="flat" cmpd="sng" algn="ctr">
            <a:solidFill>
              <a:sysClr val="windowText" lastClr="000000"/>
            </a:solidFill>
            <a:prstDash val="solid"/>
            <a:tailEnd type="arrow"/>
          </a:ln>
          <a:effectLst/>
        </p:spPr>
      </p:cxnSp>
      <p:cxnSp>
        <p:nvCxnSpPr>
          <p:cNvPr id="127" name="Elbow Connector 126"/>
          <p:cNvCxnSpPr/>
          <p:nvPr/>
        </p:nvCxnSpPr>
        <p:spPr>
          <a:xfrm rot="5400000">
            <a:off x="10463715" y="2154852"/>
            <a:ext cx="1880664" cy="4"/>
          </a:xfrm>
          <a:prstGeom prst="bentConnector3">
            <a:avLst>
              <a:gd name="adj1" fmla="val 50000"/>
            </a:avLst>
          </a:prstGeom>
          <a:noFill/>
          <a:ln w="9525" cap="flat" cmpd="sng" algn="ctr">
            <a:solidFill>
              <a:sysClr val="windowText" lastClr="000000"/>
            </a:solidFill>
            <a:prstDash val="solid"/>
            <a:tailEnd type="arrow"/>
          </a:ln>
          <a:effectLst/>
        </p:spPr>
      </p:cxnSp>
      <p:sp>
        <p:nvSpPr>
          <p:cNvPr id="129" name="Flowchart: Predefined Process 128"/>
          <p:cNvSpPr/>
          <p:nvPr/>
        </p:nvSpPr>
        <p:spPr>
          <a:xfrm>
            <a:off x="5363041" y="5595150"/>
            <a:ext cx="1585875" cy="406367"/>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prstClr val="black"/>
                </a:solidFill>
                <a:effectLst/>
                <a:uLnTx/>
                <a:uFillTx/>
                <a:latin typeface="Calibri"/>
              </a:rPr>
              <a:t>Solution Center </a:t>
            </a:r>
            <a:r>
              <a:rPr kumimoji="0" lang="en-US" sz="1050" b="0" i="0" u="none" strike="noStrike" kern="0" cap="none" spc="0" normalizeH="0" baseline="0" noProof="0" dirty="0" err="1" smtClean="0">
                <a:ln>
                  <a:noFill/>
                </a:ln>
                <a:solidFill>
                  <a:prstClr val="black"/>
                </a:solidFill>
                <a:effectLst/>
                <a:uLnTx/>
                <a:uFillTx/>
                <a:latin typeface="Calibri"/>
              </a:rPr>
              <a:t>Integ</a:t>
            </a:r>
            <a:r>
              <a:rPr kumimoji="0" lang="en-US" sz="1050" b="0" i="0" u="none" strike="noStrike" kern="0" cap="none" spc="0" normalizeH="0" baseline="0" noProof="0" dirty="0" smtClean="0">
                <a:ln>
                  <a:noFill/>
                </a:ln>
                <a:solidFill>
                  <a:prstClr val="black"/>
                </a:solidFill>
                <a:effectLst/>
                <a:uLnTx/>
                <a:uFillTx/>
                <a:latin typeface="Calibri"/>
              </a:rPr>
              <a:t>.</a:t>
            </a:r>
          </a:p>
        </p:txBody>
      </p:sp>
      <p:cxnSp>
        <p:nvCxnSpPr>
          <p:cNvPr id="134" name="Elbow Connector 133"/>
          <p:cNvCxnSpPr>
            <a:stCxn id="129" idx="1"/>
          </p:cNvCxnSpPr>
          <p:nvPr/>
        </p:nvCxnSpPr>
        <p:spPr>
          <a:xfrm rot="10800000">
            <a:off x="5011093" y="3360480"/>
            <a:ext cx="351947" cy="2437855"/>
          </a:xfrm>
          <a:prstGeom prst="bentConnector2">
            <a:avLst/>
          </a:prstGeom>
          <a:noFill/>
          <a:ln w="9525" cap="flat" cmpd="sng" algn="ctr">
            <a:solidFill>
              <a:sysClr val="windowText" lastClr="000000"/>
            </a:solidFill>
            <a:prstDash val="solid"/>
            <a:tailEnd type="arrow"/>
          </a:ln>
          <a:effectLst/>
        </p:spPr>
      </p:cxnSp>
      <p:cxnSp>
        <p:nvCxnSpPr>
          <p:cNvPr id="136" name="Elbow Connector 135"/>
          <p:cNvCxnSpPr>
            <a:stCxn id="129" idx="3"/>
          </p:cNvCxnSpPr>
          <p:nvPr/>
        </p:nvCxnSpPr>
        <p:spPr>
          <a:xfrm flipV="1">
            <a:off x="6948918" y="3359061"/>
            <a:ext cx="366289" cy="2439266"/>
          </a:xfrm>
          <a:prstGeom prst="bentConnector2">
            <a:avLst/>
          </a:prstGeom>
          <a:noFill/>
          <a:ln w="9525" cap="flat" cmpd="sng" algn="ctr">
            <a:solidFill>
              <a:sysClr val="windowText" lastClr="000000"/>
            </a:solidFill>
            <a:prstDash val="solid"/>
            <a:tailEnd type="arrow"/>
          </a:ln>
          <a:effectLst/>
        </p:spPr>
      </p:cxnSp>
      <p:cxnSp>
        <p:nvCxnSpPr>
          <p:cNvPr id="137" name="Elbow Connector 136"/>
          <p:cNvCxnSpPr>
            <a:stCxn id="60" idx="3"/>
            <a:endCxn id="84" idx="2"/>
          </p:cNvCxnSpPr>
          <p:nvPr/>
        </p:nvCxnSpPr>
        <p:spPr>
          <a:xfrm flipV="1">
            <a:off x="9263198" y="3360473"/>
            <a:ext cx="448399" cy="716327"/>
          </a:xfrm>
          <a:prstGeom prst="bentConnector2">
            <a:avLst/>
          </a:prstGeom>
          <a:noFill/>
          <a:ln w="9525" cap="flat" cmpd="sng" algn="ctr">
            <a:solidFill>
              <a:sysClr val="windowText" lastClr="000000"/>
            </a:solidFill>
            <a:prstDash val="solid"/>
            <a:tailEnd type="arrow"/>
          </a:ln>
          <a:effectLst/>
        </p:spPr>
      </p:cxnSp>
      <p:sp>
        <p:nvSpPr>
          <p:cNvPr id="138" name="Flowchart: Predefined Process 137"/>
          <p:cNvSpPr/>
          <p:nvPr/>
        </p:nvSpPr>
        <p:spPr>
          <a:xfrm>
            <a:off x="3514201" y="1704086"/>
            <a:ext cx="1496891" cy="555012"/>
          </a:xfrm>
          <a:prstGeom prst="flowChartPredefinedProcess">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rPr>
              <a:t>Service Level Metrics</a:t>
            </a:r>
          </a:p>
        </p:txBody>
      </p:sp>
      <p:cxnSp>
        <p:nvCxnSpPr>
          <p:cNvPr id="139" name="Elbow Connector 138"/>
          <p:cNvCxnSpPr>
            <a:stCxn id="138" idx="2"/>
            <a:endCxn id="95" idx="0"/>
          </p:cNvCxnSpPr>
          <p:nvPr/>
        </p:nvCxnSpPr>
        <p:spPr>
          <a:xfrm rot="16200000" flipH="1">
            <a:off x="4815980" y="1705770"/>
            <a:ext cx="834674" cy="1941343"/>
          </a:xfrm>
          <a:prstGeom prst="bentConnector3">
            <a:avLst>
              <a:gd name="adj1" fmla="val 27856"/>
            </a:avLst>
          </a:prstGeom>
          <a:noFill/>
          <a:ln w="9525" cap="flat" cmpd="sng" algn="ctr">
            <a:solidFill>
              <a:sysClr val="windowText" lastClr="000000"/>
            </a:solidFill>
            <a:prstDash val="solid"/>
            <a:tailEnd type="arrow"/>
          </a:ln>
          <a:effectLst/>
        </p:spPr>
      </p:cxnSp>
      <p:pic>
        <p:nvPicPr>
          <p:cNvPr id="4099" name="Picture 3" descr="C:\Users\svj\AppData\Local\Microsoft\Windows\Temporary Internet Files\Content.IE5\NLI67LEI\MC90043253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1730" y="4431144"/>
            <a:ext cx="947158" cy="93343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3" descr="C:\Users\svj\AppData\Local\Microsoft\Windows\Temporary Internet Files\Content.IE5\NLI67LEI\MC90043253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4201" y="4411216"/>
            <a:ext cx="947158" cy="93343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 descr="C:\Users\svj\AppData\Local\Microsoft\Windows\Temporary Internet Files\Content.IE5\NLI67LEI\MC90043253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5730" y="4431143"/>
            <a:ext cx="947158" cy="93343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3" descr="C:\Users\svj\AppData\Local\Microsoft\Windows\Temporary Internet Files\Content.IE5\NLI67LEI\MC90043253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77" y="557306"/>
            <a:ext cx="947158" cy="93343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svj\AppData\Local\Microsoft\Windows\Temporary Internet Files\Content.IE5\YR4X83IX\MC900434713[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7638" y="2641522"/>
            <a:ext cx="668338" cy="70054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C:\Users\svj\AppData\Local\Microsoft\Windows\Temporary Internet Files\Content.IE5\YR4X83IX\MC900434713[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3040" y="2683148"/>
            <a:ext cx="668338" cy="70054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C:\Users\svj\AppData\Local\Microsoft\Windows\Temporary Internet Files\Content.IE5\YR4X83IX\MC900434713[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096" y="2676441"/>
            <a:ext cx="668338" cy="70054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C:\Users\svj\AppData\Local\Microsoft\Windows\Temporary Internet Files\Content.IE5\YR4X83IX\MC900434713[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2522" y="2699109"/>
            <a:ext cx="668338" cy="70054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svj\AppData\Local\Microsoft\Windows\Temporary Internet Files\Content.IE5\YR4X83IX\MC900434713[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9286" y="2637912"/>
            <a:ext cx="668338" cy="700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040196"/>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500"/>
                                  </p:stCondLst>
                                  <p:childTnLst>
                                    <p:set>
                                      <p:cBhvr>
                                        <p:cTn id="6" dur="1" fill="hold">
                                          <p:stCondLst>
                                            <p:cond delay="0"/>
                                          </p:stCondLst>
                                        </p:cTn>
                                        <p:tgtEl>
                                          <p:spTgt spid="4100"/>
                                        </p:tgtEl>
                                        <p:attrNameLst>
                                          <p:attrName>style.visibility</p:attrName>
                                        </p:attrNameLst>
                                      </p:cBhvr>
                                      <p:to>
                                        <p:strVal val="visible"/>
                                      </p:to>
                                    </p:set>
                                    <p:animEffect transition="in" filter="wipe(down)">
                                      <p:cBhvr>
                                        <p:cTn id="7" dur="500"/>
                                        <p:tgtEl>
                                          <p:spTgt spid="4100"/>
                                        </p:tgtEl>
                                      </p:cBhvr>
                                    </p:animEffect>
                                  </p:childTnLst>
                                </p:cTn>
                              </p:par>
                            </p:childTnLst>
                          </p:cTn>
                        </p:par>
                        <p:par>
                          <p:cTn id="8" fill="hold">
                            <p:stCondLst>
                              <p:cond delay="1000"/>
                            </p:stCondLst>
                            <p:childTnLst>
                              <p:par>
                                <p:cTn id="9" presetID="22" presetClass="entr" presetSubtype="4" fill="hold" nodeType="afterEffect">
                                  <p:stCondLst>
                                    <p:cond delay="500"/>
                                  </p:stCondLst>
                                  <p:childTnLst>
                                    <p:set>
                                      <p:cBhvr>
                                        <p:cTn id="10" dur="1" fill="hold">
                                          <p:stCondLst>
                                            <p:cond delay="0"/>
                                          </p:stCondLst>
                                        </p:cTn>
                                        <p:tgtEl>
                                          <p:spTgt spid="59"/>
                                        </p:tgtEl>
                                        <p:attrNameLst>
                                          <p:attrName>style.visibility</p:attrName>
                                        </p:attrNameLst>
                                      </p:cBhvr>
                                      <p:to>
                                        <p:strVal val="visible"/>
                                      </p:to>
                                    </p:set>
                                    <p:animEffect transition="in" filter="wipe(down)">
                                      <p:cBhvr>
                                        <p:cTn id="11" dur="500"/>
                                        <p:tgtEl>
                                          <p:spTgt spid="59"/>
                                        </p:tgtEl>
                                      </p:cBhvr>
                                    </p:animEffect>
                                  </p:childTnLst>
                                </p:cTn>
                              </p:par>
                            </p:childTnLst>
                          </p:cTn>
                        </p:par>
                        <p:par>
                          <p:cTn id="12" fill="hold">
                            <p:stCondLst>
                              <p:cond delay="2000"/>
                            </p:stCondLst>
                            <p:childTnLst>
                              <p:par>
                                <p:cTn id="13" presetID="22" presetClass="entr" presetSubtype="4" fill="hold" nodeType="afterEffect">
                                  <p:stCondLst>
                                    <p:cond delay="50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500"/>
                                        <p:tgtEl>
                                          <p:spTgt spid="61"/>
                                        </p:tgtEl>
                                      </p:cBhvr>
                                    </p:animEffect>
                                  </p:childTnLst>
                                </p:cTn>
                              </p:par>
                            </p:childTnLst>
                          </p:cTn>
                        </p:par>
                        <p:par>
                          <p:cTn id="16" fill="hold">
                            <p:stCondLst>
                              <p:cond delay="3000"/>
                            </p:stCondLst>
                            <p:childTnLst>
                              <p:par>
                                <p:cTn id="17" presetID="22" presetClass="entr" presetSubtype="4" fill="hold" nodeType="afterEffect">
                                  <p:stCondLst>
                                    <p:cond delay="500"/>
                                  </p:stCondLst>
                                  <p:childTnLst>
                                    <p:set>
                                      <p:cBhvr>
                                        <p:cTn id="18" dur="1" fill="hold">
                                          <p:stCondLst>
                                            <p:cond delay="0"/>
                                          </p:stCondLst>
                                        </p:cTn>
                                        <p:tgtEl>
                                          <p:spTgt spid="62"/>
                                        </p:tgtEl>
                                        <p:attrNameLst>
                                          <p:attrName>style.visibility</p:attrName>
                                        </p:attrNameLst>
                                      </p:cBhvr>
                                      <p:to>
                                        <p:strVal val="visible"/>
                                      </p:to>
                                    </p:set>
                                    <p:animEffect transition="in" filter="wipe(down)">
                                      <p:cBhvr>
                                        <p:cTn id="19" dur="500"/>
                                        <p:tgtEl>
                                          <p:spTgt spid="62"/>
                                        </p:tgtEl>
                                      </p:cBhvr>
                                    </p:animEffect>
                                  </p:childTnLst>
                                </p:cTn>
                              </p:par>
                            </p:childTnLst>
                          </p:cTn>
                        </p:par>
                        <p:par>
                          <p:cTn id="20" fill="hold">
                            <p:stCondLst>
                              <p:cond delay="4000"/>
                            </p:stCondLst>
                            <p:childTnLst>
                              <p:par>
                                <p:cTn id="21" presetID="22" presetClass="entr" presetSubtype="4" fill="hold" nodeType="afterEffect">
                                  <p:stCondLst>
                                    <p:cond delay="500"/>
                                  </p:stCondLst>
                                  <p:childTnLst>
                                    <p:set>
                                      <p:cBhvr>
                                        <p:cTn id="22" dur="1" fill="hold">
                                          <p:stCondLst>
                                            <p:cond delay="0"/>
                                          </p:stCondLst>
                                        </p:cTn>
                                        <p:tgtEl>
                                          <p:spTgt spid="63"/>
                                        </p:tgtEl>
                                        <p:attrNameLst>
                                          <p:attrName>style.visibility</p:attrName>
                                        </p:attrNameLst>
                                      </p:cBhvr>
                                      <p:to>
                                        <p:strVal val="visible"/>
                                      </p:to>
                                    </p:set>
                                    <p:animEffect transition="in" filter="wipe(down)">
                                      <p:cBhvr>
                                        <p:cTn id="23" dur="500"/>
                                        <p:tgtEl>
                                          <p:spTgt spid="6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childTnLst>
                          </p:cTn>
                        </p:par>
                        <p:par>
                          <p:cTn id="29" fill="hold">
                            <p:stCondLst>
                              <p:cond delay="500"/>
                            </p:stCondLst>
                            <p:childTnLst>
                              <p:par>
                                <p:cTn id="30" presetID="10" presetClass="entr" presetSubtype="0" fill="hold" nodeType="afterEffect">
                                  <p:stCondLst>
                                    <p:cond delay="500"/>
                                  </p:stCondLst>
                                  <p:childTnLst>
                                    <p:set>
                                      <p:cBhvr>
                                        <p:cTn id="31" dur="1" fill="hold">
                                          <p:stCondLst>
                                            <p:cond delay="0"/>
                                          </p:stCondLst>
                                        </p:cTn>
                                        <p:tgtEl>
                                          <p:spTgt spid="4099"/>
                                        </p:tgtEl>
                                        <p:attrNameLst>
                                          <p:attrName>style.visibility</p:attrName>
                                        </p:attrNameLst>
                                      </p:cBhvr>
                                      <p:to>
                                        <p:strVal val="visible"/>
                                      </p:to>
                                    </p:set>
                                    <p:animEffect transition="in" filter="fade">
                                      <p:cBhvr>
                                        <p:cTn id="32" dur="500"/>
                                        <p:tgtEl>
                                          <p:spTgt spid="4099"/>
                                        </p:tgtEl>
                                      </p:cBhvr>
                                    </p:animEffect>
                                  </p:childTnLst>
                                </p:cTn>
                              </p:par>
                            </p:childTnLst>
                          </p:cTn>
                        </p:par>
                        <p:par>
                          <p:cTn id="33" fill="hold">
                            <p:stCondLst>
                              <p:cond delay="1500"/>
                            </p:stCondLst>
                            <p:childTnLst>
                              <p:par>
                                <p:cTn id="34" presetID="10" presetClass="entr" presetSubtype="0" fill="hold" nodeType="afterEffect">
                                  <p:stCondLst>
                                    <p:cond delay="50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childTnLst>
                          </p:cTn>
                        </p:par>
                        <p:par>
                          <p:cTn id="37" fill="hold">
                            <p:stCondLst>
                              <p:cond delay="2500"/>
                            </p:stCondLst>
                            <p:childTnLst>
                              <p:par>
                                <p:cTn id="38" presetID="10" presetClass="entr" presetSubtype="0" fill="hold" nodeType="afterEffect">
                                  <p:stCondLst>
                                    <p:cond delay="50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72575" y="3386667"/>
            <a:ext cx="792692" cy="143933"/>
          </a:xfrm>
          <a:prstGeom prst="rect">
            <a:avLst/>
          </a:prstGeom>
          <a:solidFill>
            <a:schemeClr val="bg1"/>
          </a:solidFill>
          <a:ln>
            <a:no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sp>
        <p:nvSpPr>
          <p:cNvPr id="11" name="Rectangle 10">
            <a:hlinkClick r:id="rId2" action="ppaction://hlinksldjump"/>
          </p:cNvPr>
          <p:cNvSpPr/>
          <p:nvPr/>
        </p:nvSpPr>
        <p:spPr>
          <a:xfrm>
            <a:off x="3979333" y="2844800"/>
            <a:ext cx="3294592" cy="1744133"/>
          </a:xfrm>
          <a:prstGeom prst="rect">
            <a:avLst/>
          </a:prstGeom>
          <a:noFill/>
          <a:ln>
            <a:no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sp>
        <p:nvSpPr>
          <p:cNvPr id="12" name="Rectangle 11">
            <a:hlinkClick r:id="rId3" action="ppaction://hlinksldjump"/>
          </p:cNvPr>
          <p:cNvSpPr/>
          <p:nvPr/>
        </p:nvSpPr>
        <p:spPr>
          <a:xfrm>
            <a:off x="7467600" y="2904068"/>
            <a:ext cx="1444096" cy="1600200"/>
          </a:xfrm>
          <a:prstGeom prst="rect">
            <a:avLst/>
          </a:prstGeom>
          <a:noFill/>
          <a:ln>
            <a:no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sp>
        <p:nvSpPr>
          <p:cNvPr id="13" name="Rectangle 12">
            <a:hlinkClick r:id="" action="ppaction://noaction"/>
          </p:cNvPr>
          <p:cNvSpPr/>
          <p:nvPr/>
        </p:nvSpPr>
        <p:spPr>
          <a:xfrm>
            <a:off x="592666" y="2865968"/>
            <a:ext cx="3294592" cy="1722965"/>
          </a:xfrm>
          <a:prstGeom prst="rect">
            <a:avLst/>
          </a:prstGeom>
          <a:noFill/>
          <a:ln>
            <a:no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666" y="0"/>
            <a:ext cx="6874934" cy="5976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937183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ction="ppaction://hlinksldjump"/>
          </p:cNvPr>
          <p:cNvSpPr/>
          <p:nvPr/>
        </p:nvSpPr>
        <p:spPr>
          <a:xfrm>
            <a:off x="1219200" y="203200"/>
            <a:ext cx="3259666" cy="541867"/>
          </a:xfrm>
          <a:prstGeom prst="rect">
            <a:avLst/>
          </a:prstGeom>
          <a:noFill/>
          <a:ln>
            <a:no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109" y="1"/>
            <a:ext cx="8166404" cy="6036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932512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099" y="40384"/>
            <a:ext cx="10769055" cy="5985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1045749" y="3171173"/>
            <a:ext cx="5494866" cy="381000"/>
          </a:xfrm>
          <a:prstGeom prst="ellipse">
            <a:avLst/>
          </a:prstGeom>
          <a:noFill/>
          <a:ln w="12700">
            <a:solidFill>
              <a:srgbClr val="FF0000"/>
            </a:solid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sp>
        <p:nvSpPr>
          <p:cNvPr id="5" name="Rectangle 4">
            <a:hlinkClick r:id="rId3" action="ppaction://hlinksldjump"/>
          </p:cNvPr>
          <p:cNvSpPr/>
          <p:nvPr/>
        </p:nvSpPr>
        <p:spPr>
          <a:xfrm>
            <a:off x="609621" y="203200"/>
            <a:ext cx="4411133" cy="541867"/>
          </a:xfrm>
          <a:prstGeom prst="rect">
            <a:avLst/>
          </a:prstGeom>
          <a:noFill/>
          <a:ln>
            <a:noFill/>
          </a:ln>
          <a:effectLst/>
          <a:scene3d>
            <a:camera prst="orthographicFront">
              <a:rot lat="0" lon="0" rev="0"/>
            </a:camera>
            <a:lightRig rig="balanced" dir="t">
              <a:rot lat="0" lon="0" rev="0"/>
            </a:lightRig>
          </a:scene3d>
          <a:sp3d>
            <a:contourClr>
              <a:schemeClr val="lt1"/>
            </a:contourClr>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tx1"/>
              </a:solidFill>
            </a:endParaRPr>
          </a:p>
        </p:txBody>
      </p:sp>
    </p:spTree>
    <p:extLst>
      <p:ext uri="{BB962C8B-B14F-4D97-AF65-F5344CB8AC3E}">
        <p14:creationId xmlns:p14="http://schemas.microsoft.com/office/powerpoint/2010/main" val="588010972"/>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Top Takeaways</a:t>
            </a:r>
            <a:endParaRPr lang="en-US" dirty="0"/>
          </a:p>
        </p:txBody>
      </p:sp>
      <p:sp>
        <p:nvSpPr>
          <p:cNvPr id="4" name="Text Placeholder 3"/>
          <p:cNvSpPr>
            <a:spLocks noGrp="1"/>
          </p:cNvSpPr>
          <p:nvPr>
            <p:ph type="body" sz="quarter" idx="10"/>
          </p:nvPr>
        </p:nvSpPr>
        <p:spPr>
          <a:xfrm>
            <a:off x="0" y="1059542"/>
            <a:ext cx="12192000" cy="1453831"/>
          </a:xfrm>
        </p:spPr>
        <p:txBody>
          <a:bodyPr/>
          <a:lstStyle/>
          <a:p>
            <a:pPr marL="520700"/>
            <a:r>
              <a:rPr lang="en-US" dirty="0" smtClean="0"/>
              <a:t>Discovery and CMDB first… but </a:t>
            </a:r>
            <a:r>
              <a:rPr lang="en-US" dirty="0"/>
              <a:t>perform due </a:t>
            </a:r>
            <a:r>
              <a:rPr lang="en-US" dirty="0" smtClean="0"/>
              <a:t>diligence in preparation</a:t>
            </a:r>
            <a:endParaRPr lang="en-US" dirty="0"/>
          </a:p>
        </p:txBody>
      </p:sp>
      <p:sp>
        <p:nvSpPr>
          <p:cNvPr id="5" name="Text Placeholder 4"/>
          <p:cNvSpPr>
            <a:spLocks noGrp="1"/>
          </p:cNvSpPr>
          <p:nvPr>
            <p:ph type="body" sz="quarter" idx="11"/>
          </p:nvPr>
        </p:nvSpPr>
        <p:spPr>
          <a:xfrm>
            <a:off x="0" y="2633151"/>
            <a:ext cx="12192000" cy="1453831"/>
          </a:xfrm>
        </p:spPr>
        <p:txBody>
          <a:bodyPr/>
          <a:lstStyle/>
          <a:p>
            <a:pPr marL="520700"/>
            <a:r>
              <a:rPr lang="en-US" dirty="0"/>
              <a:t>CMDB enhances the Problem – Incident – Change </a:t>
            </a:r>
            <a:r>
              <a:rPr lang="en-US" dirty="0" smtClean="0"/>
              <a:t>processes</a:t>
            </a:r>
          </a:p>
        </p:txBody>
      </p:sp>
      <p:sp>
        <p:nvSpPr>
          <p:cNvPr id="6" name="Text Placeholder 5"/>
          <p:cNvSpPr>
            <a:spLocks noGrp="1"/>
          </p:cNvSpPr>
          <p:nvPr>
            <p:ph type="body" sz="quarter" idx="12"/>
          </p:nvPr>
        </p:nvSpPr>
        <p:spPr>
          <a:xfrm>
            <a:off x="0" y="4206749"/>
            <a:ext cx="12192000" cy="1453831"/>
          </a:xfrm>
        </p:spPr>
        <p:txBody>
          <a:bodyPr/>
          <a:lstStyle/>
          <a:p>
            <a:pPr marL="520700"/>
            <a:r>
              <a:rPr lang="en-US" dirty="0"/>
              <a:t>Don’t forget the 5 P’s – Proper, Planning, Prevents, Poor, Performance</a:t>
            </a:r>
          </a:p>
        </p:txBody>
      </p:sp>
      <p:sp>
        <p:nvSpPr>
          <p:cNvPr id="9" name="TextBox 8"/>
          <p:cNvSpPr txBox="1"/>
          <p:nvPr/>
        </p:nvSpPr>
        <p:spPr>
          <a:xfrm>
            <a:off x="191980" y="981529"/>
            <a:ext cx="756637" cy="1446550"/>
          </a:xfrm>
          <a:prstGeom prst="rect">
            <a:avLst/>
          </a:prstGeom>
          <a:noFill/>
        </p:spPr>
        <p:txBody>
          <a:bodyPr wrap="none" rtlCol="0">
            <a:spAutoFit/>
          </a:bodyPr>
          <a:lstStyle/>
          <a:p>
            <a:r>
              <a:rPr lang="en-US" sz="8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en-US" sz="8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TextBox 9"/>
          <p:cNvSpPr txBox="1"/>
          <p:nvPr/>
        </p:nvSpPr>
        <p:spPr>
          <a:xfrm>
            <a:off x="191602" y="2573263"/>
            <a:ext cx="756637" cy="1446550"/>
          </a:xfrm>
          <a:prstGeom prst="rect">
            <a:avLst/>
          </a:prstGeom>
          <a:noFill/>
        </p:spPr>
        <p:txBody>
          <a:bodyPr wrap="none" rtlCol="0">
            <a:spAutoFit/>
          </a:bodyPr>
          <a:lstStyle/>
          <a:p>
            <a:r>
              <a:rPr lang="en-US" sz="8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p>
        </p:txBody>
      </p:sp>
      <p:sp>
        <p:nvSpPr>
          <p:cNvPr id="11" name="TextBox 10"/>
          <p:cNvSpPr txBox="1"/>
          <p:nvPr/>
        </p:nvSpPr>
        <p:spPr>
          <a:xfrm>
            <a:off x="191602" y="4109357"/>
            <a:ext cx="756637" cy="1446550"/>
          </a:xfrm>
          <a:prstGeom prst="rect">
            <a:avLst/>
          </a:prstGeom>
          <a:noFill/>
        </p:spPr>
        <p:txBody>
          <a:bodyPr wrap="none" rtlCol="0">
            <a:spAutoFit/>
          </a:bodyPr>
          <a:lstStyle/>
          <a:p>
            <a:r>
              <a:rPr lang="en-US" sz="8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p>
        </p:txBody>
      </p:sp>
    </p:spTree>
    <p:extLst>
      <p:ext uri="{BB962C8B-B14F-4D97-AF65-F5344CB8AC3E}">
        <p14:creationId xmlns:p14="http://schemas.microsoft.com/office/powerpoint/2010/main" val="99349696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Thank you</a:t>
            </a:r>
            <a:endParaRPr lang="en-US" dirty="0"/>
          </a:p>
        </p:txBody>
      </p:sp>
      <p:sp>
        <p:nvSpPr>
          <p:cNvPr id="4" name="Subtitle 4"/>
          <p:cNvSpPr txBox="1">
            <a:spLocks/>
          </p:cNvSpPr>
          <p:nvPr/>
        </p:nvSpPr>
        <p:spPr>
          <a:xfrm>
            <a:off x="-45077" y="2307464"/>
            <a:ext cx="6027314" cy="3584621"/>
          </a:xfrm>
          <a:prstGeom prst="rect">
            <a:avLst/>
          </a:prstGeom>
        </p:spPr>
        <p:txBody>
          <a:bodyPr numCol="2"/>
          <a:lstStyle>
            <a:lvl1pPr marL="0" indent="0" algn="l" defTabSz="457200" rtl="0" eaLnBrk="1" latinLnBrk="0" hangingPunct="1">
              <a:spcBef>
                <a:spcPts val="1200"/>
              </a:spcBef>
              <a:buClr>
                <a:schemeClr val="tx2"/>
              </a:buClr>
              <a:buFont typeface="Arial"/>
              <a:buNone/>
              <a:defRPr sz="2400" kern="1200">
                <a:solidFill>
                  <a:srgbClr val="515151"/>
                </a:solidFill>
                <a:latin typeface="+mn-lt"/>
                <a:ea typeface="+mn-ea"/>
                <a:cs typeface="+mn-cs"/>
              </a:defRPr>
            </a:lvl1pPr>
            <a:lvl2pPr marL="457200" indent="-225425" algn="l" defTabSz="457200" rtl="0" eaLnBrk="1" latinLnBrk="0" hangingPunct="1">
              <a:spcBef>
                <a:spcPts val="672"/>
              </a:spcBef>
              <a:buClr>
                <a:schemeClr val="tx2"/>
              </a:buClr>
              <a:buFont typeface="Arial"/>
              <a:buChar char="–"/>
              <a:defRPr sz="2000" kern="1200">
                <a:solidFill>
                  <a:srgbClr val="515151"/>
                </a:solidFill>
                <a:latin typeface="+mn-lt"/>
                <a:ea typeface="+mn-ea"/>
                <a:cs typeface="+mn-cs"/>
              </a:defRPr>
            </a:lvl2pPr>
            <a:lvl3pPr marL="741363" indent="-171450" algn="l" defTabSz="457200" rtl="0" eaLnBrk="1" latinLnBrk="0" hangingPunct="1">
              <a:spcBef>
                <a:spcPts val="672"/>
              </a:spcBef>
              <a:buClr>
                <a:schemeClr val="tx2"/>
              </a:buClr>
              <a:buFont typeface="Arial"/>
              <a:buChar char="•"/>
              <a:defRPr sz="1800" kern="1200">
                <a:solidFill>
                  <a:srgbClr val="515151"/>
                </a:solidFill>
                <a:latin typeface="+mn-lt"/>
                <a:ea typeface="+mn-ea"/>
                <a:cs typeface="+mn-cs"/>
              </a:defRPr>
            </a:lvl3pPr>
            <a:lvl4pPr marL="1027113" indent="-173038" algn="l" defTabSz="457200" rtl="0" eaLnBrk="1" latinLnBrk="0" hangingPunct="1">
              <a:spcBef>
                <a:spcPts val="672"/>
              </a:spcBef>
              <a:buClr>
                <a:schemeClr val="tx2"/>
              </a:buClr>
              <a:buFont typeface="Arial"/>
              <a:buChar char="–"/>
              <a:defRPr sz="1600" kern="1200">
                <a:solidFill>
                  <a:srgbClr val="515151"/>
                </a:solidFill>
                <a:latin typeface="+mn-lt"/>
                <a:ea typeface="+mn-ea"/>
                <a:cs typeface="+mn-cs"/>
              </a:defRPr>
            </a:lvl4pPr>
            <a:lvl5pPr marL="1311275" indent="-165100" algn="l" defTabSz="457200" rtl="0" eaLnBrk="1" latinLnBrk="0" hangingPunct="1">
              <a:spcBef>
                <a:spcPts val="672"/>
              </a:spcBef>
              <a:buClr>
                <a:schemeClr val="tx2"/>
              </a:buClr>
              <a:buFont typeface="Arial"/>
              <a:buChar char="»"/>
              <a:defRPr sz="1600" kern="1200">
                <a:solidFill>
                  <a:srgbClr val="51515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dirty="0" smtClean="0"/>
          </a:p>
          <a:p>
            <a:pPr algn="ctr"/>
            <a:endParaRPr lang="en-US" dirty="0" smtClean="0"/>
          </a:p>
          <a:p>
            <a:pPr algn="ctr"/>
            <a:r>
              <a:rPr lang="en-US" b="1" dirty="0" smtClean="0"/>
              <a:t>Brian Arlington</a:t>
            </a:r>
          </a:p>
          <a:p>
            <a:pPr algn="ctr"/>
            <a:r>
              <a:rPr lang="en-US" i="1" dirty="0" smtClean="0"/>
              <a:t>Group Lead Service Management</a:t>
            </a:r>
          </a:p>
          <a:p>
            <a:pPr algn="ctr"/>
            <a:r>
              <a:rPr lang="en-US" dirty="0" smtClean="0"/>
              <a:t>Oak Ridge National Lab</a:t>
            </a:r>
          </a:p>
          <a:p>
            <a:pPr algn="ctr"/>
            <a:r>
              <a:rPr lang="en-US" sz="2000" dirty="0" err="1" smtClean="0"/>
              <a:t>arlingtonbk</a:t>
            </a:r>
            <a:r>
              <a:rPr lang="en-US" sz="2000" dirty="0" err="1"/>
              <a:t>@</a:t>
            </a:r>
            <a:r>
              <a:rPr lang="en-US" sz="2000" dirty="0" err="1" smtClean="0"/>
              <a:t>ornl.gov</a:t>
            </a:r>
            <a:endParaRPr lang="en-US" dirty="0"/>
          </a:p>
        </p:txBody>
      </p:sp>
    </p:spTree>
    <p:extLst>
      <p:ext uri="{BB962C8B-B14F-4D97-AF65-F5344CB8AC3E}">
        <p14:creationId xmlns:p14="http://schemas.microsoft.com/office/powerpoint/2010/main" val="194699804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5" name="Freeform 77"/>
          <p:cNvSpPr>
            <a:spLocks noEditPoints="1"/>
          </p:cNvSpPr>
          <p:nvPr/>
        </p:nvSpPr>
        <p:spPr bwMode="gray">
          <a:xfrm>
            <a:off x="4267203" y="1911741"/>
            <a:ext cx="3365500" cy="3365500"/>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531 w 1184"/>
              <a:gd name="T11" fmla="*/ 926 h 1184"/>
              <a:gd name="T12" fmla="*/ 458 w 1184"/>
              <a:gd name="T13" fmla="*/ 867 h 1184"/>
              <a:gd name="T14" fmla="*/ 463 w 1184"/>
              <a:gd name="T15" fmla="*/ 816 h 1184"/>
              <a:gd name="T16" fmla="*/ 487 w 1184"/>
              <a:gd name="T17" fmla="*/ 662 h 1184"/>
              <a:gd name="T18" fmla="*/ 495 w 1184"/>
              <a:gd name="T19" fmla="*/ 612 h 1184"/>
              <a:gd name="T20" fmla="*/ 475 w 1184"/>
              <a:gd name="T21" fmla="*/ 594 h 1184"/>
              <a:gd name="T22" fmla="*/ 439 w 1184"/>
              <a:gd name="T23" fmla="*/ 562 h 1184"/>
              <a:gd name="T24" fmla="*/ 511 w 1184"/>
              <a:gd name="T25" fmla="*/ 493 h 1184"/>
              <a:gd name="T26" fmla="*/ 670 w 1184"/>
              <a:gd name="T27" fmla="*/ 454 h 1184"/>
              <a:gd name="T28" fmla="*/ 710 w 1184"/>
              <a:gd name="T29" fmla="*/ 496 h 1184"/>
              <a:gd name="T30" fmla="*/ 695 w 1184"/>
              <a:gd name="T31" fmla="*/ 625 h 1184"/>
              <a:gd name="T32" fmla="*/ 672 w 1184"/>
              <a:gd name="T33" fmla="*/ 775 h 1184"/>
              <a:gd name="T34" fmla="*/ 697 w 1184"/>
              <a:gd name="T35" fmla="*/ 793 h 1184"/>
              <a:gd name="T36" fmla="*/ 727 w 1184"/>
              <a:gd name="T37" fmla="*/ 815 h 1184"/>
              <a:gd name="T38" fmla="*/ 531 w 1184"/>
              <a:gd name="T39" fmla="*/ 926 h 1184"/>
              <a:gd name="T40" fmla="*/ 562 w 1184"/>
              <a:gd name="T41" fmla="*/ 417 h 1184"/>
              <a:gd name="T42" fmla="*/ 481 w 1184"/>
              <a:gd name="T43" fmla="*/ 367 h 1184"/>
              <a:gd name="T44" fmla="*/ 670 w 1184"/>
              <a:gd name="T45" fmla="*/ 257 h 1184"/>
              <a:gd name="T46" fmla="*/ 745 w 1184"/>
              <a:gd name="T47" fmla="*/ 309 h 1184"/>
              <a:gd name="T48" fmla="*/ 562 w 1184"/>
              <a:gd name="T49" fmla="*/ 417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531" y="926"/>
                </a:moveTo>
                <a:cubicBezTo>
                  <a:pt x="497" y="926"/>
                  <a:pt x="458" y="906"/>
                  <a:pt x="458" y="867"/>
                </a:cubicBezTo>
                <a:cubicBezTo>
                  <a:pt x="458" y="850"/>
                  <a:pt x="460" y="834"/>
                  <a:pt x="463" y="816"/>
                </a:cubicBezTo>
                <a:cubicBezTo>
                  <a:pt x="487" y="662"/>
                  <a:pt x="487" y="662"/>
                  <a:pt x="487" y="662"/>
                </a:cubicBezTo>
                <a:cubicBezTo>
                  <a:pt x="490" y="641"/>
                  <a:pt x="495" y="624"/>
                  <a:pt x="495" y="612"/>
                </a:cubicBezTo>
                <a:cubicBezTo>
                  <a:pt x="495" y="600"/>
                  <a:pt x="490" y="594"/>
                  <a:pt x="475" y="594"/>
                </a:cubicBezTo>
                <a:cubicBezTo>
                  <a:pt x="461" y="594"/>
                  <a:pt x="439" y="594"/>
                  <a:pt x="439" y="562"/>
                </a:cubicBezTo>
                <a:cubicBezTo>
                  <a:pt x="439" y="523"/>
                  <a:pt x="481" y="505"/>
                  <a:pt x="511" y="493"/>
                </a:cubicBezTo>
                <a:cubicBezTo>
                  <a:pt x="554" y="474"/>
                  <a:pt x="623" y="454"/>
                  <a:pt x="670" y="454"/>
                </a:cubicBezTo>
                <a:cubicBezTo>
                  <a:pt x="698" y="454"/>
                  <a:pt x="710" y="469"/>
                  <a:pt x="710" y="496"/>
                </a:cubicBezTo>
                <a:cubicBezTo>
                  <a:pt x="710" y="535"/>
                  <a:pt x="697" y="613"/>
                  <a:pt x="695" y="625"/>
                </a:cubicBezTo>
                <a:cubicBezTo>
                  <a:pt x="693" y="635"/>
                  <a:pt x="677" y="740"/>
                  <a:pt x="672" y="775"/>
                </a:cubicBezTo>
                <a:cubicBezTo>
                  <a:pt x="670" y="793"/>
                  <a:pt x="682" y="793"/>
                  <a:pt x="697" y="793"/>
                </a:cubicBezTo>
                <a:cubicBezTo>
                  <a:pt x="714" y="793"/>
                  <a:pt x="727" y="794"/>
                  <a:pt x="727" y="815"/>
                </a:cubicBezTo>
                <a:cubicBezTo>
                  <a:pt x="727" y="885"/>
                  <a:pt x="583" y="926"/>
                  <a:pt x="531" y="926"/>
                </a:cubicBezTo>
                <a:close/>
                <a:moveTo>
                  <a:pt x="562" y="417"/>
                </a:moveTo>
                <a:cubicBezTo>
                  <a:pt x="531" y="415"/>
                  <a:pt x="481" y="407"/>
                  <a:pt x="481" y="367"/>
                </a:cubicBezTo>
                <a:cubicBezTo>
                  <a:pt x="481" y="294"/>
                  <a:pt x="611" y="257"/>
                  <a:pt x="670" y="257"/>
                </a:cubicBezTo>
                <a:cubicBezTo>
                  <a:pt x="702" y="257"/>
                  <a:pt x="746" y="270"/>
                  <a:pt x="745" y="309"/>
                </a:cubicBezTo>
                <a:cubicBezTo>
                  <a:pt x="744" y="375"/>
                  <a:pt x="617" y="421"/>
                  <a:pt x="562" y="417"/>
                </a:cubicBezTo>
                <a:close/>
              </a:path>
            </a:pathLst>
          </a:custGeom>
          <a:solidFill>
            <a:srgbClr val="C5232D"/>
          </a:solidFill>
          <a:ln>
            <a:noFill/>
          </a:ln>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spTree>
    <p:extLst>
      <p:ext uri="{BB962C8B-B14F-4D97-AF65-F5344CB8AC3E}">
        <p14:creationId xmlns:p14="http://schemas.microsoft.com/office/powerpoint/2010/main" val="31872570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K14_Sessions_Presentation_Template_012414">
  <a:themeElements>
    <a:clrScheme name="ServiceNow2014">
      <a:dk1>
        <a:srgbClr val="515151"/>
      </a:dk1>
      <a:lt1>
        <a:srgbClr val="FFFFFF"/>
      </a:lt1>
      <a:dk2>
        <a:srgbClr val="D1232B"/>
      </a:dk2>
      <a:lt2>
        <a:srgbClr val="A5A5A5"/>
      </a:lt2>
      <a:accent1>
        <a:srgbClr val="006DDA"/>
      </a:accent1>
      <a:accent2>
        <a:srgbClr val="003399"/>
      </a:accent2>
      <a:accent3>
        <a:srgbClr val="001642"/>
      </a:accent3>
      <a:accent4>
        <a:srgbClr val="55ADFD"/>
      </a:accent4>
      <a:accent5>
        <a:srgbClr val="A5A5A5"/>
      </a:accent5>
      <a:accent6>
        <a:srgbClr val="515151"/>
      </a:accent6>
      <a:hlink>
        <a:srgbClr val="55ADFD"/>
      </a:hlink>
      <a:folHlink>
        <a:srgbClr val="D25B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dirty="0" smtClean="0">
            <a:solidFill>
              <a:srgbClr val="FFFFFF"/>
            </a:solidFill>
          </a:defRPr>
        </a:defPPr>
      </a:lstStyle>
      <a:style>
        <a:lnRef idx="1">
          <a:schemeClr val="accent1"/>
        </a:lnRef>
        <a:fillRef idx="3">
          <a:schemeClr val="accent1"/>
        </a:fillRef>
        <a:effectRef idx="2">
          <a:schemeClr val="accent1"/>
        </a:effectRef>
        <a:fontRef idx="minor">
          <a:schemeClr val="lt1"/>
        </a:fontRef>
      </a:style>
    </a:spDef>
    <a:lnDef>
      <a:spPr>
        <a:ln w="190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NowForum_EMEA_Sessions_Paris_Presentation_Template_090814">
  <a:themeElements>
    <a:clrScheme name="ServiceNow2014">
      <a:dk1>
        <a:srgbClr val="515151"/>
      </a:dk1>
      <a:lt1>
        <a:srgbClr val="FFFFFF"/>
      </a:lt1>
      <a:dk2>
        <a:srgbClr val="D1232B"/>
      </a:dk2>
      <a:lt2>
        <a:srgbClr val="A5A5A5"/>
      </a:lt2>
      <a:accent1>
        <a:srgbClr val="006DDA"/>
      </a:accent1>
      <a:accent2>
        <a:srgbClr val="003399"/>
      </a:accent2>
      <a:accent3>
        <a:srgbClr val="001642"/>
      </a:accent3>
      <a:accent4>
        <a:srgbClr val="55ADFD"/>
      </a:accent4>
      <a:accent5>
        <a:srgbClr val="A5A5A5"/>
      </a:accent5>
      <a:accent6>
        <a:srgbClr val="515151"/>
      </a:accent6>
      <a:hlink>
        <a:srgbClr val="55ADFD"/>
      </a:hlink>
      <a:folHlink>
        <a:srgbClr val="D25B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dirty="0" smtClean="0">
            <a:solidFill>
              <a:srgbClr val="FFFFFF"/>
            </a:solidFill>
          </a:defRPr>
        </a:defPPr>
      </a:lstStyle>
      <a:style>
        <a:lnRef idx="1">
          <a:schemeClr val="accent1"/>
        </a:lnRef>
        <a:fillRef idx="3">
          <a:schemeClr val="accent1"/>
        </a:fillRef>
        <a:effectRef idx="2">
          <a:schemeClr val="accent1"/>
        </a:effectRef>
        <a:fontRef idx="minor">
          <a:schemeClr val="lt1"/>
        </a:fontRef>
      </a:style>
    </a:spDef>
    <a:lnDef>
      <a:spPr>
        <a:ln w="190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ServiceNow2014">
      <a:dk1>
        <a:srgbClr val="515151"/>
      </a:dk1>
      <a:lt1>
        <a:srgbClr val="FFFFFF"/>
      </a:lt1>
      <a:dk2>
        <a:srgbClr val="D1232B"/>
      </a:dk2>
      <a:lt2>
        <a:srgbClr val="A5A5A5"/>
      </a:lt2>
      <a:accent1>
        <a:srgbClr val="006DDA"/>
      </a:accent1>
      <a:accent2>
        <a:srgbClr val="003399"/>
      </a:accent2>
      <a:accent3>
        <a:srgbClr val="001642"/>
      </a:accent3>
      <a:accent4>
        <a:srgbClr val="55ADFD"/>
      </a:accent4>
      <a:accent5>
        <a:srgbClr val="A5A5A5"/>
      </a:accent5>
      <a:accent6>
        <a:srgbClr val="515151"/>
      </a:accent6>
      <a:hlink>
        <a:srgbClr val="55ADFD"/>
      </a:hlink>
      <a:folHlink>
        <a:srgbClr val="D25B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ServiceNow2014">
      <a:dk1>
        <a:srgbClr val="515151"/>
      </a:dk1>
      <a:lt1>
        <a:srgbClr val="FFFFFF"/>
      </a:lt1>
      <a:dk2>
        <a:srgbClr val="D1232B"/>
      </a:dk2>
      <a:lt2>
        <a:srgbClr val="A5A5A5"/>
      </a:lt2>
      <a:accent1>
        <a:srgbClr val="006DDA"/>
      </a:accent1>
      <a:accent2>
        <a:srgbClr val="003399"/>
      </a:accent2>
      <a:accent3>
        <a:srgbClr val="001642"/>
      </a:accent3>
      <a:accent4>
        <a:srgbClr val="55ADFD"/>
      </a:accent4>
      <a:accent5>
        <a:srgbClr val="A5A5A5"/>
      </a:accent5>
      <a:accent6>
        <a:srgbClr val="515151"/>
      </a:accent6>
      <a:hlink>
        <a:srgbClr val="55ADFD"/>
      </a:hlink>
      <a:folHlink>
        <a:srgbClr val="D25B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K14_Sessions_Presentation_Template_012414.potx</Template>
  <TotalTime>4743</TotalTime>
  <Words>1906</Words>
  <Application>Microsoft Macintosh PowerPoint</Application>
  <PresentationFormat>Custom</PresentationFormat>
  <Paragraphs>364</Paragraphs>
  <Slides>27</Slides>
  <Notes>24</Notes>
  <HiddenSlides>0</HiddenSlides>
  <MMClips>0</MMClips>
  <ScaleCrop>false</ScaleCrop>
  <HeadingPairs>
    <vt:vector size="4" baseType="variant">
      <vt:variant>
        <vt:lpstr>Theme</vt:lpstr>
      </vt:variant>
      <vt:variant>
        <vt:i4>4</vt:i4>
      </vt:variant>
      <vt:variant>
        <vt:lpstr>Slide Titles</vt:lpstr>
      </vt:variant>
      <vt:variant>
        <vt:i4>27</vt:i4>
      </vt:variant>
    </vt:vector>
  </HeadingPairs>
  <TitlesOfParts>
    <vt:vector size="31" baseType="lpstr">
      <vt:lpstr>K14_Sessions_Presentation_Template_012414</vt:lpstr>
      <vt:lpstr>Custom Design</vt:lpstr>
      <vt:lpstr>1_Custom Design</vt:lpstr>
      <vt:lpstr>NowForum_EMEA_Sessions_Paris_Presentation_Template_090814</vt:lpstr>
      <vt:lpstr>PowerPoint Presentation</vt:lpstr>
      <vt:lpstr>Agenda</vt:lpstr>
      <vt:lpstr>Oak Ridge National Laboratory (ORNL)</vt:lpstr>
      <vt:lpstr>ORNL is DOE’s Largest Science and Energy Laboratory</vt:lpstr>
      <vt:lpstr>Integration of Our Signature Strengths Supports Customers</vt:lpstr>
      <vt:lpstr>The CMDB Project</vt:lpstr>
      <vt:lpstr>ITSD LT Prioritized Objectives (Oct-Nov 2011)</vt:lpstr>
      <vt:lpstr>CMDB History </vt:lpstr>
      <vt:lpstr>ServiceNow</vt:lpstr>
      <vt:lpstr>PowerPoint Presentation</vt:lpstr>
      <vt:lpstr>SMP Strategy</vt:lpstr>
      <vt:lpstr>Solution Evaluation Steps</vt:lpstr>
      <vt:lpstr>Requirements vs. Capabilities</vt:lpstr>
      <vt:lpstr>Cloud Architecture</vt:lpstr>
      <vt:lpstr>ServiceNow</vt:lpstr>
      <vt:lpstr>ServiceNow</vt:lpstr>
      <vt:lpstr>ServiceNow</vt:lpstr>
      <vt:lpstr>Results &amp; Summary</vt:lpstr>
      <vt:lpstr>Strategic Recommendation</vt:lpstr>
      <vt:lpstr>PowerPoint Presentation</vt:lpstr>
      <vt:lpstr>PowerPoint Presentation</vt:lpstr>
      <vt:lpstr>PowerPoint Presentation</vt:lpstr>
      <vt:lpstr>PowerPoint Presentation</vt:lpstr>
      <vt:lpstr>PowerPoint Presentation</vt:lpstr>
      <vt:lpstr>Top Takeaways</vt:lpstr>
      <vt:lpstr>PowerPoint Presentation</vt:lpstr>
      <vt:lpstr>Q&amp;A</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ServiceNow</dc:title>
  <dc:creator>ServiceNow</dc:creator>
  <cp:lastModifiedBy>kalum.truett</cp:lastModifiedBy>
  <cp:revision>102</cp:revision>
  <cp:lastPrinted>2014-04-11T20:21:36Z</cp:lastPrinted>
  <dcterms:created xsi:type="dcterms:W3CDTF">2014-01-17T00:08:24Z</dcterms:created>
  <dcterms:modified xsi:type="dcterms:W3CDTF">2014-10-27T23:28:18Z</dcterms:modified>
</cp:coreProperties>
</file>