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978" y="2130426"/>
            <a:ext cx="7774425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957" y="3886200"/>
            <a:ext cx="640246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694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324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1127" y="274639"/>
            <a:ext cx="205793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319" y="274639"/>
            <a:ext cx="6021368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64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1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501" y="4406901"/>
            <a:ext cx="77744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501" y="2906713"/>
            <a:ext cx="77744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02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319" y="1600201"/>
            <a:ext cx="4039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411" y="1600201"/>
            <a:ext cx="403965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808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535113"/>
            <a:ext cx="404124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19" y="2174875"/>
            <a:ext cx="404124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235" y="1535113"/>
            <a:ext cx="404282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235" y="2174875"/>
            <a:ext cx="404282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7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6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47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73050"/>
            <a:ext cx="300909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981" y="273051"/>
            <a:ext cx="511308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319" y="1435101"/>
            <a:ext cx="300909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4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755" y="4800600"/>
            <a:ext cx="548782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755" y="612775"/>
            <a:ext cx="548782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755" y="5367338"/>
            <a:ext cx="548782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1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319" y="274638"/>
            <a:ext cx="82317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319" y="1600201"/>
            <a:ext cx="82317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319" y="6356351"/>
            <a:ext cx="2134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5014" y="6356351"/>
            <a:ext cx="2896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4907" y="6356351"/>
            <a:ext cx="2134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7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mynow.servicenow.com/now/best-practices/assets/enterprise-agile-planning-eap-process-guide" TargetMode="External"/><Relationship Id="rId13" Type="http://schemas.openxmlformats.org/officeDocument/2006/relationships/hyperlink" Target="https://mynow.servicenow.com/now/best-practices/assets/spm-project-management-process-guide" TargetMode="External"/><Relationship Id="rId18" Type="http://schemas.openxmlformats.org/officeDocument/2006/relationships/hyperlink" Target="https://mynow.servicenow.com/now/best-practices/assets/strategic-portfolio-management-recommended-implementation-sequence" TargetMode="External"/><Relationship Id="rId26" Type="http://schemas.openxmlformats.org/officeDocument/2006/relationships/image" Target="../media/image3.png"/><Relationship Id="rId3" Type="http://schemas.openxmlformats.org/officeDocument/2006/relationships/hyperlink" Target="https://mynow.servicenow.com/now/best-practices/assets/spm-financial-management-product-integration-options" TargetMode="External"/><Relationship Id="rId21" Type="http://schemas.openxmlformats.org/officeDocument/2006/relationships/hyperlink" Target="https://mynow.servicenow.com/now/best-practices/assets/project-portfolio-management-starter-stories" TargetMode="External"/><Relationship Id="rId7" Type="http://schemas.openxmlformats.org/officeDocument/2006/relationships/hyperlink" Target="https://mynow.servicenow.com/now/best-practices/assets/demand-management-process-guide" TargetMode="External"/><Relationship Id="rId12" Type="http://schemas.openxmlformats.org/officeDocument/2006/relationships/hyperlink" Target="https://mynow.servicenow.com/now/best-practices/assets/spm-process-guide-series-overview" TargetMode="External"/><Relationship Id="rId17" Type="http://schemas.openxmlformats.org/officeDocument/2006/relationships/hyperlink" Target="https://mynow.servicenow.com/now/best-practices/assets/spm-product-architecture-blueprint" TargetMode="External"/><Relationship Id="rId25" Type="http://schemas.openxmlformats.org/officeDocument/2006/relationships/hyperlink" Target="https://mynow.servicenow.com/now/best-practices/assets/spm-test-management-20-customer-workshop-presentation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2.png"/><Relationship Id="rId20" Type="http://schemas.openxmlformats.org/officeDocument/2006/relationships/hyperlink" Target="https://mynow.servicenow.com/now/best-practices/assets/agile-and-enterprise-agile-planning-eap-starter-storie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ynow.servicenow.com/now/best-practices/assets/agile-delivery-team-execution-process-guide" TargetMode="External"/><Relationship Id="rId11" Type="http://schemas.openxmlformats.org/officeDocument/2006/relationships/hyperlink" Target="https://mynow.servicenow.com/now/best-practices/assets/portfolio-management-and-scenario-planning-process-guide" TargetMode="External"/><Relationship Id="rId24" Type="http://schemas.openxmlformats.org/officeDocument/2006/relationships/hyperlink" Target="https://mynow.servicenow.com/now/best-practices/assets/innovation-management-workshop-presentation" TargetMode="External"/><Relationship Id="rId5" Type="http://schemas.openxmlformats.org/officeDocument/2006/relationships/hyperlink" Target="https://mynow.servicenow.com/now/best-practices/assets/strategic-portfolio-management-product-integration-options" TargetMode="External"/><Relationship Id="rId15" Type="http://schemas.openxmlformats.org/officeDocument/2006/relationships/hyperlink" Target="https://mynow.servicenow.com/now/best-practices/assets/strategic-planning-process-guide" TargetMode="External"/><Relationship Id="rId23" Type="http://schemas.openxmlformats.org/officeDocument/2006/relationships/hyperlink" Target="https://mynow.servicenow.com/now/best-practices/assets/agile-development-20-process-workshop-presentation" TargetMode="External"/><Relationship Id="rId10" Type="http://schemas.openxmlformats.org/officeDocument/2006/relationships/hyperlink" Target="https://mynow.servicenow.com/now/best-practices/assets/ppm-innovation-process-guide" TargetMode="External"/><Relationship Id="rId19" Type="http://schemas.openxmlformats.org/officeDocument/2006/relationships/hyperlink" Target="https://mynow.servicenow.com/now/best-practices/assets/spm-portfolio-program-management-reference-guide" TargetMode="External"/><Relationship Id="rId4" Type="http://schemas.openxmlformats.org/officeDocument/2006/relationships/hyperlink" Target="https://mynow.servicenow.com/now/best-practices/assets/strategic-planning-integration-options" TargetMode="External"/><Relationship Id="rId9" Type="http://schemas.openxmlformats.org/officeDocument/2006/relationships/hyperlink" Target="https://mynow.servicenow.com/now/best-practices/assets/financial-planning-process-guide" TargetMode="External"/><Relationship Id="rId14" Type="http://schemas.openxmlformats.org/officeDocument/2006/relationships/hyperlink" Target="https://mynow.servicenow.com/now/best-practices/assets/ppm-resource-management-via-resource-assignments-process-guide" TargetMode="External"/><Relationship Id="rId22" Type="http://schemas.openxmlformats.org/officeDocument/2006/relationships/hyperlink" Target="https://mynow.servicenow.com/now/best-practices/assets/spm-ridac-supplemental-reference-guide" TargetMode="External"/><Relationship Id="rId27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0F1BB-3B35-197D-ECD1-4DE31042B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BB6365-5CE1-BC7B-C1B2-FD42D8CBC6C3}"/>
              </a:ext>
            </a:extLst>
          </p:cNvPr>
          <p:cNvSpPr txBox="1"/>
          <p:nvPr/>
        </p:nvSpPr>
        <p:spPr>
          <a:xfrm>
            <a:off x="504508" y="310221"/>
            <a:ext cx="11091672" cy="507831"/>
          </a:xfrm>
          <a:prstGeom prst="rect">
            <a:avLst/>
          </a:prstGeom>
          <a:noFill/>
        </p:spPr>
        <p:txBody>
          <a:bodyPr wrap="square" lIns="0" tIns="45720" rIns="0" bIns="0" anchor="b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Bold"/>
                <a:ea typeface="+mn-ea"/>
                <a:cs typeface="+mn-cs"/>
              </a:rPr>
              <a:t>SPM-Best Practice </a:t>
            </a:r>
            <a:r>
              <a:rPr kumimoji="0" sz="3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Bold"/>
                <a:ea typeface="+mn-ea"/>
                <a:cs typeface="+mn-cs"/>
              </a:rPr>
              <a:t>Content Library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4AD5E8-0442-6C97-7076-F95D680D6BA0}"/>
              </a:ext>
            </a:extLst>
          </p:cNvPr>
          <p:cNvSpPr/>
          <p:nvPr/>
        </p:nvSpPr>
        <p:spPr>
          <a:xfrm>
            <a:off x="504508" y="1051560"/>
            <a:ext cx="10440047" cy="5120640"/>
          </a:xfrm>
          <a:prstGeom prst="roundRect">
            <a:avLst>
              <a:gd name="adj" fmla="val 1800"/>
            </a:avLst>
          </a:prstGeom>
          <a:solidFill>
            <a:schemeClr val="tx2">
              <a:alpha val="5289"/>
            </a:schemeClr>
          </a:solidFill>
          <a:ln w="6350">
            <a:solidFill>
              <a:srgbClr val="FFFFFF"/>
            </a:solidFill>
          </a:ln>
          <a:effectLst/>
          <a:scene3d>
            <a:camera prst="orthographicFront"/>
            <a:lightRig rig="brightRoom" dir="t">
              <a:rot lat="0" lon="0" rev="0"/>
            </a:lightRig>
          </a:scene3d>
          <a:sp3d extrusionH="38100" prstMaterial="translucentPowder">
            <a:bevelT w="139700" h="88900" prst="coolSlant"/>
            <a:contourClr>
              <a:srgbClr val="FFFFFF"/>
            </a:contourClr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93496-0772-C0A0-81BE-052C2B24B219}"/>
              </a:ext>
            </a:extLst>
          </p:cNvPr>
          <p:cNvSpPr txBox="1"/>
          <p:nvPr/>
        </p:nvSpPr>
        <p:spPr>
          <a:xfrm>
            <a:off x="687388" y="1234439"/>
            <a:ext cx="4747030" cy="3218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Bold"/>
                <a:ea typeface="+mn-ea"/>
                <a:cs typeface="+mn-cs"/>
              </a:rPr>
              <a:t>Strategic Portfolio Management</a:t>
            </a:r>
            <a:b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Bold"/>
                <a:ea typeface="+mn-ea"/>
                <a:cs typeface="+mn-cs"/>
              </a:rPr>
            </a:b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Bold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Integration Options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3"/>
              </a:rPr>
              <a:t>SPM - Financial Management - Product Integration Options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4"/>
              </a:rPr>
              <a:t>SPM - Product Integration Options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5"/>
              </a:rPr>
              <a:t>SPM - Strategic Planning - Product Integration Options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Process Guide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6"/>
              </a:rPr>
              <a:t>SPM - Agile Delivery - Team Execution Process Guide - Australia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7"/>
              </a:rPr>
              <a:t>SPM - Demand Management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8"/>
              </a:rPr>
              <a:t>SPM - Enterprise Agile Planning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9"/>
              </a:rPr>
              <a:t>SPM - Financial Management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0"/>
              </a:rPr>
              <a:t>SPM - Innovation Management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1"/>
              </a:rPr>
              <a:t>SPM - Portfolio Scenario Planning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2"/>
              </a:rPr>
              <a:t>SPM - Process Guide Series Overview - Australia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3"/>
              </a:rPr>
              <a:t>SPM - Project Management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4"/>
              </a:rPr>
              <a:t>SPM - Resource Management (Next Experience) - Process Guide - </a:t>
            </a:r>
            <a:r>
              <a:rPr kumimoji="0" sz="1000" b="0" i="0" u="sng" strike="noStrike" kern="1200" cap="none" spc="0" normalizeH="0" baseline="0" noProof="0" dirty="0" err="1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4"/>
              </a:rPr>
              <a:t>Australia.dpcx</a:t>
            </a:r>
            <a:endParaRPr kumimoji="0" sz="1000" b="0" i="0" u="sng" strike="noStrike" kern="1200" cap="none" spc="0" normalizeH="0" baseline="0" noProof="0" dirty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  <a:hlinkClick r:id="rId14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5"/>
              </a:rPr>
              <a:t>SPM - Strategic Planning - Process Guide - Australia.docx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  <a:hlinkClick r:id="" action="ppaction://noaction"/>
            </a:endParaRPr>
          </a:p>
        </p:txBody>
      </p:sp>
      <p:pic>
        <p:nvPicPr>
          <p:cNvPr id="10" name="Picture 9" descr="ServiceNow_logo.png">
            <a:extLst>
              <a:ext uri="{FF2B5EF4-FFF2-40B4-BE49-F238E27FC236}">
                <a16:creationId xmlns:a16="http://schemas.microsoft.com/office/drawing/2014/main" id="{9A37CEF8-C273-97AB-3679-F3FD09F85923}"/>
              </a:ext>
            </a:extLst>
          </p:cNvPr>
          <p:cNvPicPr>
            <a:picLocks noSelect="1" noRot="1" noChangeAspect="1" noMove="1" noResize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50228" y="6355080"/>
            <a:ext cx="978408" cy="283464"/>
          </a:xfrm>
          <a:prstGeom prst="rect">
            <a:avLst/>
          </a:prstGeom>
        </p:spPr>
      </p:pic>
      <p:sp>
        <p:nvSpPr>
          <p:cNvPr id="912" name="Slide Number">
            <a:extLst>
              <a:ext uri="{FF2B5EF4-FFF2-40B4-BE49-F238E27FC236}">
                <a16:creationId xmlns:a16="http://schemas.microsoft.com/office/drawing/2014/main" id="{623471B6-6009-3C44-3714-7AEBBCAB2E29}"/>
              </a:ext>
            </a:extLst>
          </p:cNvPr>
          <p:cNvSpPr txBox="1"/>
          <p:nvPr/>
        </p:nvSpPr>
        <p:spPr>
          <a:xfrm>
            <a:off x="11059428" y="6413601"/>
            <a:ext cx="578815" cy="228600"/>
          </a:xfrm>
          <a:prstGeom prst="rect">
            <a:avLst/>
          </a:prstGeom>
        </p:spPr>
        <p:txBody>
          <a:bodyPr lIns="0" rIns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6D5CB8-9D6E-424E-B329-E9832B990098}" type="slidenum"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rviceNow Sans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816288-E589-8AE3-5230-B8516766D686}"/>
              </a:ext>
            </a:extLst>
          </p:cNvPr>
          <p:cNvSpPr txBox="1"/>
          <p:nvPr/>
        </p:nvSpPr>
        <p:spPr>
          <a:xfrm>
            <a:off x="6250662" y="1180491"/>
            <a:ext cx="3209544" cy="45012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Bold"/>
                <a:ea typeface="+mn-ea"/>
                <a:cs typeface="+mn-cs"/>
              </a:rPr>
              <a:t>Strategic Portfolio Management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Product Architecture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7"/>
              </a:rPr>
              <a:t>SPM - Product Architecture Blueprint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Recommended Implementation Sequence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8"/>
              </a:rPr>
              <a:t>Recommended Implementation Sequence - Strategic Portfolio Management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Reference Guide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19"/>
              </a:rPr>
              <a:t>SPM - Portfolio Program Management Reference Guide - Australia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Starter Stories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0"/>
              </a:rPr>
              <a:t>SPM - Agile Dev 2.0 &amp; Test Management - Starter Stories - Australia.xlsx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1"/>
              </a:rPr>
              <a:t>SPM - Starter Stories - Australia.xlsx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Supplemental reference guide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2"/>
              </a:rPr>
              <a:t>SPM - RIDAC Reference Guide - Australia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rviceNow Sans Medium"/>
                <a:ea typeface="+mn-ea"/>
                <a:cs typeface="+mn-cs"/>
              </a:rPr>
              <a:t>Workshop Presentation</a:t>
            </a: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3"/>
              </a:rPr>
              <a:t>SPM - Agile Development 2.0 - Customer Workshop Presentation Deck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4"/>
              </a:rPr>
              <a:t>SPM - Innovation Management - Customer Workshop Presentation Deck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  <a:p>
            <a:pPr marL="9144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sng" strike="noStrike" kern="1200" cap="none" spc="0" normalizeH="0" baseline="0" noProof="0" dirty="0">
                <a:ln>
                  <a:noFill/>
                </a:ln>
                <a:solidFill>
                  <a:srgbClr val="FFBC39"/>
                </a:solidFill>
                <a:effectLst/>
                <a:uLnTx/>
                <a:uFillTx/>
                <a:latin typeface="ServiceNow Sans Light"/>
                <a:ea typeface="+mn-ea"/>
                <a:cs typeface="+mn-cs"/>
                <a:hlinkClick r:id="rId25"/>
              </a:rPr>
              <a:t>SPM - Test Management 2.0 - Customer Workshop Presentation Deck - Australia.pptx</a:t>
            </a:r>
            <a:endParaRPr kumimoji="0" sz="1000" b="0" i="0" u="sng" strike="noStrike" kern="1200" cap="none" spc="0" normalizeH="0" baseline="0" noProof="0">
              <a:ln>
                <a:noFill/>
              </a:ln>
              <a:solidFill>
                <a:srgbClr val="FFBC39"/>
              </a:solidFill>
              <a:effectLst/>
              <a:uLnTx/>
              <a:uFillTx/>
              <a:latin typeface="ServiceNow Sans Light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1441FA-20E7-D724-3BA9-751A179A165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77432" y="6319179"/>
            <a:ext cx="1524000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136950-55B0-63EB-7377-329A6BDFBD5B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059428" y="6413601"/>
            <a:ext cx="812800" cy="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8452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ServiceNow Corporate Template">
      <a:dk1>
        <a:srgbClr val="000000"/>
      </a:dk1>
      <a:lt1>
        <a:srgbClr val="FFFFFF"/>
      </a:lt1>
      <a:dk2>
        <a:srgbClr val="032D42"/>
      </a:dk2>
      <a:lt2>
        <a:srgbClr val="FFFFFF"/>
      </a:lt2>
      <a:accent1>
        <a:srgbClr val="63DF4E"/>
      </a:accent1>
      <a:accent2>
        <a:srgbClr val="DEFFD9"/>
      </a:accent2>
      <a:accent3>
        <a:srgbClr val="52B8FF"/>
      </a:accent3>
      <a:accent4>
        <a:srgbClr val="C2E6FF"/>
      </a:accent4>
      <a:accent5>
        <a:srgbClr val="7661FF"/>
      </a:accent5>
      <a:accent6>
        <a:srgbClr val="BDBAFD"/>
      </a:accent6>
      <a:hlink>
        <a:srgbClr val="63DF4E"/>
      </a:hlink>
      <a:folHlink>
        <a:srgbClr val="52B8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05000"/>
          </a:schemeClr>
        </a:soli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Light Wasabi">
      <a:srgbClr val="DEFFD9"/>
    </a:custClr>
    <a:custClr name="Light Blue">
      <a:srgbClr val="C2E6FF"/>
    </a:custClr>
    <a:custClr name="Light Indigo">
      <a:srgbClr val="BDBAFD"/>
    </a:custClr>
    <a:custClr name="Light Purple">
      <a:srgbClr val="DEC3F7"/>
    </a:custClr>
    <a:custClr name="Bright Orange">
      <a:srgbClr val="FFBC39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Wasabi Green">
      <a:srgbClr val="63DF4E"/>
    </a:custClr>
    <a:custClr name="Blue">
      <a:srgbClr val="52B8FF"/>
    </a:custClr>
    <a:custClr name="Indigo">
      <a:srgbClr val="7661FF"/>
    </a:custClr>
    <a:custClr name="Purple">
      <a:srgbClr val="BF71F2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Mid Wasabi">
      <a:srgbClr val="005F1E"/>
    </a:custClr>
    <a:custClr name="Mid Blue">
      <a:srgbClr val="035D99"/>
    </a:custClr>
    <a:custClr name="Mid Indigo">
      <a:srgbClr val="3C288D"/>
    </a:custClr>
    <a:custClr name="Mid Purple">
      <a:srgbClr val="412C58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Dark Wasabi">
      <a:srgbClr val="003310"/>
    </a:custClr>
    <a:custClr name="Infinite Blue">
      <a:srgbClr val="032D42"/>
    </a:custClr>
    <a:custClr name="Dark Indigo">
      <a:srgbClr val="14103B"/>
    </a:custClr>
    <a:custClr name="Dark Purple">
      <a:srgbClr val="1E012E"/>
    </a:custClr>
  </a:custClr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271</Words>
  <Application>Microsoft Macintosh PowerPoint</Application>
  <PresentationFormat>Widescreen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ServiceNow Sans</vt:lpstr>
      <vt:lpstr>ServiceNow Sans Bold</vt:lpstr>
      <vt:lpstr>ServiceNow Sans Light</vt:lpstr>
      <vt:lpstr>ServiceNow Sans Medium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Amel Chacra</dc:creator>
  <cp:lastModifiedBy>Amel Chacra</cp:lastModifiedBy>
  <cp:revision>1</cp:revision>
  <dcterms:created xsi:type="dcterms:W3CDTF">2026-07-30T17:47:16Z</dcterms:created>
  <dcterms:modified xsi:type="dcterms:W3CDTF">2026-07-30T17:48:17Z</dcterms:modified>
</cp:coreProperties>
</file>