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B47345_6010ACD5.xml" ContentType="application/vnd.ms-powerpoint.comments+xml"/>
  <Override PartName="/ppt/notesSlides/notesSlide3.xml" ContentType="application/vnd.openxmlformats-officedocument.presentationml.notesSlide+xml"/>
  <Override PartName="/ppt/comments/modernComment_7FB47346_BD84C875.xml" ContentType="application/vnd.ms-powerpoint.comments+xml"/>
  <Override PartName="/ppt/notesSlides/notesSlide4.xml" ContentType="application/vnd.openxmlformats-officedocument.presentationml.notesSlide+xml"/>
  <Override PartName="/ppt/comments/modernComment_7FB47347_4862E30C.xml" ContentType="application/vnd.ms-powerpoint.comments+xml"/>
  <Override PartName="/ppt/notesSlides/notesSlide5.xml" ContentType="application/vnd.openxmlformats-officedocument.presentationml.notesSlide+xml"/>
  <Override PartName="/ppt/comments/modernComment_7FB47348_B3B7CE5F.xml" ContentType="application/vnd.ms-powerpoint.comments+xml"/>
  <Override PartName="/ppt/notesSlides/notesSlide6.xml" ContentType="application/vnd.openxmlformats-officedocument.presentationml.notesSlide+xml"/>
  <Override PartName="/ppt/comments/modernComment_7FB4734A_2098A8DF.xml" ContentType="application/vnd.ms-powerpoint.comments+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469" r:id="rId1"/>
  </p:sldMasterIdLst>
  <p:notesMasterIdLst>
    <p:notesMasterId r:id="rId9"/>
  </p:notesMasterIdLst>
  <p:handoutMasterIdLst>
    <p:handoutMasterId r:id="rId10"/>
  </p:handoutMasterIdLst>
  <p:sldIdLst>
    <p:sldId id="2142532237" r:id="rId2"/>
    <p:sldId id="2142532421" r:id="rId3"/>
    <p:sldId id="2142532422" r:id="rId4"/>
    <p:sldId id="2142532423" r:id="rId5"/>
    <p:sldId id="2142532424" r:id="rId6"/>
    <p:sldId id="2142532426" r:id="rId7"/>
    <p:sldId id="2142532425" r:id="rId8"/>
  </p:sldIdLst>
  <p:sldSz cx="12188825" cy="6858000"/>
  <p:notesSz cx="7010400" cy="9236075"/>
  <p:defaultTex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2" pos="3839">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429" userDrawn="1">
          <p15:clr>
            <a:srgbClr val="A4A3A4"/>
          </p15:clr>
        </p15:guide>
        <p15:guide id="2" pos="26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C1741B-68D7-00DB-BB11-16FA5E3816E5}" name="Alexandre Drouin" initials="AD" userId="S::alexandre.drouin@servicenow.com::9a32d7a0-01d7-4c8e-ad7c-e883f7044077" providerId="AD"/>
  <p188:author id="{A06ECB26-1833-DE67-F325-59234F87CB1C}" name="Étienne Marcotte" initials="ÉM" userId="S::etienne.marcotte@servicenow.com::686a9b4b-ff20-485e-8198-27431cef2f79" providerId="AD"/>
  <p188:author id="{2982BBA7-2E13-DD42-285A-5188C6871447}" name="Valentina Zantedeschi" initials="VZ" userId="S::valentina.zantedesch@servicenow.com::1a1d8944-134c-4b22-a39f-32542e8a59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ilie Doolittle" initials="ED [7]" lastIdx="1" clrIdx="0"/>
  <p:cmAuthor id="2" name="Emilie Doolittle" initials="ED [8]" lastIdx="1" clrIdx="1"/>
  <p:cmAuthor id="3" name="Emilie Doolittle" initials="ED [9]" lastIdx="1" clrIdx="2"/>
  <p:cmAuthor id="4" name="Emilie Doolittle" initials="ED [10]" lastIdx="1" clrIdx="3"/>
  <p:cmAuthor id="5" name="Emilie Doolittle" initials="ED [11]" lastIdx="1" clrIdx="4"/>
  <p:cmAuthor id="6" name="Emilie Doolittle" initials="ED [12]" lastIdx="1" clrIdx="5"/>
  <p:cmAuthor id="7" name="Emilie Doolittle" initials="ED [13]" lastIdx="1" clrIdx="6"/>
  <p:cmAuthor id="8" name="Emilie Doolittle" initials="ED" lastIdx="1" clrIdx="7"/>
  <p:cmAuthor id="9" name="Emilie Doolittle" initials="ED [2]" lastIdx="1" clrIdx="8"/>
  <p:cmAuthor id="10" name="Emilie Doolittle" initials="ED [3]" lastIdx="1" clrIdx="9"/>
  <p:cmAuthor id="11" name="Emilie Doolittle" initials="ED [4]" lastIdx="1" clrIdx="10"/>
  <p:cmAuthor id="12" name="Emilie Doolittle" initials="ED [5]" lastIdx="1" clrIdx="11"/>
  <p:cmAuthor id="13" name="Emilie Doolittle" initials="ED [6]" lastIdx="1" clrIdx="12"/>
  <p:cmAuthor id="14" name="Emilie Doolittle" initials="ED [14]" lastIdx="1" clrIdx="13"/>
  <p:cmAuthor id="15" name="Emilie Doolittle" initials="ED [15]" lastIdx="1" clrIdx="14"/>
  <p:cmAuthor id="16" name="Emilie Doolittle" initials="ED [16]" lastIdx="1" clrIdx="15"/>
  <p:cmAuthor id="17" name="Emilie Doolittle" initials="ED [17]" lastIdx="1" clrIdx="16"/>
  <p:cmAuthor id="18" name="John Reed" initials="JR" lastIdx="1" clrIdx="17">
    <p:extLst>
      <p:ext uri="{19B8F6BF-5375-455C-9EA6-DF929625EA0E}">
        <p15:presenceInfo xmlns:p15="http://schemas.microsoft.com/office/powerpoint/2012/main" userId="1e13c43c9d9f05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822"/>
    <a:srgbClr val="D9D9D9"/>
    <a:srgbClr val="022C42"/>
    <a:srgbClr val="E9F4FF"/>
    <a:srgbClr val="62D84E"/>
    <a:srgbClr val="90CCD3"/>
    <a:srgbClr val="379099"/>
    <a:srgbClr val="1A5D68"/>
    <a:srgbClr val="DBDBDB"/>
    <a:srgbClr val="527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104BF-B69E-B34C-82B3-7C79655BD9CD}" v="426" dt="2023-06-30T18:56:22.166"/>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3" autoAdjust="0"/>
    <p:restoredTop sz="76882" autoAdjust="0"/>
  </p:normalViewPr>
  <p:slideViewPr>
    <p:cSldViewPr snapToGrid="0">
      <p:cViewPr varScale="1">
        <p:scale>
          <a:sx n="125" d="100"/>
          <a:sy n="125" d="100"/>
        </p:scale>
        <p:origin x="856" y="160"/>
      </p:cViewPr>
      <p:guideLst>
        <p:guide pos="3839"/>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19500"/>
    </p:cViewPr>
  </p:sorterViewPr>
  <p:notesViewPr>
    <p:cSldViewPr snapToGrid="0" snapToObjects="1">
      <p:cViewPr>
        <p:scale>
          <a:sx n="148" d="100"/>
          <a:sy n="148" d="100"/>
        </p:scale>
        <p:origin x="4232" y="264"/>
      </p:cViewPr>
      <p:guideLst>
        <p:guide orient="horz" pos="429"/>
        <p:guide pos="2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comments/modernComment_7FB47345_6010ACD5.xml><?xml version="1.0" encoding="utf-8"?>
<p188:cmLst xmlns:a="http://schemas.openxmlformats.org/drawingml/2006/main" xmlns:r="http://schemas.openxmlformats.org/officeDocument/2006/relationships" xmlns:p188="http://schemas.microsoft.com/office/powerpoint/2018/8/main">
  <p188:cm id="{72E8E87E-517F-4132-A3F4-DD6A4AAFC5E5}" authorId="{2982BBA7-2E13-DD42-285A-5188C6871447}" status="resolved" created="2023-06-28T18:02:12.690" complete="100000">
    <ac:deMkLst xmlns:ac="http://schemas.microsoft.com/office/drawing/2013/main/command">
      <pc:docMk xmlns:pc="http://schemas.microsoft.com/office/powerpoint/2013/main/command"/>
      <pc:sldMk xmlns:pc="http://schemas.microsoft.com/office/powerpoint/2013/main/command" cId="1611705557" sldId="2142532421"/>
      <ac:picMk id="17" creationId="{0D1DB5EA-16EE-005D-1C0B-F5FF7D92FD09}"/>
    </ac:deMkLst>
    <p188:replyLst>
      <p188:reply id="{F60592A0-CA33-0F4B-BA94-C827B363998F}" authorId="{A06ECB26-1833-DE67-F325-59234F87CB1C}" created="2023-06-28T18:04:27.872">
        <p188:txBody>
          <a:bodyPr/>
          <a:lstStyle/>
          <a:p>
            <a:r>
              <a:rPr lang="en-US"/>
              <a:t>La distribution est trop petite pour être bien vue, ou un autre problème?</a:t>
            </a:r>
          </a:p>
        </p188:txBody>
      </p188:reply>
      <p188:reply id="{700CAA6C-63FD-4273-8BCF-144037A25F05}" authorId="{2982BBA7-2E13-DD42-285A-5188C6871447}" created="2023-06-28T18:10:45.378">
        <p188:txBody>
          <a:bodyPr/>
          <a:lstStyle/>
          <a:p>
            <a:r>
              <a:rPr lang="en-US"/>
              <a:t>la figure m'apparait pixelisee</a:t>
            </a:r>
          </a:p>
        </p188:txBody>
      </p188:reply>
      <p188:reply id="{C68F749E-A3F1-7C4D-B8F6-64ABE69F55EC}" authorId="{A06ECB26-1833-DE67-F325-59234F87CB1C}" created="2023-06-28T18:14:13.309">
        <p188:txBody>
          <a:bodyPr/>
          <a:lstStyle/>
          <a:p>
            <a:r>
              <a:rPr lang="en-US"/>
              <a:t>Je vois maintenant le problème, mais je ne le voyais pas il y a 10 minutes. Je vais voir si ça se corrige.</a:t>
            </a:r>
          </a:p>
        </p188:txBody>
      </p188:reply>
      <p188:reply id="{49ACE141-C180-4844-BA88-39F8677B7A83}" authorId="{A06ECB26-1833-DE67-F325-59234F87CB1C}" created="2023-06-28T18:16:26.457">
        <p188:txBody>
          <a:bodyPr/>
          <a:lstStyle/>
          <a:p>
            <a:r>
              <a:rPr lang="en-US"/>
              <a:t>J’ai remplacé l’image par sa source, et ça a corrigé le problème chez moi. Est-ce corrigé chez toi aussi?</a:t>
            </a:r>
          </a:p>
        </p188:txBody>
      </p188:reply>
      <p188:reply id="{07E35ABC-AE36-44DD-9816-F28EEEE6E56F}" authorId="{2982BBA7-2E13-DD42-285A-5188C6871447}" created="2023-06-28T18:22:22.136">
        <p188:txBody>
          <a:bodyPr/>
          <a:lstStyle/>
          <a:p>
            <a:r>
              <a:rPr lang="en-US"/>
              <a:t>non. mais dans le poster, l'image est a haute res</a:t>
            </a:r>
          </a:p>
        </p188:txBody>
      </p188:reply>
      <p188:reply id="{BFE699E4-75C7-C844-890D-9422290BE9F6}" authorId="{A06ECB26-1833-DE67-F325-59234F87CB1C}" created="2023-06-28T18:30:02.680">
        <p188:txBody>
          <a:bodyPr/>
          <a:lstStyle/>
          <a:p>
            <a:r>
              <a:rPr lang="en-US"/>
              <a:t>Étrange, c’est probablement PowerPoint qui fait des siennes…</a:t>
            </a:r>
          </a:p>
        </p188:txBody>
      </p188:reply>
      <p188:reply id="{A8146751-5CE1-477A-830A-841D664F9BC8}" authorId="{2982BBA7-2E13-DD42-285A-5188C6871447}" created="2023-06-28T18:40:08.252">
        <p188:txBody>
          <a:bodyPr/>
          <a:lstStyle/>
          <a:p>
            <a:r>
              <a:rPr lang="en-US"/>
              <a:t>oui. je ferme</a:t>
            </a:r>
          </a:p>
        </p188:txBody>
      </p188:reply>
    </p188:replyLst>
    <p188:txBody>
      <a:bodyPr/>
      <a:lstStyle/>
      <a:p>
        <a:r>
          <a:rPr lang="en-US"/>
          <a:t>resolution is bad</a:t>
        </a:r>
      </a:p>
    </p188:txBody>
  </p188:cm>
  <p188:cm id="{7420F40B-41F1-7641-89A5-C8CFE80578B7}" authorId="{3EC1741B-68D7-00DB-BB11-16FA5E3816E5}" created="2023-06-28T18:44:36.852">
    <pc:sldMkLst xmlns:pc="http://schemas.microsoft.com/office/powerpoint/2013/main/command">
      <pc:docMk/>
      <pc:sldMk cId="1611705557" sldId="2142532421"/>
    </pc:sldMkLst>
    <p188:txBody>
      <a:bodyPr/>
      <a:lstStyle/>
      <a:p>
        <a:r>
          <a:rPr lang="en-CA"/>
          <a:t>Functions?
</a:t>
        </a:r>
      </a:p>
    </p188:txBody>
  </p188:cm>
</p188:cmLst>
</file>

<file path=ppt/comments/modernComment_7FB47346_BD84C875.xml><?xml version="1.0" encoding="utf-8"?>
<p188:cmLst xmlns:a="http://schemas.openxmlformats.org/drawingml/2006/main" xmlns:r="http://schemas.openxmlformats.org/officeDocument/2006/relationships" xmlns:p188="http://schemas.microsoft.com/office/powerpoint/2018/8/main">
  <p188:cm id="{BDEECEE6-DFBE-44E4-BB1A-19C7D882D33D}" authorId="{2982BBA7-2E13-DD42-285A-5188C6871447}" created="2023-06-28T18:13:43.790">
    <ac:deMkLst xmlns:ac="http://schemas.microsoft.com/office/drawing/2013/main/command">
      <pc:docMk xmlns:pc="http://schemas.microsoft.com/office/powerpoint/2013/main/command"/>
      <pc:sldMk xmlns:pc="http://schemas.microsoft.com/office/powerpoint/2013/main/command" cId="3179595893" sldId="2142532422"/>
      <ac:picMk id="7" creationId="{E202EDE9-FB5E-62E4-7484-419585C8ABD3}"/>
    </ac:deMkLst>
    <p188:replyLst>
      <p188:reply id="{D0458698-7B72-CE41-AF06-EECA636E59E7}" authorId="{A06ECB26-1833-DE67-F325-59234F87CB1C}" created="2023-06-28T19:39:52.929">
        <p188:txBody>
          <a:bodyPr/>
          <a:lstStyle/>
          <a:p>
            <a:r>
              <a:rPr lang="en-US"/>
              <a:t>Agree, I should redo this plot, since it was imported as in image in Alex’s talk.</a:t>
            </a:r>
          </a:p>
        </p188:txBody>
      </p188:reply>
      <p188:reply id="{1DC2A6A6-0BFE-EE40-A434-60CE9509E96D}" authorId="{A06ECB26-1833-DE67-F325-59234F87CB1C}" created="2023-06-28T20:30:20.634">
        <p188:txBody>
          <a:bodyPr/>
          <a:lstStyle/>
          <a:p>
            <a:r>
              <a:rPr lang="en-US"/>
              <a:t>C’est remplacé</a:t>
            </a:r>
          </a:p>
        </p188:txBody>
      </p188:reply>
    </p188:replyLst>
    <p188:txBody>
      <a:bodyPr/>
      <a:lstStyle/>
      <a:p>
        <a:r>
          <a:rPr lang="en-US"/>
          <a:t>weird to plot asymmetric correlations</a:t>
        </a:r>
      </a:p>
    </p188:txBody>
  </p188:cm>
</p188:cmLst>
</file>

<file path=ppt/comments/modernComment_7FB47347_4862E30C.xml><?xml version="1.0" encoding="utf-8"?>
<p188:cmLst xmlns:a="http://schemas.openxmlformats.org/drawingml/2006/main" xmlns:r="http://schemas.openxmlformats.org/officeDocument/2006/relationships" xmlns:p188="http://schemas.microsoft.com/office/powerpoint/2018/8/main">
  <p188:cm id="{9B7F4BC3-281C-4498-BFEE-9E6BB7ED408A}" authorId="{2982BBA7-2E13-DD42-285A-5188C6871447}" created="2023-06-28T18:17:51.204">
    <ac:deMkLst xmlns:ac="http://schemas.microsoft.com/office/drawing/2013/main/command">
      <pc:docMk xmlns:pc="http://schemas.microsoft.com/office/powerpoint/2013/main/command"/>
      <pc:sldMk xmlns:pc="http://schemas.microsoft.com/office/powerpoint/2013/main/command" cId="1214440204" sldId="2142532423"/>
      <ac:spMk id="22" creationId="{9F45E004-33F0-1075-329B-65E92971D034}"/>
    </ac:deMkLst>
    <p188:replyLst>
      <p188:reply id="{15ED2FC3-9C58-CC4E-B700-E4DA8C4FF445}" authorId="{A06ECB26-1833-DE67-F325-59234F87CB1C}" created="2023-06-28T19:22:14.087">
        <p188:txBody>
          <a:bodyPr/>
          <a:lstStyle/>
          <a:p>
            <a:r>
              <a:rPr lang="en-US"/>
              <a:t>We can discuss it. We could edit the figures using Inkscape to add them.</a:t>
            </a:r>
          </a:p>
        </p188:txBody>
      </p188:reply>
    </p188:replyLst>
    <p188:txBody>
      <a:bodyPr/>
      <a:lstStyle/>
      <a:p>
        <a:r>
          <a:rPr lang="en-US"/>
          <a:t>nice! is it possible to have all these signs in the poster too?</a:t>
        </a:r>
      </a:p>
    </p188:txBody>
  </p188:cm>
  <p188:cm id="{8EFF8A77-4D12-0E45-A5F1-3128EDBE1722}" authorId="{3EC1741B-68D7-00DB-BB11-16FA5E3816E5}" created="2023-06-28T18:46:35.481">
    <pc:sldMkLst xmlns:pc="http://schemas.microsoft.com/office/powerpoint/2013/main/command">
      <pc:docMk/>
      <pc:sldMk cId="1214440204" sldId="2142532423"/>
    </pc:sldMkLst>
    <p188:replyLst>
      <p188:reply id="{3CEA9718-67CE-4548-A89E-A0B2F109598A}" authorId="{A06ECB26-1833-DE67-F325-59234F87CB1C}" created="2023-06-28T21:01:05.540">
        <p188:txBody>
          <a:bodyPr/>
          <a:lstStyle/>
          <a:p>
            <a:r>
              <a:rPr lang="en-US"/>
              <a:t>Mis dans la slide précédente (la methodology that we propose)
</a:t>
            </a:r>
          </a:p>
        </p188:txBody>
      </p188:reply>
    </p188:replyLst>
    <p188:txBody>
      <a:bodyPr/>
      <a:lstStyle/>
      <a:p>
        <a:r>
          <a:rPr lang="en-CA"/>
          <a:t>Calculate […] via a methodology that we propose</a:t>
        </a:r>
      </a:p>
    </p188:txBody>
  </p188:cm>
</p188:cmLst>
</file>

<file path=ppt/comments/modernComment_7FB47348_B3B7CE5F.xml><?xml version="1.0" encoding="utf-8"?>
<p188:cmLst xmlns:a="http://schemas.openxmlformats.org/drawingml/2006/main" xmlns:r="http://schemas.openxmlformats.org/officeDocument/2006/relationships" xmlns:p188="http://schemas.microsoft.com/office/powerpoint/2018/8/main">
  <p188:cm id="{D1959B9A-C9FC-42CE-BBAF-F78847B496CF}" authorId="{2982BBA7-2E13-DD42-285A-5188C6871447}" created="2023-06-28T18:18:51.066">
    <ac:deMkLst xmlns:ac="http://schemas.microsoft.com/office/drawing/2013/main/command">
      <pc:docMk xmlns:pc="http://schemas.microsoft.com/office/powerpoint/2013/main/command"/>
      <pc:sldMk xmlns:pc="http://schemas.microsoft.com/office/powerpoint/2013/main/command" cId="3015167583" sldId="2142532424"/>
      <ac:spMk id="6" creationId="{3A85F860-4DDE-86DC-6A72-E1F0CDE79880}"/>
    </ac:deMkLst>
    <p188:txBody>
      <a:bodyPr/>
      <a:lstStyle/>
      <a:p>
        <a:r>
          <a:rPr lang="en-US"/>
          <a:t>more complex -&gt; more complex and temporal</a:t>
        </a:r>
      </a:p>
    </p188:txBody>
  </p188:cm>
</p188:cmLst>
</file>

<file path=ppt/comments/modernComment_7FB4734A_2098A8DF.xml><?xml version="1.0" encoding="utf-8"?>
<p188:cmLst xmlns:a="http://schemas.openxmlformats.org/drawingml/2006/main" xmlns:r="http://schemas.openxmlformats.org/officeDocument/2006/relationships" xmlns:p188="http://schemas.microsoft.com/office/powerpoint/2018/8/main">
  <p188:cm id="{9AD270DB-E247-43CC-97BD-83E703DD714A}" authorId="{2982BBA7-2E13-DD42-285A-5188C6871447}" created="2023-06-29T00:09:08.963">
    <ac:deMkLst xmlns:ac="http://schemas.microsoft.com/office/drawing/2013/main/command">
      <pc:docMk xmlns:pc="http://schemas.microsoft.com/office/powerpoint/2013/main/command"/>
      <pc:sldMk xmlns:pc="http://schemas.microsoft.com/office/powerpoint/2013/main/command" cId="546875615" sldId="2142532426"/>
      <ac:spMk id="2" creationId="{1BADFCFF-8FAF-5558-9662-AC213D685A0F}"/>
    </ac:deMkLst>
    <p188:replyLst>
      <p188:reply id="{15D474EE-3080-41B0-81B2-24BB20141D05}" authorId="{A06ECB26-1833-DE67-F325-59234F87CB1C}" created="2023-06-29T18:40:37.590">
        <p188:txBody>
          <a:bodyPr/>
          <a:lstStyle/>
          <a:p>
            <a:r>
              <a:rPr lang="en-US"/>
              <a:t>OK, je vais ajuster</a:t>
            </a:r>
          </a:p>
        </p188:txBody>
      </p188:reply>
    </p188:replyLst>
    <p188:txBody>
      <a:bodyPr/>
      <a:lstStyle/>
      <a:p>
        <a:r>
          <a:rPr lang="en-US"/>
          <a:t>"Takeaways" instead?</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25771"/>
            <a:ext cx="3037840" cy="461804"/>
          </a:xfrm>
          <a:prstGeom prst="rect">
            <a:avLst/>
          </a:prstGeom>
        </p:spPr>
        <p:txBody>
          <a:bodyPr vert="horz" lIns="93387" tIns="46695" rIns="93387" bIns="46695" rtlCol="0"/>
          <a:lstStyle>
            <a:lvl1pPr algn="l">
              <a:defRPr sz="1200"/>
            </a:lvl1pPr>
          </a:lstStyle>
          <a:p>
            <a:endParaRPr lang="en-US">
              <a:latin typeface="+mj-lt"/>
            </a:endParaRPr>
          </a:p>
        </p:txBody>
      </p:sp>
      <p:sp>
        <p:nvSpPr>
          <p:cNvPr id="3" name="Date Placeholder 2"/>
          <p:cNvSpPr>
            <a:spLocks noGrp="1"/>
          </p:cNvSpPr>
          <p:nvPr>
            <p:ph type="dt" sz="quarter" idx="1"/>
          </p:nvPr>
        </p:nvSpPr>
        <p:spPr>
          <a:xfrm>
            <a:off x="3970942" y="125771"/>
            <a:ext cx="3037840" cy="461804"/>
          </a:xfrm>
          <a:prstGeom prst="rect">
            <a:avLst/>
          </a:prstGeom>
        </p:spPr>
        <p:txBody>
          <a:bodyPr vert="horz" lIns="93387" tIns="46695" rIns="93387" bIns="46695" rtlCol="0"/>
          <a:lstStyle>
            <a:lvl1pPr algn="r">
              <a:defRPr sz="1200"/>
            </a:lvl1pPr>
          </a:lstStyle>
          <a:p>
            <a:fld id="{E17B2DBE-960A-614B-B965-BE0EA04CC77A}" type="datetimeFigureOut">
              <a:rPr lang="en-US" smtClean="0">
                <a:latin typeface="+mj-lt"/>
              </a:rPr>
              <a:pPr/>
              <a:t>11/7/23</a:t>
            </a:fld>
            <a:endParaRPr lang="en-US">
              <a:latin typeface="+mj-lt"/>
            </a:endParaRPr>
          </a:p>
        </p:txBody>
      </p:sp>
      <p:sp>
        <p:nvSpPr>
          <p:cNvPr id="4" name="Footer Placeholder 3"/>
          <p:cNvSpPr>
            <a:spLocks noGrp="1"/>
          </p:cNvSpPr>
          <p:nvPr>
            <p:ph type="ftr" sz="quarter" idx="2"/>
          </p:nvPr>
        </p:nvSpPr>
        <p:spPr>
          <a:xfrm>
            <a:off x="3" y="8701316"/>
            <a:ext cx="3037840" cy="461804"/>
          </a:xfrm>
          <a:prstGeom prst="rect">
            <a:avLst/>
          </a:prstGeom>
        </p:spPr>
        <p:txBody>
          <a:bodyPr vert="horz" lIns="93387" tIns="46695" rIns="93387" bIns="46695" rtlCol="0" anchor="b"/>
          <a:lstStyle>
            <a:lvl1pPr algn="l">
              <a:defRPr sz="1200"/>
            </a:lvl1pPr>
          </a:lstStyle>
          <a:p>
            <a:endParaRPr lang="en-US">
              <a:latin typeface="+mj-lt"/>
            </a:endParaRPr>
          </a:p>
        </p:txBody>
      </p:sp>
      <p:sp>
        <p:nvSpPr>
          <p:cNvPr id="5" name="Slide Number Placeholder 4"/>
          <p:cNvSpPr>
            <a:spLocks noGrp="1"/>
          </p:cNvSpPr>
          <p:nvPr>
            <p:ph type="sldNum" sz="quarter" idx="3"/>
          </p:nvPr>
        </p:nvSpPr>
        <p:spPr>
          <a:xfrm>
            <a:off x="3970942" y="8701316"/>
            <a:ext cx="3037840" cy="461804"/>
          </a:xfrm>
          <a:prstGeom prst="rect">
            <a:avLst/>
          </a:prstGeom>
        </p:spPr>
        <p:txBody>
          <a:bodyPr vert="horz" lIns="93387" tIns="46695" rIns="93387" bIns="46695" rtlCol="0" anchor="b"/>
          <a:lstStyle>
            <a:lvl1pPr algn="r">
              <a:defRPr sz="1200"/>
            </a:lvl1pPr>
          </a:lstStyle>
          <a:p>
            <a:fld id="{1339C423-F22A-3B4E-A9CE-1A814546B4AA}" type="slidenum">
              <a:rPr lang="en-US" smtClean="0">
                <a:latin typeface="+mj-lt"/>
              </a:rPr>
              <a:pPr/>
              <a:t>‹#›</a:t>
            </a:fld>
            <a:endParaRPr lang="en-US">
              <a:latin typeface="+mj-lt"/>
            </a:endParaRPr>
          </a:p>
        </p:txBody>
      </p:sp>
      <p:pic>
        <p:nvPicPr>
          <p:cNvPr id="35" name="Picture 34">
            <a:extLst>
              <a:ext uri="{FF2B5EF4-FFF2-40B4-BE49-F238E27FC236}">
                <a16:creationId xmlns:a16="http://schemas.microsoft.com/office/drawing/2014/main" id="{4A211A8A-C369-4D94-B82B-7F72C8DB385F}"/>
              </a:ext>
            </a:extLst>
          </p:cNvPr>
          <p:cNvPicPr>
            <a:picLocks noChangeAspect="1"/>
          </p:cNvPicPr>
          <p:nvPr/>
        </p:nvPicPr>
        <p:blipFill>
          <a:blip r:embed="rId2"/>
          <a:stretch>
            <a:fillRect/>
          </a:stretch>
        </p:blipFill>
        <p:spPr>
          <a:xfrm>
            <a:off x="2799087" y="8816102"/>
            <a:ext cx="1372537" cy="394945"/>
          </a:xfrm>
          <a:prstGeom prst="rect">
            <a:avLst/>
          </a:prstGeom>
        </p:spPr>
      </p:pic>
    </p:spTree>
    <p:extLst>
      <p:ext uri="{BB962C8B-B14F-4D97-AF65-F5344CB8AC3E}">
        <p14:creationId xmlns:p14="http://schemas.microsoft.com/office/powerpoint/2010/main" val="20184968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7840" cy="461804"/>
          </a:xfrm>
          <a:prstGeom prst="rect">
            <a:avLst/>
          </a:prstGeom>
        </p:spPr>
        <p:txBody>
          <a:bodyPr vert="horz" lIns="93387" tIns="46695" rIns="93387" bIns="46695" rtlCol="0"/>
          <a:lstStyle>
            <a:lvl1pPr algn="l">
              <a:defRPr sz="1200">
                <a:latin typeface="+mj-lt"/>
              </a:defRPr>
            </a:lvl1pPr>
          </a:lstStyle>
          <a:p>
            <a:endParaRPr lang="en-US"/>
          </a:p>
        </p:txBody>
      </p:sp>
      <p:sp>
        <p:nvSpPr>
          <p:cNvPr id="3" name="Date Placeholder 2"/>
          <p:cNvSpPr>
            <a:spLocks noGrp="1"/>
          </p:cNvSpPr>
          <p:nvPr>
            <p:ph type="dt" idx="1"/>
          </p:nvPr>
        </p:nvSpPr>
        <p:spPr>
          <a:xfrm>
            <a:off x="3970942" y="0"/>
            <a:ext cx="3037840" cy="461804"/>
          </a:xfrm>
          <a:prstGeom prst="rect">
            <a:avLst/>
          </a:prstGeom>
        </p:spPr>
        <p:txBody>
          <a:bodyPr vert="horz" lIns="93387" tIns="46695" rIns="93387" bIns="46695" rtlCol="0"/>
          <a:lstStyle>
            <a:lvl1pPr algn="r">
              <a:defRPr sz="1200">
                <a:latin typeface="+mj-lt"/>
              </a:defRPr>
            </a:lvl1pPr>
          </a:lstStyle>
          <a:p>
            <a:fld id="{546148A2-A49E-4B44-80FB-1D231F249F30}" type="datetimeFigureOut">
              <a:rPr lang="en-US" smtClean="0"/>
              <a:pPr/>
              <a:t>11/7/23</a:t>
            </a:fld>
            <a:endParaRPr lang="en-US"/>
          </a:p>
        </p:txBody>
      </p:sp>
      <p:sp>
        <p:nvSpPr>
          <p:cNvPr id="4" name="Slide Image Placeholder 3"/>
          <p:cNvSpPr>
            <a:spLocks noGrp="1" noRot="1" noChangeAspect="1"/>
          </p:cNvSpPr>
          <p:nvPr>
            <p:ph type="sldImg" idx="2"/>
          </p:nvPr>
        </p:nvSpPr>
        <p:spPr>
          <a:xfrm>
            <a:off x="428625" y="692150"/>
            <a:ext cx="6153150" cy="3462338"/>
          </a:xfrm>
          <a:prstGeom prst="rect">
            <a:avLst/>
          </a:prstGeom>
          <a:noFill/>
          <a:ln w="12700">
            <a:solidFill>
              <a:prstClr val="black"/>
            </a:solidFill>
          </a:ln>
        </p:spPr>
        <p:txBody>
          <a:bodyPr vert="horz" lIns="93387" tIns="46695" rIns="93387" bIns="46695" rtlCol="0" anchor="ctr"/>
          <a:lstStyle/>
          <a:p>
            <a:endParaRPr lang="en-US"/>
          </a:p>
        </p:txBody>
      </p:sp>
      <p:sp>
        <p:nvSpPr>
          <p:cNvPr id="5" name="Notes Placeholder 4"/>
          <p:cNvSpPr>
            <a:spLocks noGrp="1"/>
          </p:cNvSpPr>
          <p:nvPr>
            <p:ph type="body" sz="quarter" idx="3"/>
          </p:nvPr>
        </p:nvSpPr>
        <p:spPr>
          <a:xfrm>
            <a:off x="438151" y="4387136"/>
            <a:ext cx="6134100" cy="4156234"/>
          </a:xfrm>
          <a:prstGeom prst="rect">
            <a:avLst/>
          </a:prstGeom>
        </p:spPr>
        <p:txBody>
          <a:bodyPr vert="horz" lIns="93387" tIns="46695" rIns="93387" bIns="46695" rtlCol="0"/>
          <a:lstStyle/>
          <a:p>
            <a:pPr lvl="0"/>
            <a:r>
              <a:rPr lang="en-US" dirty="0"/>
              <a:t>Click to edit Master text styles</a:t>
            </a:r>
          </a:p>
          <a:p>
            <a:pPr lvl="1"/>
            <a:r>
              <a:rPr lang="en-US" dirty="0"/>
              <a:t>Second level</a:t>
            </a:r>
          </a:p>
        </p:txBody>
      </p:sp>
      <p:sp>
        <p:nvSpPr>
          <p:cNvPr id="6" name="Footer Placeholder 5"/>
          <p:cNvSpPr>
            <a:spLocks noGrp="1"/>
          </p:cNvSpPr>
          <p:nvPr>
            <p:ph type="ftr" sz="quarter" idx="4"/>
          </p:nvPr>
        </p:nvSpPr>
        <p:spPr>
          <a:xfrm>
            <a:off x="3" y="8728226"/>
            <a:ext cx="3037840" cy="461804"/>
          </a:xfrm>
          <a:prstGeom prst="rect">
            <a:avLst/>
          </a:prstGeom>
        </p:spPr>
        <p:txBody>
          <a:bodyPr vert="horz" lIns="93387" tIns="46695" rIns="93387" bIns="46695" rtlCol="0" anchor="b"/>
          <a:lstStyle>
            <a:lvl1pPr algn="l">
              <a:defRPr sz="1200">
                <a:latin typeface="+mj-lt"/>
              </a:defRPr>
            </a:lvl1pPr>
          </a:lstStyle>
          <a:p>
            <a:endParaRPr lang="en-US"/>
          </a:p>
        </p:txBody>
      </p:sp>
      <p:sp>
        <p:nvSpPr>
          <p:cNvPr id="7" name="Slide Number Placeholder 6"/>
          <p:cNvSpPr>
            <a:spLocks noGrp="1"/>
          </p:cNvSpPr>
          <p:nvPr>
            <p:ph type="sldNum" sz="quarter" idx="5"/>
          </p:nvPr>
        </p:nvSpPr>
        <p:spPr>
          <a:xfrm>
            <a:off x="3970942" y="8728226"/>
            <a:ext cx="3037840" cy="461804"/>
          </a:xfrm>
          <a:prstGeom prst="rect">
            <a:avLst/>
          </a:prstGeom>
        </p:spPr>
        <p:txBody>
          <a:bodyPr vert="horz" lIns="93387" tIns="46695" rIns="93387" bIns="46695" rtlCol="0" anchor="b"/>
          <a:lstStyle>
            <a:lvl1pPr algn="r">
              <a:defRPr sz="1200">
                <a:latin typeface="+mj-lt"/>
              </a:defRPr>
            </a:lvl1pPr>
          </a:lstStyle>
          <a:p>
            <a:fld id="{074299CD-3469-7241-AD37-C0E01E3A61D2}" type="slidenum">
              <a:rPr lang="en-US" smtClean="0"/>
              <a:pPr/>
              <a:t>‹#›</a:t>
            </a:fld>
            <a:endParaRPr lang="en-US"/>
          </a:p>
        </p:txBody>
      </p:sp>
      <p:pic>
        <p:nvPicPr>
          <p:cNvPr id="35" name="Picture 34">
            <a:extLst>
              <a:ext uri="{FF2B5EF4-FFF2-40B4-BE49-F238E27FC236}">
                <a16:creationId xmlns:a16="http://schemas.microsoft.com/office/drawing/2014/main" id="{AF8886D2-769E-403B-933D-6CB77F4C4F92}"/>
              </a:ext>
            </a:extLst>
          </p:cNvPr>
          <p:cNvPicPr>
            <a:picLocks noChangeAspect="1"/>
          </p:cNvPicPr>
          <p:nvPr/>
        </p:nvPicPr>
        <p:blipFill>
          <a:blip r:embed="rId2"/>
          <a:stretch>
            <a:fillRect/>
          </a:stretch>
        </p:blipFill>
        <p:spPr>
          <a:xfrm>
            <a:off x="2799087" y="8816102"/>
            <a:ext cx="1372537" cy="394945"/>
          </a:xfrm>
          <a:prstGeom prst="rect">
            <a:avLst/>
          </a:prstGeom>
        </p:spPr>
      </p:pic>
    </p:spTree>
    <p:extLst>
      <p:ext uri="{BB962C8B-B14F-4D97-AF65-F5344CB8AC3E}">
        <p14:creationId xmlns:p14="http://schemas.microsoft.com/office/powerpoint/2010/main" val="22557597"/>
      </p:ext>
    </p:extLst>
  </p:cSld>
  <p:clrMap bg1="lt1" tx1="dk1" bg2="lt2" tx2="dk2" accent1="accent1" accent2="accent2" accent3="accent3" accent4="accent4" accent5="accent5" accent6="accent6" hlink="hlink" folHlink="folHlink"/>
  <p:hf hdr="0" ftr="0" dt="0"/>
  <p:notesStyle>
    <a:lvl1pPr marL="171450" indent="-171450" algn="l" defTabSz="457040" rtl="0" eaLnBrk="1" latinLnBrk="0" hangingPunct="1">
      <a:lnSpc>
        <a:spcPct val="95000"/>
      </a:lnSpc>
      <a:spcAft>
        <a:spcPts val="600"/>
      </a:spcAft>
      <a:buFont typeface="Arial" panose="020B0604020202020204" pitchFamily="34" charset="0"/>
      <a:buChar char="•"/>
      <a:defRPr sz="1200" kern="1200">
        <a:solidFill>
          <a:schemeClr val="tx1"/>
        </a:solidFill>
        <a:latin typeface="+mj-lt"/>
        <a:ea typeface="+mn-ea"/>
        <a:cs typeface="+mn-cs"/>
      </a:defRPr>
    </a:lvl1pPr>
    <a:lvl2pPr marL="398384" indent="-171450" algn="l" defTabSz="457040" rtl="0" eaLnBrk="1" latinLnBrk="0" hangingPunct="1">
      <a:lnSpc>
        <a:spcPct val="95000"/>
      </a:lnSpc>
      <a:spcAft>
        <a:spcPts val="600"/>
      </a:spcAft>
      <a:buFont typeface="Arial" panose="020B0604020202020204" pitchFamily="34" charset="0"/>
      <a:buChar char="•"/>
      <a:defRPr sz="1100" kern="1200">
        <a:solidFill>
          <a:schemeClr val="tx1"/>
        </a:solidFill>
        <a:latin typeface="+mj-lt"/>
        <a:ea typeface="+mn-ea"/>
        <a:cs typeface="+mn-cs"/>
      </a:defRPr>
    </a:lvl2pPr>
    <a:lvl3pPr marL="914080" algn="l" defTabSz="457040" rtl="0" eaLnBrk="1" latinLnBrk="0" hangingPunct="1">
      <a:defRPr sz="1200" kern="1200">
        <a:solidFill>
          <a:schemeClr val="tx1"/>
        </a:solidFill>
        <a:latin typeface="+mn-lt"/>
        <a:ea typeface="+mn-ea"/>
        <a:cs typeface="+mn-cs"/>
      </a:defRPr>
    </a:lvl3pPr>
    <a:lvl4pPr marL="1371120" algn="l" defTabSz="457040" rtl="0" eaLnBrk="1" latinLnBrk="0" hangingPunct="1">
      <a:defRPr sz="1200" kern="1200">
        <a:solidFill>
          <a:schemeClr val="tx1"/>
        </a:solidFill>
        <a:latin typeface="+mn-lt"/>
        <a:ea typeface="+mn-ea"/>
        <a:cs typeface="+mn-cs"/>
      </a:defRPr>
    </a:lvl4pPr>
    <a:lvl5pPr marL="1828160" algn="l" defTabSz="457040" rtl="0" eaLnBrk="1" latinLnBrk="0" hangingPunct="1">
      <a:defRPr sz="1200" kern="1200">
        <a:solidFill>
          <a:schemeClr val="tx1"/>
        </a:solidFill>
        <a:latin typeface="+mn-lt"/>
        <a:ea typeface="+mn-ea"/>
        <a:cs typeface="+mn-cs"/>
      </a:defRPr>
    </a:lvl5pPr>
    <a:lvl6pPr marL="2285200" algn="l" defTabSz="457040" rtl="0" eaLnBrk="1" latinLnBrk="0" hangingPunct="1">
      <a:defRPr sz="1200" kern="1200">
        <a:solidFill>
          <a:schemeClr val="tx1"/>
        </a:solidFill>
        <a:latin typeface="+mn-lt"/>
        <a:ea typeface="+mn-ea"/>
        <a:cs typeface="+mn-cs"/>
      </a:defRPr>
    </a:lvl6pPr>
    <a:lvl7pPr marL="2742240" algn="l" defTabSz="457040" rtl="0" eaLnBrk="1" latinLnBrk="0" hangingPunct="1">
      <a:defRPr sz="1200" kern="1200">
        <a:solidFill>
          <a:schemeClr val="tx1"/>
        </a:solidFill>
        <a:latin typeface="+mn-lt"/>
        <a:ea typeface="+mn-ea"/>
        <a:cs typeface="+mn-cs"/>
      </a:defRPr>
    </a:lvl7pPr>
    <a:lvl8pPr marL="3199280" algn="l" defTabSz="457040" rtl="0" eaLnBrk="1" latinLnBrk="0" hangingPunct="1">
      <a:defRPr sz="1200" kern="1200">
        <a:solidFill>
          <a:schemeClr val="tx1"/>
        </a:solidFill>
        <a:latin typeface="+mn-lt"/>
        <a:ea typeface="+mn-ea"/>
        <a:cs typeface="+mn-cs"/>
      </a:defRPr>
    </a:lvl8pPr>
    <a:lvl9pPr marL="3656320" algn="l" defTabSz="457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Étienne Marcotte</a:t>
            </a:r>
          </a:p>
          <a:p>
            <a:r>
              <a:rPr lang="en-US" dirty="0"/>
              <a:t>And I'm here to present Regions of Reliability, a joint project with </a:t>
            </a:r>
          </a:p>
          <a:p>
            <a:r>
              <a:rPr lang="en-US" dirty="0"/>
              <a:t>(list of collaborators)</a:t>
            </a:r>
          </a:p>
        </p:txBody>
      </p:sp>
      <p:sp>
        <p:nvSpPr>
          <p:cNvPr id="4" name="Slide Number Placeholder 3"/>
          <p:cNvSpPr>
            <a:spLocks noGrp="1"/>
          </p:cNvSpPr>
          <p:nvPr>
            <p:ph type="sldNum" sz="quarter" idx="5"/>
          </p:nvPr>
        </p:nvSpPr>
        <p:spPr/>
        <p:txBody>
          <a:bodyPr/>
          <a:lstStyle/>
          <a:p>
            <a:fld id="{074299CD-3469-7241-AD37-C0E01E3A61D2}" type="slidenum">
              <a:rPr lang="en-US" smtClean="0"/>
              <a:pPr/>
              <a:t>1</a:t>
            </a:fld>
            <a:endParaRPr lang="en-US"/>
          </a:p>
        </p:txBody>
      </p:sp>
    </p:spTree>
    <p:extLst>
      <p:ext uri="{BB962C8B-B14F-4D97-AF65-F5344CB8AC3E}">
        <p14:creationId xmlns:p14="http://schemas.microsoft.com/office/powerpoint/2010/main" val="93618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task in timeseries is to produce a probabilistic forecast </a:t>
            </a:r>
            <a:r>
              <a:rPr lang="en-US" dirty="0" err="1"/>
              <a:t>D^f</a:t>
            </a:r>
            <a:r>
              <a:rPr lang="en-US" dirty="0"/>
              <a:t>, which contains the possible future values of the timeseries and the dependencies between timesteps</a:t>
            </a:r>
          </a:p>
          <a:p>
            <a:r>
              <a:rPr lang="en-US" dirty="0"/>
              <a:t>The question is: how do we evaluate the quality of said forecast once we have access to the ground-truth realization y?</a:t>
            </a:r>
          </a:p>
          <a:p>
            <a:r>
              <a:rPr lang="en-US" dirty="0"/>
              <a:t>Click</a:t>
            </a:r>
          </a:p>
          <a:p>
            <a:r>
              <a:rPr lang="en-US" dirty="0"/>
              <a:t>This evaluation is often done using scoring rules, which are functions which measures the correctness of a forecast given a ground-truth realization</a:t>
            </a:r>
          </a:p>
          <a:p>
            <a:r>
              <a:rPr lang="en-US" dirty="0"/>
              <a:t>A scoring rule is said to be proper if, in expectation, the smallest value is achieved with the ground truth distribution</a:t>
            </a:r>
          </a:p>
          <a:p>
            <a:r>
              <a:rPr lang="en-US" dirty="0"/>
              <a:t>Click</a:t>
            </a:r>
          </a:p>
          <a:p>
            <a:r>
              <a:rPr lang="en-US" dirty="0"/>
              <a:t>In this work, we assess whether they are reliable in realistic settings where samples from the forecast and ground truth distributions are finite in size</a:t>
            </a:r>
          </a:p>
        </p:txBody>
      </p:sp>
      <p:sp>
        <p:nvSpPr>
          <p:cNvPr id="4" name="Slide Number Placeholder 3"/>
          <p:cNvSpPr>
            <a:spLocks noGrp="1"/>
          </p:cNvSpPr>
          <p:nvPr>
            <p:ph type="sldNum" sz="quarter" idx="5"/>
          </p:nvPr>
        </p:nvSpPr>
        <p:spPr/>
        <p:txBody>
          <a:bodyPr/>
          <a:lstStyle/>
          <a:p>
            <a:fld id="{074299CD-3469-7241-AD37-C0E01E3A61D2}" type="slidenum">
              <a:rPr lang="en-US" smtClean="0"/>
              <a:pPr/>
              <a:t>2</a:t>
            </a:fld>
            <a:endParaRPr lang="en-US"/>
          </a:p>
        </p:txBody>
      </p:sp>
    </p:spTree>
    <p:extLst>
      <p:ext uri="{BB962C8B-B14F-4D97-AF65-F5344CB8AC3E}">
        <p14:creationId xmlns:p14="http://schemas.microsoft.com/office/powerpoint/2010/main" val="187460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so, we propose a simulated benchmark, which ensure we have full control over the forecast and ground truth distributions</a:t>
            </a:r>
          </a:p>
          <a:p>
            <a:r>
              <a:rPr lang="en-US" dirty="0"/>
              <a:t>This benchmark includes 19 multivariate test cases</a:t>
            </a:r>
          </a:p>
          <a:p>
            <a:r>
              <a:rPr lang="en-US" dirty="0"/>
              <a:t>They correspond to various forecast errors, such as incorrect marginal or incorrect correlations</a:t>
            </a:r>
          </a:p>
          <a:p>
            <a:r>
              <a:rPr lang="en-US" dirty="0"/>
              <a:t>We propose a methodology to measure the statistical power of scoring rules in detecting such errors</a:t>
            </a:r>
          </a:p>
          <a:p>
            <a:endParaRPr lang="en-US" dirty="0"/>
          </a:p>
        </p:txBody>
      </p:sp>
      <p:sp>
        <p:nvSpPr>
          <p:cNvPr id="4" name="Slide Number Placeholder 3"/>
          <p:cNvSpPr>
            <a:spLocks noGrp="1"/>
          </p:cNvSpPr>
          <p:nvPr>
            <p:ph type="sldNum" sz="quarter" idx="5"/>
          </p:nvPr>
        </p:nvSpPr>
        <p:spPr/>
        <p:txBody>
          <a:bodyPr/>
          <a:lstStyle/>
          <a:p>
            <a:fld id="{074299CD-3469-7241-AD37-C0E01E3A61D2}" type="slidenum">
              <a:rPr lang="en-US" smtClean="0"/>
              <a:pPr/>
              <a:t>3</a:t>
            </a:fld>
            <a:endParaRPr lang="en-US"/>
          </a:p>
        </p:txBody>
      </p:sp>
    </p:spTree>
    <p:extLst>
      <p:ext uri="{BB962C8B-B14F-4D97-AF65-F5344CB8AC3E}">
        <p14:creationId xmlns:p14="http://schemas.microsoft.com/office/powerpoint/2010/main" val="127712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dirty="0"/>
              <a:t>For each scoring rule and test case, we measure this statistical power over various number of variables and forecast sample sizes to obtain the figures shown here</a:t>
            </a:r>
          </a:p>
          <a:p>
            <a:r>
              <a:rPr lang="en-US" dirty="0"/>
              <a:t>We define the regions of reliability as the conditions under which the power is above some values.</a:t>
            </a:r>
          </a:p>
          <a:p>
            <a:r>
              <a:rPr lang="en-US" dirty="0"/>
              <a:t>Click</a:t>
            </a:r>
          </a:p>
          <a:p>
            <a:r>
              <a:rPr lang="en-US" dirty="0"/>
              <a:t>For example, the yellow area is </a:t>
            </a:r>
            <a:r>
              <a:rPr lang="en-US" dirty="0" err="1"/>
              <a:t>RoR</a:t>
            </a:r>
            <a:r>
              <a:rPr lang="en-US" dirty="0"/>
              <a:t> 0.8, where the power is greater than 80%</a:t>
            </a:r>
          </a:p>
          <a:p>
            <a:r>
              <a:rPr lang="en-US" dirty="0"/>
              <a:t>In our paper, we produce a total of 300 such figures</a:t>
            </a:r>
          </a:p>
        </p:txBody>
      </p:sp>
      <p:sp>
        <p:nvSpPr>
          <p:cNvPr id="4" name="Slide Number Placeholder 3"/>
          <p:cNvSpPr>
            <a:spLocks noGrp="1"/>
          </p:cNvSpPr>
          <p:nvPr>
            <p:ph type="sldNum" sz="quarter" idx="5"/>
          </p:nvPr>
        </p:nvSpPr>
        <p:spPr/>
        <p:txBody>
          <a:bodyPr/>
          <a:lstStyle/>
          <a:p>
            <a:fld id="{074299CD-3469-7241-AD37-C0E01E3A61D2}" type="slidenum">
              <a:rPr lang="en-US" smtClean="0"/>
              <a:pPr/>
              <a:t>4</a:t>
            </a:fld>
            <a:endParaRPr lang="en-US"/>
          </a:p>
        </p:txBody>
      </p:sp>
    </p:spTree>
    <p:extLst>
      <p:ext uri="{BB962C8B-B14F-4D97-AF65-F5344CB8AC3E}">
        <p14:creationId xmlns:p14="http://schemas.microsoft.com/office/powerpoint/2010/main" val="238837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a:t>And so, for conciseness, we present this summary that shows for each scoring rule and each test case, the proportion of our experiments which reaches a statistical power of at least 50%</a:t>
            </a:r>
          </a:p>
          <a:p>
            <a:r>
              <a:rPr lang="en-CA" noProof="0" dirty="0"/>
              <a:t>Click</a:t>
            </a:r>
          </a:p>
          <a:p>
            <a:r>
              <a:rPr lang="en-CA" noProof="0" dirty="0"/>
              <a:t>Our first key result is that the scoring rules are quite reliable at detecting errors in marginal distributions</a:t>
            </a:r>
          </a:p>
          <a:p>
            <a:r>
              <a:rPr lang="en-CA" noProof="0" dirty="0"/>
              <a:t>However, our second key result is that they are not reliable at detecting errors in multivariate dependencies, which is the main point in doing multivariate probabilistic forecasting</a:t>
            </a:r>
          </a:p>
          <a:p>
            <a:r>
              <a:rPr lang="en-CA" noProof="0" dirty="0"/>
              <a:t>Click</a:t>
            </a:r>
          </a:p>
          <a:p>
            <a:r>
              <a:rPr lang="en-CA" noProof="0" dirty="0"/>
              <a:t>We also checked that these findings transfer to real world datasets</a:t>
            </a:r>
          </a:p>
          <a:p>
            <a:endParaRPr lang="en-CA" noProof="0" dirty="0"/>
          </a:p>
        </p:txBody>
      </p:sp>
      <p:sp>
        <p:nvSpPr>
          <p:cNvPr id="4" name="Slide Number Placeholder 3"/>
          <p:cNvSpPr>
            <a:spLocks noGrp="1"/>
          </p:cNvSpPr>
          <p:nvPr>
            <p:ph type="sldNum" sz="quarter" idx="5"/>
          </p:nvPr>
        </p:nvSpPr>
        <p:spPr/>
        <p:txBody>
          <a:bodyPr/>
          <a:lstStyle/>
          <a:p>
            <a:fld id="{074299CD-3469-7241-AD37-C0E01E3A61D2}" type="slidenum">
              <a:rPr lang="en-US" smtClean="0"/>
              <a:pPr/>
              <a:t>5</a:t>
            </a:fld>
            <a:endParaRPr lang="en-US"/>
          </a:p>
        </p:txBody>
      </p:sp>
    </p:spTree>
    <p:extLst>
      <p:ext uri="{BB962C8B-B14F-4D97-AF65-F5344CB8AC3E}">
        <p14:creationId xmlns:p14="http://schemas.microsoft.com/office/powerpoint/2010/main" val="203607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light of our results, we see that commonly used timeseries multivariate probabilistic forecasting benchmarks are used way outside the regions of reliability of their scoring rules</a:t>
            </a:r>
          </a:p>
          <a:p>
            <a:r>
              <a:rPr lang="en-CA" dirty="0"/>
              <a:t>Click</a:t>
            </a:r>
          </a:p>
          <a:p>
            <a:r>
              <a:rPr lang="en-CA" dirty="0"/>
              <a:t>We give practical recommendations to improve the reliability of evaluations in our paper, such as using the negative-log likelihood for scoring if possible, and using much larger forecast samples if not.</a:t>
            </a:r>
          </a:p>
          <a:p>
            <a:r>
              <a:rPr lang="en-CA" dirty="0"/>
              <a:t>Finally, we hope that this work will foster new research toward improved scoring rules for multivariate probabilistic forecasting</a:t>
            </a:r>
          </a:p>
        </p:txBody>
      </p:sp>
      <p:sp>
        <p:nvSpPr>
          <p:cNvPr id="4" name="Slide Number Placeholder 3"/>
          <p:cNvSpPr>
            <a:spLocks noGrp="1"/>
          </p:cNvSpPr>
          <p:nvPr>
            <p:ph type="sldNum" sz="quarter" idx="5"/>
          </p:nvPr>
        </p:nvSpPr>
        <p:spPr/>
        <p:txBody>
          <a:bodyPr/>
          <a:lstStyle/>
          <a:p>
            <a:fld id="{074299CD-3469-7241-AD37-C0E01E3A61D2}" type="slidenum">
              <a:rPr lang="en-US" smtClean="0"/>
              <a:pPr/>
              <a:t>6</a:t>
            </a:fld>
            <a:endParaRPr lang="en-US"/>
          </a:p>
        </p:txBody>
      </p:sp>
    </p:spTree>
    <p:extLst>
      <p:ext uri="{BB962C8B-B14F-4D97-AF65-F5344CB8AC3E}">
        <p14:creationId xmlns:p14="http://schemas.microsoft.com/office/powerpoint/2010/main" val="48824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listening to my presentation, and please come by our poster if you want to know more!</a:t>
            </a:r>
          </a:p>
        </p:txBody>
      </p:sp>
      <p:sp>
        <p:nvSpPr>
          <p:cNvPr id="4" name="Slide Number Placeholder 3"/>
          <p:cNvSpPr>
            <a:spLocks noGrp="1"/>
          </p:cNvSpPr>
          <p:nvPr>
            <p:ph type="sldNum" sz="quarter" idx="5"/>
          </p:nvPr>
        </p:nvSpPr>
        <p:spPr/>
        <p:txBody>
          <a:bodyPr/>
          <a:lstStyle/>
          <a:p>
            <a:fld id="{074299CD-3469-7241-AD37-C0E01E3A61D2}" type="slidenum">
              <a:rPr lang="en-US" smtClean="0"/>
              <a:pPr/>
              <a:t>7</a:t>
            </a:fld>
            <a:endParaRPr lang="en-US"/>
          </a:p>
        </p:txBody>
      </p:sp>
    </p:spTree>
    <p:extLst>
      <p:ext uri="{BB962C8B-B14F-4D97-AF65-F5344CB8AC3E}">
        <p14:creationId xmlns:p14="http://schemas.microsoft.com/office/powerpoint/2010/main" val="3772609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a:srcRect/>
          <a:stretch/>
        </p:blipFill>
        <p:spPr bwMode="invGray">
          <a:xfrm>
            <a:off x="428891" y="336108"/>
            <a:ext cx="1520560"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028" y="2872136"/>
            <a:ext cx="9922935" cy="1325880"/>
          </a:xfrm>
        </p:spPr>
        <p:txBody>
          <a:bodyPr anchor="b">
            <a:noAutofit/>
          </a:bodyPr>
          <a:lstStyle>
            <a:lvl1pPr>
              <a:lnSpc>
                <a:spcPct val="100000"/>
              </a:lnSpc>
              <a:defRPr sz="4500">
                <a:solidFill>
                  <a:srgbClr val="86ED78"/>
                </a:solidFill>
              </a:defRPr>
            </a:lvl1pPr>
          </a:lstStyle>
          <a:p>
            <a:r>
              <a:rPr lang="en-US"/>
              <a:t>Click to edit Master title style</a:t>
            </a:r>
            <a:endParaRPr lang="en-US" dirty="0"/>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028" y="4223467"/>
            <a:ext cx="9922935"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2966" y="5729747"/>
            <a:ext cx="9911866"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027" y="6077917"/>
            <a:ext cx="9923631"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321817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2401155"/>
            <a:ext cx="3348752"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8" y="3298877"/>
            <a:ext cx="3355106"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389" y="1867003"/>
            <a:ext cx="357790" cy="276999"/>
          </a:xfrm>
          <a:prstGeom prst="rect">
            <a:avLst/>
          </a:prstGeom>
          <a:noFill/>
        </p:spPr>
        <p:txBody>
          <a:bodyPr wrap="none" rtlCol="0">
            <a:spAutoFit/>
          </a:bodyPr>
          <a:lstStyle/>
          <a:p>
            <a:pPr algn="l"/>
            <a:r>
              <a:rPr lang="en-US" sz="1200" b="1"/>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4966" y="2401155"/>
            <a:ext cx="3348752"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7598"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7598"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8613" y="3298877"/>
            <a:ext cx="3355106"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1124" y="1867003"/>
            <a:ext cx="357790" cy="276999"/>
          </a:xfrm>
          <a:prstGeom prst="rect">
            <a:avLst/>
          </a:prstGeom>
          <a:noFill/>
        </p:spPr>
        <p:txBody>
          <a:bodyPr wrap="none" rtlCol="0">
            <a:spAutoFit/>
          </a:bodyPr>
          <a:lstStyle/>
          <a:p>
            <a:pPr algn="l"/>
            <a:r>
              <a:rPr lang="en-US" sz="1200" b="1"/>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7215" y="2401155"/>
            <a:ext cx="3348752"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69847"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69847"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0862" y="3298877"/>
            <a:ext cx="3355106"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3373" y="1867003"/>
            <a:ext cx="357790" cy="276999"/>
          </a:xfrm>
          <a:prstGeom prst="rect">
            <a:avLst/>
          </a:prstGeom>
          <a:noFill/>
        </p:spPr>
        <p:txBody>
          <a:bodyPr wrap="none" rtlCol="0">
            <a:spAutoFit/>
          </a:bodyPr>
          <a:lstStyle/>
          <a:p>
            <a:pPr algn="l"/>
            <a:r>
              <a:rPr lang="en-US" sz="1200" b="1"/>
              <a:t>03</a:t>
            </a:r>
          </a:p>
        </p:txBody>
      </p:sp>
    </p:spTree>
    <p:extLst>
      <p:ext uri="{BB962C8B-B14F-4D97-AF65-F5344CB8AC3E}">
        <p14:creationId xmlns:p14="http://schemas.microsoft.com/office/powerpoint/2010/main" val="1036211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2401155"/>
            <a:ext cx="3348752"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8" y="3298877"/>
            <a:ext cx="3355106"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389" y="1867003"/>
            <a:ext cx="357790" cy="276999"/>
          </a:xfrm>
          <a:prstGeom prst="rect">
            <a:avLst/>
          </a:prstGeom>
          <a:noFill/>
        </p:spPr>
        <p:txBody>
          <a:bodyPr wrap="none" rtlCol="0">
            <a:spAutoFit/>
          </a:bodyPr>
          <a:lstStyle/>
          <a:p>
            <a:pPr algn="l"/>
            <a:r>
              <a:rPr lang="en-US" sz="1200" b="1"/>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4966" y="2401155"/>
            <a:ext cx="3348752"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7598"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7598"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8613" y="3298877"/>
            <a:ext cx="3355106"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1124" y="1867003"/>
            <a:ext cx="357790" cy="276999"/>
          </a:xfrm>
          <a:prstGeom prst="rect">
            <a:avLst/>
          </a:prstGeom>
          <a:noFill/>
        </p:spPr>
        <p:txBody>
          <a:bodyPr wrap="none" rtlCol="0">
            <a:spAutoFit/>
          </a:bodyPr>
          <a:lstStyle/>
          <a:p>
            <a:pPr algn="l"/>
            <a:r>
              <a:rPr lang="en-US" sz="1200" b="1"/>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7215" y="2401155"/>
            <a:ext cx="3348752"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69847"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69847"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0862" y="3298877"/>
            <a:ext cx="3355106"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3373" y="1867003"/>
            <a:ext cx="357790" cy="276999"/>
          </a:xfrm>
          <a:prstGeom prst="rect">
            <a:avLst/>
          </a:prstGeom>
          <a:noFill/>
        </p:spPr>
        <p:txBody>
          <a:bodyPr wrap="none" rtlCol="0">
            <a:spAutoFit/>
          </a:bodyPr>
          <a:lstStyle/>
          <a:p>
            <a:pPr algn="l"/>
            <a:r>
              <a:rPr lang="en-US" sz="1200" b="1"/>
              <a:t>03</a:t>
            </a:r>
          </a:p>
        </p:txBody>
      </p:sp>
    </p:spTree>
    <p:extLst>
      <p:ext uri="{BB962C8B-B14F-4D97-AF65-F5344CB8AC3E}">
        <p14:creationId xmlns:p14="http://schemas.microsoft.com/office/powerpoint/2010/main" val="422392247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2401155"/>
            <a:ext cx="220189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0863" y="2410803"/>
            <a:ext cx="2097087"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8" y="3298877"/>
            <a:ext cx="2206072"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389" y="1867003"/>
            <a:ext cx="357790" cy="276999"/>
          </a:xfrm>
          <a:prstGeom prst="rect">
            <a:avLst/>
          </a:prstGeom>
          <a:noFill/>
        </p:spPr>
        <p:txBody>
          <a:bodyPr wrap="none" rtlCol="0">
            <a:spAutoFit/>
          </a:bodyPr>
          <a:lstStyle/>
          <a:p>
            <a:pPr algn="l"/>
            <a:r>
              <a:rPr lang="en-US" sz="1200" b="1"/>
              <a:t>01</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3893" y="2401155"/>
            <a:ext cx="220189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6525" y="2410803"/>
            <a:ext cx="2097087"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7540" y="3298877"/>
            <a:ext cx="2206072"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051" y="1867003"/>
            <a:ext cx="357790" cy="276999"/>
          </a:xfrm>
          <a:prstGeom prst="rect">
            <a:avLst/>
          </a:prstGeom>
          <a:noFill/>
        </p:spPr>
        <p:txBody>
          <a:bodyPr wrap="none" rtlCol="0">
            <a:spAutoFit/>
          </a:bodyPr>
          <a:lstStyle/>
          <a:p>
            <a:pPr algn="l"/>
            <a:r>
              <a:rPr lang="en-US" sz="1200" b="1"/>
              <a:t>02</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8418" y="2401155"/>
            <a:ext cx="220189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1050" y="2410803"/>
            <a:ext cx="2097087"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2065" y="3298877"/>
            <a:ext cx="2206072"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4576" y="1867003"/>
            <a:ext cx="357790" cy="276999"/>
          </a:xfrm>
          <a:prstGeom prst="rect">
            <a:avLst/>
          </a:prstGeom>
          <a:noFill/>
        </p:spPr>
        <p:txBody>
          <a:bodyPr wrap="none" rtlCol="0">
            <a:spAutoFit/>
          </a:bodyPr>
          <a:lstStyle/>
          <a:p>
            <a:pPr algn="l"/>
            <a:r>
              <a:rPr lang="en-US" sz="1200" b="1"/>
              <a:t>03</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79296" y="2401155"/>
            <a:ext cx="220189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1928" y="2410803"/>
            <a:ext cx="2097087"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2943" y="3298877"/>
            <a:ext cx="2206072"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5454" y="1867003"/>
            <a:ext cx="357790" cy="276999"/>
          </a:xfrm>
          <a:prstGeom prst="rect">
            <a:avLst/>
          </a:prstGeom>
          <a:noFill/>
        </p:spPr>
        <p:txBody>
          <a:bodyPr wrap="none" rtlCol="0">
            <a:spAutoFit/>
          </a:bodyPr>
          <a:lstStyle/>
          <a:p>
            <a:pPr algn="l"/>
            <a:r>
              <a:rPr lang="en-US" sz="1200" b="1"/>
              <a:t>04</a:t>
            </a:r>
          </a:p>
        </p:txBody>
      </p:sp>
    </p:spTree>
    <p:extLst>
      <p:ext uri="{BB962C8B-B14F-4D97-AF65-F5344CB8AC3E}">
        <p14:creationId xmlns:p14="http://schemas.microsoft.com/office/powerpoint/2010/main" val="2625944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2401155"/>
            <a:ext cx="220189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0863" y="2410803"/>
            <a:ext cx="2097087"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8" y="3298877"/>
            <a:ext cx="2206072"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389" y="1867003"/>
            <a:ext cx="357790" cy="276999"/>
          </a:xfrm>
          <a:prstGeom prst="rect">
            <a:avLst/>
          </a:prstGeom>
          <a:noFill/>
        </p:spPr>
        <p:txBody>
          <a:bodyPr wrap="none" rtlCol="0">
            <a:spAutoFit/>
          </a:bodyPr>
          <a:lstStyle/>
          <a:p>
            <a:pPr algn="l"/>
            <a:r>
              <a:rPr lang="en-US" sz="1200" b="1"/>
              <a:t>01</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3893" y="2401155"/>
            <a:ext cx="220189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6525" y="2410803"/>
            <a:ext cx="2097087"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7540" y="3298877"/>
            <a:ext cx="2206072"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051" y="1867003"/>
            <a:ext cx="357790" cy="276999"/>
          </a:xfrm>
          <a:prstGeom prst="rect">
            <a:avLst/>
          </a:prstGeom>
          <a:noFill/>
        </p:spPr>
        <p:txBody>
          <a:bodyPr wrap="none" rtlCol="0">
            <a:spAutoFit/>
          </a:bodyPr>
          <a:lstStyle/>
          <a:p>
            <a:pPr algn="l"/>
            <a:r>
              <a:rPr lang="en-US" sz="1200" b="1"/>
              <a:t>02</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8418" y="2401155"/>
            <a:ext cx="220189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1050" y="2410803"/>
            <a:ext cx="2097087"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2065" y="3298877"/>
            <a:ext cx="2206072"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4576" y="1867003"/>
            <a:ext cx="357790" cy="276999"/>
          </a:xfrm>
          <a:prstGeom prst="rect">
            <a:avLst/>
          </a:prstGeom>
          <a:noFill/>
        </p:spPr>
        <p:txBody>
          <a:bodyPr wrap="none" rtlCol="0">
            <a:spAutoFit/>
          </a:bodyPr>
          <a:lstStyle/>
          <a:p>
            <a:pPr algn="l"/>
            <a:r>
              <a:rPr lang="en-US" sz="1200" b="1"/>
              <a:t>03</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79296" y="2401155"/>
            <a:ext cx="220189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1928" y="2410803"/>
            <a:ext cx="2097087"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2943" y="3298877"/>
            <a:ext cx="2206072"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5454" y="1867003"/>
            <a:ext cx="357790" cy="276999"/>
          </a:xfrm>
          <a:prstGeom prst="rect">
            <a:avLst/>
          </a:prstGeom>
          <a:noFill/>
        </p:spPr>
        <p:txBody>
          <a:bodyPr wrap="none" rtlCol="0">
            <a:spAutoFit/>
          </a:bodyPr>
          <a:lstStyle/>
          <a:p>
            <a:pPr algn="l"/>
            <a:r>
              <a:rPr lang="en-US" sz="1200" b="1"/>
              <a:t>04</a:t>
            </a:r>
          </a:p>
        </p:txBody>
      </p:sp>
    </p:spTree>
    <p:extLst>
      <p:ext uri="{BB962C8B-B14F-4D97-AF65-F5344CB8AC3E}">
        <p14:creationId xmlns:p14="http://schemas.microsoft.com/office/powerpoint/2010/main" val="17569790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1685662"/>
            <a:ext cx="502920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7" y="2431335"/>
            <a:ext cx="5035553"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1765" y="1685662"/>
            <a:ext cx="502920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7063" y="2431335"/>
            <a:ext cx="5043897"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231" y="3898175"/>
            <a:ext cx="503555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287" y="4632090"/>
            <a:ext cx="5044495"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1764" y="3898175"/>
            <a:ext cx="504389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1701" y="4594254"/>
            <a:ext cx="5063959"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4412" y="1755775"/>
            <a:ext cx="0" cy="441325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2388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1685662"/>
            <a:ext cx="502920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7" y="2431335"/>
            <a:ext cx="5035553"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1765" y="1685662"/>
            <a:ext cx="502920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7063" y="2431335"/>
            <a:ext cx="5043897"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231" y="3898175"/>
            <a:ext cx="503555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287" y="4632090"/>
            <a:ext cx="5044495"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1764" y="3898175"/>
            <a:ext cx="504389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1701" y="4594254"/>
            <a:ext cx="5063959"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4412" y="1755775"/>
            <a:ext cx="0" cy="441325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6265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1685662"/>
            <a:ext cx="360422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8" y="2431335"/>
            <a:ext cx="3608780"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6084" y="1685662"/>
            <a:ext cx="360273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1382" y="2431335"/>
            <a:ext cx="3602736"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231" y="3898175"/>
            <a:ext cx="360878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288" y="4632090"/>
            <a:ext cx="3615188"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6083" y="3898175"/>
            <a:ext cx="360273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6020" y="4594254"/>
            <a:ext cx="3602736"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100" y="3953992"/>
            <a:ext cx="11091863" cy="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6625" y="1685662"/>
            <a:ext cx="360273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1923" y="2431335"/>
            <a:ext cx="3602736"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6624" y="3898175"/>
            <a:ext cx="360273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6561" y="4594254"/>
            <a:ext cx="3602736"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9381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1685662"/>
            <a:ext cx="360422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8" y="2431335"/>
            <a:ext cx="3608780"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6084" y="1685662"/>
            <a:ext cx="360273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1382" y="2431335"/>
            <a:ext cx="3602736"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231" y="3898175"/>
            <a:ext cx="360878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288" y="4632090"/>
            <a:ext cx="3615188"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6083" y="3898175"/>
            <a:ext cx="360273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6020" y="4594254"/>
            <a:ext cx="3602736"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100" y="3953992"/>
            <a:ext cx="11091863" cy="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6625" y="1685662"/>
            <a:ext cx="360273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1923" y="2431335"/>
            <a:ext cx="3602736"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6624" y="3898175"/>
            <a:ext cx="360273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6561" y="4594254"/>
            <a:ext cx="3602736"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82783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448056" y="2185416"/>
            <a:ext cx="5486400"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151562" y="2185416"/>
            <a:ext cx="5486400"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448056" y="1655064"/>
            <a:ext cx="11192256"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10834391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056" y="2433503"/>
            <a:ext cx="5486400"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150539" y="2433503"/>
            <a:ext cx="5486400"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056" y="310896"/>
            <a:ext cx="11192256" cy="1194927"/>
          </a:xfrm>
        </p:spPr>
        <p:txBody>
          <a:bodyP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719" y="1540789"/>
            <a:ext cx="5486400"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150539" y="1540789"/>
            <a:ext cx="5486400"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756939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_1">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a:srcRect/>
          <a:stretch/>
        </p:blipFill>
        <p:spPr bwMode="invGray">
          <a:xfrm>
            <a:off x="428891" y="336108"/>
            <a:ext cx="1520560"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027" y="2872136"/>
            <a:ext cx="9922936" cy="1325880"/>
          </a:xfrm>
        </p:spPr>
        <p:txBody>
          <a:bodyPr anchor="b">
            <a:noAutofit/>
          </a:bodyPr>
          <a:lstStyle>
            <a:lvl1pPr>
              <a:lnSpc>
                <a:spcPct val="100000"/>
              </a:lnSpc>
              <a:defRPr sz="4500">
                <a:solidFill>
                  <a:srgbClr val="86ED78"/>
                </a:solidFill>
              </a:defRPr>
            </a:lvl1pPr>
          </a:lstStyle>
          <a:p>
            <a:r>
              <a:rPr lang="en-US"/>
              <a:t>Click to edit Master title style</a:t>
            </a:r>
            <a:endParaRPr lang="en-US" dirty="0"/>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027" y="4223467"/>
            <a:ext cx="9922936"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2967" y="5729747"/>
            <a:ext cx="27695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028" y="6077917"/>
            <a:ext cx="2772835"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a:xfrm>
            <a:off x="3253427" y="5729747"/>
            <a:ext cx="27695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a:xfrm>
            <a:off x="3245488" y="6077917"/>
            <a:ext cx="2772835"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a:xfrm>
            <a:off x="6055739" y="5729747"/>
            <a:ext cx="27695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a:xfrm>
            <a:off x="6047800" y="6077917"/>
            <a:ext cx="2772835"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0794717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056" y="310896"/>
            <a:ext cx="11192256" cy="1194927"/>
          </a:xfrm>
        </p:spPr>
        <p:txBody>
          <a:bodyP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719" y="1540789"/>
            <a:ext cx="3469894"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056" y="2433503"/>
            <a:ext cx="3469894"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3957741" y="1540789"/>
            <a:ext cx="3469894"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3957741" y="2433503"/>
            <a:ext cx="3469894"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D51AA3FF-063F-467D-BA26-EEDDBF3E0390}"/>
              </a:ext>
            </a:extLst>
          </p:cNvPr>
          <p:cNvSpPr>
            <a:spLocks noGrp="1"/>
          </p:cNvSpPr>
          <p:nvPr>
            <p:ph type="body" sz="quarter" idx="10"/>
          </p:nvPr>
        </p:nvSpPr>
        <p:spPr>
          <a:xfrm>
            <a:off x="7470775" y="1540789"/>
            <a:ext cx="3469894"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715844C-8A14-445F-8DCB-B15A2EE7CB3C}"/>
              </a:ext>
            </a:extLst>
          </p:cNvPr>
          <p:cNvSpPr>
            <a:spLocks noGrp="1"/>
          </p:cNvSpPr>
          <p:nvPr>
            <p:ph sz="quarter" idx="11"/>
          </p:nvPr>
        </p:nvSpPr>
        <p:spPr>
          <a:xfrm>
            <a:off x="7470775" y="2433503"/>
            <a:ext cx="3469894"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37141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339360521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056" y="1655064"/>
            <a:ext cx="11192256"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8017181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endParaRPr lang="en-US" dirty="0"/>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450" y="6398202"/>
            <a:ext cx="591343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546100" y="2265362"/>
            <a:ext cx="11091861" cy="3903663"/>
          </a:xfrm>
        </p:spPr>
        <p:txBody>
          <a:bodyPr>
            <a:noAutofit/>
          </a:bodyPr>
          <a:lstStyle/>
          <a:p>
            <a:r>
              <a:rPr lang="en-US"/>
              <a:t>Click icon to add table</a:t>
            </a:r>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448056" y="1655064"/>
            <a:ext cx="11192256"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5419359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endParaRPr lang="en-US" dirty="0"/>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450" y="6398202"/>
            <a:ext cx="591343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38907798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7672" y="6400800"/>
            <a:ext cx="591343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15530683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1685662"/>
            <a:ext cx="360422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8" y="4125467"/>
            <a:ext cx="2926080"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351" y="3307721"/>
            <a:ext cx="3602736"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8836" y="1685662"/>
            <a:ext cx="360422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2483" y="4125467"/>
            <a:ext cx="2926080"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0956" y="3307721"/>
            <a:ext cx="3602736"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1479" y="1685662"/>
            <a:ext cx="360422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5126" y="4125467"/>
            <a:ext cx="2926080"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3599" y="3307721"/>
            <a:ext cx="3602736"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t>
            </a:r>
          </a:p>
        </p:txBody>
      </p:sp>
    </p:spTree>
    <p:extLst>
      <p:ext uri="{BB962C8B-B14F-4D97-AF65-F5344CB8AC3E}">
        <p14:creationId xmlns:p14="http://schemas.microsoft.com/office/powerpoint/2010/main" val="27321970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231" y="1685662"/>
            <a:ext cx="360422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878" y="4125467"/>
            <a:ext cx="2926080"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351" y="3307721"/>
            <a:ext cx="3602736"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8836" y="1685662"/>
            <a:ext cx="360422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2483" y="4125467"/>
            <a:ext cx="2926080"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0956" y="3307721"/>
            <a:ext cx="3602736"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1479" y="1685662"/>
            <a:ext cx="3604227"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5126" y="4125467"/>
            <a:ext cx="2926080"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3599" y="3307721"/>
            <a:ext cx="3602736"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t>
            </a:r>
          </a:p>
        </p:txBody>
      </p:sp>
    </p:spTree>
    <p:extLst>
      <p:ext uri="{BB962C8B-B14F-4D97-AF65-F5344CB8AC3E}">
        <p14:creationId xmlns:p14="http://schemas.microsoft.com/office/powerpoint/2010/main" val="298520150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506" y="309531"/>
            <a:ext cx="11523191" cy="5641440"/>
          </a:xfrm>
          <a:prstGeom prst="rect">
            <a:avLst/>
          </a:prstGeom>
          <a:noFill/>
        </p:spPr>
        <p:txBody>
          <a:bodyPr wrap="square" rtlCol="0">
            <a:noAutofit/>
          </a:bodyPr>
          <a:lstStyle/>
          <a:p>
            <a:pPr algn="l">
              <a:lnSpc>
                <a:spcPct val="90000"/>
              </a:lnSpc>
            </a:pPr>
            <a:r>
              <a:rPr lang="en-US" sz="6800" b="1" spc="-150" baseline="0"/>
              <a:t>No matter where work happens, digital workﬂows drive productivity and </a:t>
            </a:r>
            <a:br>
              <a:rPr lang="en-US" sz="6800" b="1" spc="-150" baseline="0"/>
            </a:br>
            <a:r>
              <a:rPr lang="en-US" sz="6800" b="1" spc="-150" baseline="0"/>
              <a:t>great experiences.</a:t>
            </a:r>
          </a:p>
        </p:txBody>
      </p:sp>
    </p:spTree>
    <p:extLst>
      <p:ext uri="{BB962C8B-B14F-4D97-AF65-F5344CB8AC3E}">
        <p14:creationId xmlns:p14="http://schemas.microsoft.com/office/powerpoint/2010/main" val="327617911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507" y="309531"/>
            <a:ext cx="4927794" cy="5641440"/>
          </a:xfrm>
          <a:prstGeom prst="rect">
            <a:avLst/>
          </a:prstGeom>
          <a:noFill/>
        </p:spPr>
        <p:txBody>
          <a:bodyPr wrap="square" rtlCol="0">
            <a:noAutofit/>
          </a:bodyPr>
          <a:lstStyle/>
          <a:p>
            <a:pPr algn="l">
              <a:lnSpc>
                <a:spcPct val="90000"/>
              </a:lnSpc>
            </a:pPr>
            <a:r>
              <a:rPr lang="en-US" sz="6800" b="1" spc="-150" baseline="0"/>
              <a:t>Our work makes </a:t>
            </a:r>
            <a:br>
              <a:rPr lang="en-US" sz="6800" b="1" spc="-150" baseline="0"/>
            </a:br>
            <a:r>
              <a:rPr lang="en-US" sz="6800" b="1" spc="-150" baseline="0"/>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1608" y="361337"/>
            <a:ext cx="4213225" cy="432117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0025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 Image">
    <p:bg bwMode="gray">
      <p:bgPr>
        <a:solidFill>
          <a:schemeClr val="tx2"/>
        </a:solidFill>
        <a:effectLst/>
      </p:bgPr>
    </p:bg>
    <p:spTree>
      <p:nvGrpSpPr>
        <p:cNvPr id="1" name=""/>
        <p:cNvGrpSpPr/>
        <p:nvPr/>
      </p:nvGrpSpPr>
      <p:grpSpPr>
        <a:xfrm>
          <a:off x="0" y="0"/>
          <a:ext cx="0" cy="0"/>
          <a:chOff x="0" y="0"/>
          <a:chExt cx="0" cy="0"/>
        </a:xfrm>
      </p:grpSpPr>
      <p:pic>
        <p:nvPicPr>
          <p:cNvPr id="5" name="Picture 4" descr="A group of people smiling&#10;&#10;Description automatically generated with medium confidence">
            <a:extLst>
              <a:ext uri="{FF2B5EF4-FFF2-40B4-BE49-F238E27FC236}">
                <a16:creationId xmlns:a16="http://schemas.microsoft.com/office/drawing/2014/main" id="{5AD6FA4F-BA38-4220-ADF2-F8FBF0F3A92C}"/>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a:extLst>
              <a:ext uri="{FF2B5EF4-FFF2-40B4-BE49-F238E27FC236}">
                <a16:creationId xmlns:a16="http://schemas.microsoft.com/office/drawing/2014/main" id="{5EDA8AB8-CC02-461A-8071-0043DF83BFDD}"/>
              </a:ext>
            </a:extLst>
          </p:cNvPr>
          <p:cNvSpPr/>
          <p:nvPr userDrawn="1"/>
        </p:nvSpPr>
        <p:spPr>
          <a:xfrm>
            <a:off x="-1" y="0"/>
            <a:ext cx="12188825"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err="1"/>
          </a:p>
        </p:txBody>
      </p:sp>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3"/>
          <a:srcRect/>
          <a:stretch/>
        </p:blipFill>
        <p:spPr bwMode="gray">
          <a:xfrm>
            <a:off x="428891" y="336108"/>
            <a:ext cx="1520560"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5028" y="3844214"/>
            <a:ext cx="6818313" cy="1325880"/>
          </a:xfrm>
        </p:spPr>
        <p:txBody>
          <a:bodyPr anchor="b">
            <a:noAutofit/>
          </a:bodyPr>
          <a:lstStyle>
            <a:lvl1pPr>
              <a:lnSpc>
                <a:spcPct val="100000"/>
              </a:lnSpc>
              <a:defRPr sz="4500">
                <a:solidFill>
                  <a:srgbClr val="86ED78"/>
                </a:solidFill>
              </a:defRPr>
            </a:lvl1pPr>
          </a:lstStyle>
          <a:p>
            <a:r>
              <a:rPr lang="en-US"/>
              <a:t>Click to edit Master title style</a:t>
            </a:r>
            <a:endParaRPr lang="en-US" dirty="0"/>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5028" y="5173774"/>
            <a:ext cx="6818313"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bwMode="gray">
          <a:xfrm>
            <a:off x="452967" y="5729747"/>
            <a:ext cx="27695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bwMode="gray">
          <a:xfrm>
            <a:off x="445028" y="6077917"/>
            <a:ext cx="2772835"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bwMode="gray">
          <a:xfrm>
            <a:off x="3253427" y="5729747"/>
            <a:ext cx="27695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bwMode="gray">
          <a:xfrm>
            <a:off x="3245488" y="6077917"/>
            <a:ext cx="2772835"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bwMode="gray">
          <a:xfrm>
            <a:off x="6055739" y="5729747"/>
            <a:ext cx="27695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bwMode="gray">
          <a:xfrm>
            <a:off x="6047800" y="6077917"/>
            <a:ext cx="2772835"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016811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507" y="309531"/>
            <a:ext cx="4927794" cy="5641440"/>
          </a:xfrm>
          <a:prstGeom prst="rect">
            <a:avLst/>
          </a:prstGeom>
          <a:noFill/>
        </p:spPr>
        <p:txBody>
          <a:bodyPr wrap="square" rtlCol="0">
            <a:noAutofit/>
          </a:bodyPr>
          <a:lstStyle/>
          <a:p>
            <a:pPr algn="l">
              <a:lnSpc>
                <a:spcPct val="90000"/>
              </a:lnSpc>
            </a:pPr>
            <a:r>
              <a:rPr lang="en-US" sz="6800" b="1" spc="-150" baseline="0"/>
              <a:t>Our work makes </a:t>
            </a:r>
            <a:br>
              <a:rPr lang="en-US" sz="6800" b="1" spc="-150" baseline="0"/>
            </a:br>
            <a:r>
              <a:rPr lang="en-US" sz="6800" b="1" spc="-150" baseline="0"/>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1608" y="361337"/>
            <a:ext cx="4213225" cy="4321175"/>
          </a:xfrm>
        </p:spPr>
        <p:txBody>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0114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dirty="0"/>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gray">
          <a:xfrm>
            <a:off x="456746" y="1521309"/>
            <a:ext cx="10161969"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tx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tx1"/>
                </a:solidFill>
              </a:rPr>
            </a:br>
            <a:r>
              <a:rPr lang="en-US" sz="1600">
                <a:solidFill>
                  <a:schemeClr val="tx1"/>
                </a:solidFill>
              </a:rPr>
              <a:t>or functionality. The development, release, and timing of any features or functionality described </a:t>
            </a:r>
            <a:br>
              <a:rPr lang="en-US" sz="1600">
                <a:solidFill>
                  <a:schemeClr val="tx1"/>
                </a:solidFill>
              </a:rPr>
            </a:br>
            <a:r>
              <a:rPr lang="en-US" sz="1600">
                <a:solidFill>
                  <a:schemeClr val="tx1"/>
                </a:solidFill>
              </a:rPr>
              <a:t>for our products remains at our sole discretion. We undertake no obligation, and do not intend, </a:t>
            </a:r>
            <a:br>
              <a:rPr lang="en-US" sz="1600">
                <a:solidFill>
                  <a:schemeClr val="tx1"/>
                </a:solidFill>
              </a:rPr>
            </a:br>
            <a:r>
              <a:rPr lang="en-US" sz="1600">
                <a:solidFill>
                  <a:schemeClr val="tx1"/>
                </a:solidFill>
              </a:rPr>
              <a:t>to update the forward‑looking statements.</a:t>
            </a:r>
          </a:p>
        </p:txBody>
      </p:sp>
    </p:spTree>
    <p:extLst>
      <p:ext uri="{BB962C8B-B14F-4D97-AF65-F5344CB8AC3E}">
        <p14:creationId xmlns:p14="http://schemas.microsoft.com/office/powerpoint/2010/main" val="16584591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056" y="310896"/>
            <a:ext cx="11192256" cy="1194927"/>
          </a:xfrm>
        </p:spPr>
        <p:txBody>
          <a:bodyPr>
            <a:noAutofit/>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056" y="1655845"/>
            <a:ext cx="4306507" cy="3495862"/>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hasCustomPrompt="1"/>
          </p:nvPr>
        </p:nvSpPr>
        <p:spPr>
          <a:xfrm>
            <a:off x="6694038" y="3060612"/>
            <a:ext cx="4778939" cy="823912"/>
          </a:xfrm>
        </p:spPr>
        <p:txBody>
          <a:bodyPr anchor="b" anchorCtr="0">
            <a:noAutofit/>
          </a:bodyPr>
          <a:lstStyle>
            <a:lvl1pPr marL="0" indent="0">
              <a:buNone/>
              <a:defRPr sz="18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Here</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857999" y="3765081"/>
            <a:ext cx="4778939" cy="1767269"/>
          </a:xfrm>
        </p:spPr>
        <p:txBody>
          <a:bodyPr>
            <a:noAutofit/>
          </a:bodyPr>
          <a:lstStyle>
            <a:lvl1pPr marL="0" indent="0">
              <a:buNone/>
              <a:defRPr sz="1200" b="1"/>
            </a:lvl1pPr>
            <a:lvl2pPr marL="284162" indent="0">
              <a:buNone/>
              <a:defRPr sz="1200"/>
            </a:lvl2pPr>
            <a:lvl3pPr marL="573087" indent="0">
              <a:buNone/>
              <a:defRPr sz="1200"/>
            </a:lvl3pPr>
            <a:lvl4pPr marL="857250" indent="0">
              <a:buNone/>
              <a:defRPr sz="1200"/>
            </a:lvl4pPr>
            <a:lvl5pPr marL="1141412"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21280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gline with photo">
    <p:bg>
      <p:bgPr>
        <a:solidFill>
          <a:schemeClr val="tx2"/>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6858000" y="0"/>
            <a:ext cx="5237163"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9450" y="6401963"/>
            <a:ext cx="4766036" cy="214738"/>
          </a:xfrm>
        </p:spPr>
        <p:txBody>
          <a:bodyPr anchor="b" anchorCtr="0">
            <a:noAutofit/>
          </a:bodyPr>
          <a:lstStyle>
            <a:lvl1pPr marL="0" indent="0">
              <a:lnSpc>
                <a:spcPct val="100000"/>
              </a:lnSpc>
              <a:spcBef>
                <a:spcPts val="300"/>
              </a:spcBef>
              <a:spcAft>
                <a:spcPts val="0"/>
              </a:spcAft>
              <a:buFontTx/>
              <a:buNone/>
              <a:defRPr sz="600">
                <a:solidFill>
                  <a:schemeClr val="bg1"/>
                </a:solidFill>
              </a:defRPr>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455557" y="412269"/>
            <a:ext cx="6181725" cy="1195883"/>
          </a:xfrm>
        </p:spPr>
        <p:txBody>
          <a:bodyPr/>
          <a:lstStyle>
            <a:lvl1pPr>
              <a:lnSpc>
                <a:spcPct val="80000"/>
              </a:lnSpc>
              <a:defRPr sz="680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ED2DA47C-926A-4013-BDFD-169260A1CE70}"/>
              </a:ext>
            </a:extLst>
          </p:cNvPr>
          <p:cNvPicPr>
            <a:picLocks noChangeAspect="1"/>
          </p:cNvPicPr>
          <p:nvPr userDrawn="1"/>
        </p:nvPicPr>
        <p:blipFill>
          <a:blip r:embed="rId2"/>
          <a:srcRect/>
          <a:stretch/>
        </p:blipFill>
        <p:spPr>
          <a:xfrm>
            <a:off x="478373" y="6354439"/>
            <a:ext cx="980589" cy="282164"/>
          </a:xfrm>
          <a:prstGeom prst="rect">
            <a:avLst/>
          </a:prstGeom>
        </p:spPr>
      </p:pic>
    </p:spTree>
    <p:extLst>
      <p:ext uri="{BB962C8B-B14F-4D97-AF65-F5344CB8AC3E}">
        <p14:creationId xmlns:p14="http://schemas.microsoft.com/office/powerpoint/2010/main" val="10545621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0" y="0"/>
            <a:ext cx="12188825" cy="6858000"/>
          </a:xfrm>
          <a:solidFill>
            <a:schemeClr val="bg1">
              <a:lumMod val="95000"/>
            </a:schemeClr>
          </a:solidFill>
        </p:spPr>
        <p:txBody>
          <a:bodyPr anchor="ctr" anchorCtr="0"/>
          <a:lstStyle/>
          <a:p>
            <a:r>
              <a:rPr lang="en-US"/>
              <a:t>Click icon to add picture</a:t>
            </a:r>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29748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picture full bleed-White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0" y="0"/>
            <a:ext cx="12188825" cy="6858000"/>
          </a:xfrm>
          <a:solidFill>
            <a:schemeClr val="bg1">
              <a:lumMod val="95000"/>
            </a:schemeClr>
          </a:solidFill>
        </p:spPr>
        <p:txBody>
          <a:bodyPr anchor="ctr" anchorCtr="0"/>
          <a:lstStyle/>
          <a:p>
            <a:r>
              <a:rPr lang="en-US"/>
              <a:t>Click icon to add picture</a:t>
            </a:r>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a:xfrm>
            <a:off x="449252" y="311377"/>
            <a:ext cx="5573724" cy="1195883"/>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873661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d Layout 1">
    <p:spTree>
      <p:nvGrpSpPr>
        <p:cNvPr id="1" name=""/>
        <p:cNvGrpSpPr/>
        <p:nvPr/>
      </p:nvGrpSpPr>
      <p:grpSpPr>
        <a:xfrm>
          <a:off x="0" y="0"/>
          <a:ext cx="0" cy="0"/>
          <a:chOff x="0" y="0"/>
          <a:chExt cx="0" cy="0"/>
        </a:xfrm>
      </p:grpSpPr>
      <p:pic>
        <p:nvPicPr>
          <p:cNvPr id="4" name="Picture 3" descr="A person sitting at a table using a computer&#10;&#10;Description automatically generated with medium confidence">
            <a:extLst>
              <a:ext uri="{FF2B5EF4-FFF2-40B4-BE49-F238E27FC236}">
                <a16:creationId xmlns:a16="http://schemas.microsoft.com/office/drawing/2014/main" id="{81A9889E-197B-4057-9837-18A19B69C60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88384" cy="6881853"/>
          </a:xfrm>
          <a:prstGeom prst="rect">
            <a:avLst/>
          </a:prstGeom>
        </p:spPr>
      </p:pic>
      <p:pic>
        <p:nvPicPr>
          <p:cNvPr id="3" name="Picture 2">
            <a:extLst>
              <a:ext uri="{FF2B5EF4-FFF2-40B4-BE49-F238E27FC236}">
                <a16:creationId xmlns:a16="http://schemas.microsoft.com/office/drawing/2014/main" id="{08662E4F-C755-458D-AE73-00B00DF60C1B}"/>
              </a:ext>
            </a:extLst>
          </p:cNvPr>
          <p:cNvPicPr>
            <a:picLocks noChangeAspect="1"/>
          </p:cNvPicPr>
          <p:nvPr userDrawn="1"/>
        </p:nvPicPr>
        <p:blipFill>
          <a:blip r:embed="rId3"/>
          <a:stretch>
            <a:fillRect/>
          </a:stretch>
        </p:blipFill>
        <p:spPr>
          <a:xfrm>
            <a:off x="47707" y="1763587"/>
            <a:ext cx="5836258" cy="5118266"/>
          </a:xfrm>
          <a:prstGeom prst="rect">
            <a:avLst/>
          </a:prstGeom>
        </p:spPr>
      </p:pic>
    </p:spTree>
    <p:extLst>
      <p:ext uri="{BB962C8B-B14F-4D97-AF65-F5344CB8AC3E}">
        <p14:creationId xmlns:p14="http://schemas.microsoft.com/office/powerpoint/2010/main" val="25765831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d Layout 2">
    <p:spTree>
      <p:nvGrpSpPr>
        <p:cNvPr id="1" name=""/>
        <p:cNvGrpSpPr/>
        <p:nvPr/>
      </p:nvGrpSpPr>
      <p:grpSpPr>
        <a:xfrm>
          <a:off x="0" y="0"/>
          <a:ext cx="0" cy="0"/>
          <a:chOff x="0" y="0"/>
          <a:chExt cx="0" cy="0"/>
        </a:xfrm>
      </p:grpSpPr>
      <p:pic>
        <p:nvPicPr>
          <p:cNvPr id="5" name="Picture 4" descr="A group of people sitting outside&#10;&#10;Description automatically generated with medium confidence">
            <a:extLst>
              <a:ext uri="{FF2B5EF4-FFF2-40B4-BE49-F238E27FC236}">
                <a16:creationId xmlns:a16="http://schemas.microsoft.com/office/drawing/2014/main" id="{937CEDB3-4DA4-4653-A1FB-1E7C8EEDAD3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92" y="0"/>
            <a:ext cx="12227511" cy="6880894"/>
          </a:xfrm>
          <a:prstGeom prst="rect">
            <a:avLst/>
          </a:prstGeom>
        </p:spPr>
      </p:pic>
      <p:pic>
        <p:nvPicPr>
          <p:cNvPr id="3" name="Picture 2">
            <a:extLst>
              <a:ext uri="{FF2B5EF4-FFF2-40B4-BE49-F238E27FC236}">
                <a16:creationId xmlns:a16="http://schemas.microsoft.com/office/drawing/2014/main" id="{8E9EF136-4FFD-4B10-ABC7-9EBC07473C85}"/>
              </a:ext>
            </a:extLst>
          </p:cNvPr>
          <p:cNvPicPr>
            <a:picLocks noChangeAspect="1"/>
          </p:cNvPicPr>
          <p:nvPr userDrawn="1"/>
        </p:nvPicPr>
        <p:blipFill>
          <a:blip r:embed="rId3"/>
          <a:stretch>
            <a:fillRect/>
          </a:stretch>
        </p:blipFill>
        <p:spPr>
          <a:xfrm>
            <a:off x="39758" y="2010033"/>
            <a:ext cx="6046704" cy="4870861"/>
          </a:xfrm>
          <a:prstGeom prst="rect">
            <a:avLst/>
          </a:prstGeom>
        </p:spPr>
      </p:pic>
    </p:spTree>
    <p:extLst>
      <p:ext uri="{BB962C8B-B14F-4D97-AF65-F5344CB8AC3E}">
        <p14:creationId xmlns:p14="http://schemas.microsoft.com/office/powerpoint/2010/main" val="8942010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d Layout 3">
    <p:spTree>
      <p:nvGrpSpPr>
        <p:cNvPr id="1" name=""/>
        <p:cNvGrpSpPr/>
        <p:nvPr/>
      </p:nvGrpSpPr>
      <p:grpSpPr>
        <a:xfrm>
          <a:off x="0" y="0"/>
          <a:ext cx="0" cy="0"/>
          <a:chOff x="0" y="0"/>
          <a:chExt cx="0" cy="0"/>
        </a:xfrm>
      </p:grpSpPr>
      <p:pic>
        <p:nvPicPr>
          <p:cNvPr id="3" name="Picture 2" descr="A picture containing floor, building, arch, colonnade&#10;&#10;Description automatically generated">
            <a:extLst>
              <a:ext uri="{FF2B5EF4-FFF2-40B4-BE49-F238E27FC236}">
                <a16:creationId xmlns:a16="http://schemas.microsoft.com/office/drawing/2014/main" id="{E81C2398-38A9-4C4F-8BD3-76C30CDE58C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88824" cy="6858001"/>
          </a:xfrm>
          <a:prstGeom prst="rect">
            <a:avLst/>
          </a:prstGeom>
        </p:spPr>
      </p:pic>
      <p:pic>
        <p:nvPicPr>
          <p:cNvPr id="4" name="Picture 3">
            <a:extLst>
              <a:ext uri="{FF2B5EF4-FFF2-40B4-BE49-F238E27FC236}">
                <a16:creationId xmlns:a16="http://schemas.microsoft.com/office/drawing/2014/main" id="{9A49E25E-CB11-49B0-B060-C77E1EEA3EE2}"/>
              </a:ext>
            </a:extLst>
          </p:cNvPr>
          <p:cNvPicPr>
            <a:picLocks noChangeAspect="1"/>
          </p:cNvPicPr>
          <p:nvPr userDrawn="1"/>
        </p:nvPicPr>
        <p:blipFill>
          <a:blip r:embed="rId3"/>
          <a:stretch>
            <a:fillRect/>
          </a:stretch>
        </p:blipFill>
        <p:spPr>
          <a:xfrm>
            <a:off x="1407381" y="2137613"/>
            <a:ext cx="9470003" cy="2736026"/>
          </a:xfrm>
          <a:prstGeom prst="rect">
            <a:avLst/>
          </a:prstGeom>
        </p:spPr>
      </p:pic>
    </p:spTree>
    <p:extLst>
      <p:ext uri="{BB962C8B-B14F-4D97-AF65-F5344CB8AC3E}">
        <p14:creationId xmlns:p14="http://schemas.microsoft.com/office/powerpoint/2010/main" val="11917489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_Slide_Dark">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609" y="3911228"/>
            <a:ext cx="7839329" cy="1325880"/>
          </a:xfrm>
        </p:spPr>
        <p:txBody>
          <a:bodyPr anchor="b">
            <a:noAutofit/>
          </a:bodyPr>
          <a:lstStyle>
            <a:lvl1pPr>
              <a:lnSpc>
                <a:spcPct val="100000"/>
              </a:lnSpc>
              <a:defRPr sz="4500">
                <a:solidFill>
                  <a:schemeClr val="accent1"/>
                </a:solidFill>
              </a:defRPr>
            </a:lvl1pPr>
          </a:lstStyle>
          <a:p>
            <a:r>
              <a:rPr lang="en-US"/>
              <a:t>Click to edit Master title style</a:t>
            </a:r>
            <a:endParaRPr lang="en-US" dirty="0"/>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609" y="5386231"/>
            <a:ext cx="7839329"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8891" y="336108"/>
            <a:ext cx="1520560" cy="437540"/>
          </a:xfrm>
          <a:prstGeom prst="rect">
            <a:avLst/>
          </a:prstGeom>
        </p:spPr>
      </p:pic>
    </p:spTree>
    <p:extLst>
      <p:ext uri="{BB962C8B-B14F-4D97-AF65-F5344CB8AC3E}">
        <p14:creationId xmlns:p14="http://schemas.microsoft.com/office/powerpoint/2010/main" val="24462484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055" y="1664208"/>
            <a:ext cx="11188711"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47804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_Slide_Sma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097A8A-5F5A-410E-A527-3420D0786654}"/>
              </a:ext>
            </a:extLst>
          </p:cNvPr>
          <p:cNvSpPr>
            <a:spLocks noGrp="1"/>
          </p:cNvSpPr>
          <p:nvPr>
            <p:ph type="pic" sz="quarter" idx="11"/>
          </p:nvPr>
        </p:nvSpPr>
        <p:spPr>
          <a:xfrm>
            <a:off x="9664700" y="0"/>
            <a:ext cx="2524125" cy="6858000"/>
          </a:xfrm>
          <a:solidFill>
            <a:schemeClr val="bg1">
              <a:lumMod val="95000"/>
            </a:schemeClr>
          </a:solidFill>
        </p:spPr>
        <p:txBody>
          <a:bodyPr anchor="ctr" anchorCtr="0"/>
          <a:lstStyle/>
          <a:p>
            <a:r>
              <a:rPr lang="en-US"/>
              <a:t>Click icon to add picture</a:t>
            </a:r>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609" y="3911228"/>
            <a:ext cx="7839329" cy="1325880"/>
          </a:xfrm>
        </p:spPr>
        <p:txBody>
          <a:bodyPr anchor="b">
            <a:noAutofit/>
          </a:bodyPr>
          <a:lstStyle>
            <a:lvl1pPr>
              <a:lnSpc>
                <a:spcPct val="100000"/>
              </a:lnSpc>
              <a:defRPr sz="4500">
                <a:solidFill>
                  <a:schemeClr val="accent1"/>
                </a:solidFill>
              </a:defRPr>
            </a:lvl1pPr>
          </a:lstStyle>
          <a:p>
            <a:r>
              <a:rPr lang="en-US"/>
              <a:t>Click to edit Master title style</a:t>
            </a:r>
            <a:endParaRPr lang="en-US" dirty="0"/>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609" y="5386231"/>
            <a:ext cx="7839329"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8891" y="336108"/>
            <a:ext cx="1520560" cy="437540"/>
          </a:xfrm>
          <a:prstGeom prst="rect">
            <a:avLst/>
          </a:prstGeom>
        </p:spPr>
      </p:pic>
    </p:spTree>
    <p:extLst>
      <p:ext uri="{BB962C8B-B14F-4D97-AF65-F5344CB8AC3E}">
        <p14:creationId xmlns:p14="http://schemas.microsoft.com/office/powerpoint/2010/main" val="8209694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Quot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2536514" y="1627423"/>
            <a:ext cx="8396599" cy="1325880"/>
          </a:xfrm>
        </p:spPr>
        <p:txBody>
          <a:bodyPr anchor="t">
            <a:noAutofit/>
          </a:bodyPr>
          <a:lstStyle>
            <a:lvl1pPr>
              <a:lnSpc>
                <a:spcPct val="100000"/>
              </a:lnSpc>
              <a:defRPr sz="3200">
                <a:solidFill>
                  <a:schemeClr val="tx1"/>
                </a:solidFill>
              </a:defRPr>
            </a:lvl1pPr>
          </a:lstStyle>
          <a:p>
            <a:r>
              <a:rPr lang="en-US" dirty="0"/>
              <a:t>Click to edit Master title style</a:t>
            </a:r>
            <a:br>
              <a:rPr lang="en-US" dirty="0"/>
            </a:br>
            <a:br>
              <a:rPr lang="en-US" dirty="0"/>
            </a:br>
            <a:endParaRPr lang="en-US" dirty="0"/>
          </a:p>
        </p:txBody>
      </p:sp>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2561394" y="4553744"/>
            <a:ext cx="8371719" cy="623888"/>
          </a:xfrm>
        </p:spPr>
        <p:txBody>
          <a:bodyPr>
            <a:noAutofit/>
          </a:bodyPr>
          <a:lstStyle>
            <a:lvl1pPr marL="112713" indent="-112713">
              <a:lnSpc>
                <a:spcPct val="100000"/>
              </a:lnSpc>
              <a:buClr>
                <a:schemeClr val="tx1"/>
              </a:buClr>
              <a:buFont typeface="Arial" panose="020B0604020202020204" pitchFamily="34" charset="0"/>
              <a:buChar char="—"/>
              <a:defRPr sz="1400">
                <a:solidFill>
                  <a:schemeClr val="tx1"/>
                </a:solidFill>
              </a:defRPr>
            </a:lvl1pPr>
            <a:lvl2pPr>
              <a:buNone/>
              <a:defRPr/>
            </a:lvl2pPr>
          </a:lstStyle>
          <a:p>
            <a:pPr lvl="0"/>
            <a:r>
              <a:rPr lang="en-US"/>
              <a:t>Click to edit Master text styles</a:t>
            </a:r>
          </a:p>
        </p:txBody>
      </p:sp>
      <p:pic>
        <p:nvPicPr>
          <p:cNvPr id="4" name="Graphic 3">
            <a:extLst>
              <a:ext uri="{FF2B5EF4-FFF2-40B4-BE49-F238E27FC236}">
                <a16:creationId xmlns:a16="http://schemas.microsoft.com/office/drawing/2014/main" id="{15CFED7C-9359-40DB-8FA6-FE59DAFB59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458" y="1192574"/>
            <a:ext cx="396850" cy="320040"/>
          </a:xfrm>
          <a:prstGeom prst="rect">
            <a:avLst/>
          </a:prstGeom>
        </p:spPr>
      </p:pic>
    </p:spTree>
    <p:extLst>
      <p:ext uri="{BB962C8B-B14F-4D97-AF65-F5344CB8AC3E}">
        <p14:creationId xmlns:p14="http://schemas.microsoft.com/office/powerpoint/2010/main" val="28527769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675" y="1682998"/>
            <a:ext cx="9375775" cy="1325880"/>
          </a:xfrm>
        </p:spPr>
        <p:txBody>
          <a:bodyPr anchor="b">
            <a:noAutofit/>
          </a:bodyPr>
          <a:lstStyle>
            <a:lvl1pPr>
              <a:lnSpc>
                <a:spcPct val="100000"/>
              </a:lnSpc>
              <a:defRPr sz="4500">
                <a:solidFill>
                  <a:schemeClr val="bg1"/>
                </a:solidFill>
              </a:defRPr>
            </a:lvl1pPr>
          </a:lstStyle>
          <a:p>
            <a:r>
              <a:rPr lang="en-US"/>
              <a:t>Click to edit Master title style</a:t>
            </a:r>
            <a:endParaRPr lang="en-US" dirty="0"/>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675" y="2988040"/>
            <a:ext cx="9375775"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1" name="Picture 20">
            <a:extLst>
              <a:ext uri="{FF2B5EF4-FFF2-40B4-BE49-F238E27FC236}">
                <a16:creationId xmlns:a16="http://schemas.microsoft.com/office/drawing/2014/main" id="{43F16F1D-D154-45B9-AEDF-0CCA8D6D773B}"/>
              </a:ext>
            </a:extLst>
          </p:cNvPr>
          <p:cNvPicPr>
            <a:picLocks noChangeAspect="1"/>
          </p:cNvPicPr>
          <p:nvPr userDrawn="1"/>
        </p:nvPicPr>
        <p:blipFill>
          <a:blip r:embed="rId2"/>
          <a:srcRect/>
          <a:stretch/>
        </p:blipFill>
        <p:spPr>
          <a:xfrm>
            <a:off x="478373" y="6354439"/>
            <a:ext cx="980589" cy="282164"/>
          </a:xfrm>
          <a:prstGeom prst="rect">
            <a:avLst/>
          </a:prstGeom>
        </p:spPr>
      </p:pic>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38390" y="6408532"/>
            <a:ext cx="3091610"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2022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57990" y="6413253"/>
            <a:ext cx="667701"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34738459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estion Slide">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675" y="1682998"/>
            <a:ext cx="9375775" cy="1325880"/>
          </a:xfrm>
        </p:spPr>
        <p:txBody>
          <a:bodyPr anchor="b">
            <a:noAutofit/>
          </a:bodyPr>
          <a:lstStyle>
            <a:lvl1pPr>
              <a:lnSpc>
                <a:spcPct val="100000"/>
              </a:lnSpc>
              <a:defRPr sz="4500">
                <a:solidFill>
                  <a:schemeClr val="bg1"/>
                </a:solidFill>
              </a:defRPr>
            </a:lvl1pPr>
          </a:lstStyle>
          <a:p>
            <a:r>
              <a:rPr lang="en-US"/>
              <a:t>Click to edit Master title style</a:t>
            </a:r>
            <a:endParaRPr lang="en-US" dirty="0"/>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675" y="2988040"/>
            <a:ext cx="9375775"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1" name="Picture 20">
            <a:extLst>
              <a:ext uri="{FF2B5EF4-FFF2-40B4-BE49-F238E27FC236}">
                <a16:creationId xmlns:a16="http://schemas.microsoft.com/office/drawing/2014/main" id="{43F16F1D-D154-45B9-AEDF-0CCA8D6D773B}"/>
              </a:ext>
            </a:extLst>
          </p:cNvPr>
          <p:cNvPicPr>
            <a:picLocks noChangeAspect="1"/>
          </p:cNvPicPr>
          <p:nvPr userDrawn="1"/>
        </p:nvPicPr>
        <p:blipFill>
          <a:blip r:embed="rId2"/>
          <a:srcRect/>
          <a:stretch/>
        </p:blipFill>
        <p:spPr>
          <a:xfrm>
            <a:off x="478373" y="6354439"/>
            <a:ext cx="980589" cy="282164"/>
          </a:xfrm>
          <a:prstGeom prst="rect">
            <a:avLst/>
          </a:prstGeom>
        </p:spPr>
      </p:pic>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38390" y="6408532"/>
            <a:ext cx="3091610"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2022 ServiceNow, Inc. All Rights Reserved.</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57990" y="6413253"/>
            <a:ext cx="667701"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47332258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_1_Name">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person, sky, outdoor, person&#10;&#10;Description automatically generated">
            <a:extLst>
              <a:ext uri="{FF2B5EF4-FFF2-40B4-BE49-F238E27FC236}">
                <a16:creationId xmlns:a16="http://schemas.microsoft.com/office/drawing/2014/main" id="{EF808782-CF0E-4EBC-83FE-98BE39F1FF5B}"/>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bwMode="gray">
          <a:xfrm>
            <a:off x="-1" y="0"/>
            <a:ext cx="12188825" cy="6856214"/>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1" y="0"/>
            <a:ext cx="12188825"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err="1"/>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211" y="3247194"/>
            <a:ext cx="5016027" cy="1325880"/>
          </a:xfrm>
        </p:spPr>
        <p:txBody>
          <a:bodyPr wrap="square" anchor="b">
            <a:noAutofit/>
          </a:bodyPr>
          <a:lstStyle>
            <a:lvl1pPr>
              <a:lnSpc>
                <a:spcPct val="100000"/>
              </a:lnSpc>
              <a:defRPr sz="6400">
                <a:solidFill>
                  <a:schemeClr val="accent1"/>
                </a:solidFill>
              </a:defRPr>
            </a:lvl1pPr>
          </a:lstStyle>
          <a:p>
            <a:r>
              <a:rPr lang="en-US"/>
              <a:t>Click to edit Master title style</a:t>
            </a:r>
            <a:endParaRPr lang="en-US" dirty="0"/>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211" y="4756688"/>
            <a:ext cx="5016027"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a:srcRect/>
          <a:stretch/>
        </p:blipFill>
        <p:spPr bwMode="gray">
          <a:xfrm>
            <a:off x="428891" y="336108"/>
            <a:ext cx="1520560" cy="437540"/>
          </a:xfrm>
          <a:prstGeom prst="rect">
            <a:avLst/>
          </a:prstGeom>
        </p:spPr>
      </p:pic>
    </p:spTree>
    <p:extLst>
      <p:ext uri="{BB962C8B-B14F-4D97-AF65-F5344CB8AC3E}">
        <p14:creationId xmlns:p14="http://schemas.microsoft.com/office/powerpoint/2010/main" val="159584434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Now logo">
    <p:bg>
      <p:bgPr>
        <a:solidFill>
          <a:schemeClr val="tx2"/>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7C8ABF82-3299-4F7C-B841-24D506A241D5}"/>
              </a:ext>
            </a:extLst>
          </p:cNvPr>
          <p:cNvPicPr>
            <a:picLocks noChangeAspect="1"/>
          </p:cNvPicPr>
          <p:nvPr userDrawn="1"/>
        </p:nvPicPr>
        <p:blipFill>
          <a:blip r:embed="rId2"/>
          <a:stretch>
            <a:fillRect/>
          </a:stretch>
        </p:blipFill>
        <p:spPr bwMode="black">
          <a:xfrm>
            <a:off x="2812774" y="2221385"/>
            <a:ext cx="6549887" cy="1884725"/>
          </a:xfrm>
          <a:prstGeom prst="rect">
            <a:avLst/>
          </a:prstGeom>
        </p:spPr>
      </p:pic>
    </p:spTree>
    <p:extLst>
      <p:ext uri="{BB962C8B-B14F-4D97-AF65-F5344CB8AC3E}">
        <p14:creationId xmlns:p14="http://schemas.microsoft.com/office/powerpoint/2010/main" val="74836636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3956" y="2907634"/>
            <a:ext cx="9280920"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12718469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055" y="2181041"/>
            <a:ext cx="11189907" cy="398798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421" y="1658333"/>
            <a:ext cx="11190563" cy="365760"/>
          </a:xfrm>
        </p:spPr>
        <p:txBody>
          <a:bodyPr vert="horz" lIns="91440" tIns="45720" rIns="91440" bIns="45720" rtlCol="0">
            <a:noAutofit/>
          </a:bodyPr>
          <a:lstStyle>
            <a:lvl1pPr marL="0" indent="0">
              <a:buNone/>
              <a:defRPr lang="en-US" sz="2000" dirty="0"/>
            </a:lvl1pPr>
          </a:lstStyle>
          <a:p>
            <a:pPr marL="228600" lvl="0" indent="-228600"/>
            <a:r>
              <a:rPr lang="en-US"/>
              <a:t>Click to edit Master text styles</a:t>
            </a:r>
          </a:p>
        </p:txBody>
      </p:sp>
    </p:spTree>
    <p:extLst>
      <p:ext uri="{BB962C8B-B14F-4D97-AF65-F5344CB8AC3E}">
        <p14:creationId xmlns:p14="http://schemas.microsoft.com/office/powerpoint/2010/main" val="42166066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056" y="1664208"/>
            <a:ext cx="10835640"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746368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Column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056" y="1664208"/>
            <a:ext cx="5574920"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899720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dirty="0"/>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231" y="2401155"/>
            <a:ext cx="5014360"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3638" y="2401155"/>
            <a:ext cx="5238750" cy="663282"/>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877" y="3298877"/>
            <a:ext cx="5014361"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3638" y="3298877"/>
            <a:ext cx="4916488"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0863" y="2410803"/>
            <a:ext cx="4905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0863" y="3047758"/>
            <a:ext cx="4905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3150" y="2410803"/>
            <a:ext cx="4905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3150" y="3047758"/>
            <a:ext cx="4905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9036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dirty="0"/>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231" y="2401155"/>
            <a:ext cx="5014360"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3638" y="2401155"/>
            <a:ext cx="5238750" cy="663282"/>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877" y="3298877"/>
            <a:ext cx="5014361"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3638" y="3298877"/>
            <a:ext cx="4916488"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0863" y="2410803"/>
            <a:ext cx="4905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0863" y="3047758"/>
            <a:ext cx="4905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3150" y="2410803"/>
            <a:ext cx="4905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3150" y="3047758"/>
            <a:ext cx="4905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1047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userDrawn="1"/>
        </p:nvSpPr>
        <p:spPr>
          <a:xfrm>
            <a:off x="7938390" y="6408532"/>
            <a:ext cx="3091610"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rgbClr val="000000"/>
                </a:solidFill>
              </a:rPr>
              <a:t>© 2023 ServiceNow, Inc. All Rights Reserved.</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1057990" y="6413253"/>
            <a:ext cx="667701"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tx1"/>
                </a:solidFill>
                <a:latin typeface="+mn-lt"/>
                <a:ea typeface="+mn-ea"/>
                <a:cs typeface="+mn-cs"/>
              </a:rPr>
              <a:pPr algn="r"/>
              <a:t>‹#›</a:t>
            </a:fld>
            <a:endParaRPr lang="en-US" sz="800" b="0" kern="1200">
              <a:solidFill>
                <a:schemeClr val="tx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449251" y="311377"/>
            <a:ext cx="11188711" cy="119588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449251" y="1661395"/>
            <a:ext cx="11188712" cy="418528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 </a:t>
            </a:r>
          </a:p>
          <a:p>
            <a:pPr lvl="3"/>
            <a:r>
              <a:rPr lang="en-US" dirty="0"/>
              <a:t>Fourth level</a:t>
            </a:r>
          </a:p>
          <a:p>
            <a:pPr lvl="4"/>
            <a:r>
              <a:rPr lang="en-US" dirty="0"/>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48"/>
          <a:stretch>
            <a:fillRect/>
          </a:stretch>
        </p:blipFill>
        <p:spPr>
          <a:xfrm>
            <a:off x="0" y="893"/>
            <a:ext cx="12188825" cy="68562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4E75EA1-017C-44DD-90AE-7A57F7A9A66C}"/>
              </a:ext>
            </a:extLst>
          </p:cNvPr>
          <p:cNvPicPr>
            <a:picLocks noChangeAspect="1"/>
          </p:cNvPicPr>
          <p:nvPr userDrawn="1"/>
        </p:nvPicPr>
        <p:blipFill>
          <a:blip r:embed="rId49"/>
          <a:stretch>
            <a:fillRect/>
          </a:stretch>
        </p:blipFill>
        <p:spPr>
          <a:xfrm>
            <a:off x="478372" y="6354439"/>
            <a:ext cx="980591" cy="282164"/>
          </a:xfrm>
          <a:prstGeom prst="rect">
            <a:avLst/>
          </a:prstGeom>
        </p:spPr>
      </p:pic>
      <p:sp>
        <p:nvSpPr>
          <p:cNvPr id="18" name="Rectangle 17">
            <a:extLst>
              <a:ext uri="{FF2B5EF4-FFF2-40B4-BE49-F238E27FC236}">
                <a16:creationId xmlns:a16="http://schemas.microsoft.com/office/drawing/2014/main" id="{C64EBFCA-8F87-422E-9B5C-D74D736DA29D}"/>
              </a:ext>
            </a:extLst>
          </p:cNvPr>
          <p:cNvSpPr/>
          <p:nvPr userDrawn="1"/>
        </p:nvSpPr>
        <p:spPr>
          <a:xfrm>
            <a:off x="12095163" y="0"/>
            <a:ext cx="9366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err="1"/>
          </a:p>
        </p:txBody>
      </p:sp>
    </p:spTree>
    <p:extLst>
      <p:ext uri="{BB962C8B-B14F-4D97-AF65-F5344CB8AC3E}">
        <p14:creationId xmlns:p14="http://schemas.microsoft.com/office/powerpoint/2010/main" val="521385109"/>
      </p:ext>
    </p:extLst>
  </p:cSld>
  <p:clrMap bg1="lt1" tx1="dk1" bg2="lt2" tx2="dk2" accent1="accent1" accent2="accent2" accent3="accent3" accent4="accent4" accent5="accent5" accent6="accent6" hlink="hlink" folHlink="folHlink"/>
  <p:sldLayoutIdLst>
    <p:sldLayoutId id="2147484498" r:id="rId1"/>
    <p:sldLayoutId id="2147484539" r:id="rId2"/>
    <p:sldLayoutId id="2147484540" r:id="rId3"/>
    <p:sldLayoutId id="2147484471" r:id="rId4"/>
    <p:sldLayoutId id="2147484522" r:id="rId5"/>
    <p:sldLayoutId id="2147484516" r:id="rId6"/>
    <p:sldLayoutId id="2147484524" r:id="rId7"/>
    <p:sldLayoutId id="2147484508" r:id="rId8"/>
    <p:sldLayoutId id="2147484544" r:id="rId9"/>
    <p:sldLayoutId id="2147484509" r:id="rId10"/>
    <p:sldLayoutId id="2147484545" r:id="rId11"/>
    <p:sldLayoutId id="2147484526" r:id="rId12"/>
    <p:sldLayoutId id="2147484546" r:id="rId13"/>
    <p:sldLayoutId id="2147484529" r:id="rId14"/>
    <p:sldLayoutId id="2147484547" r:id="rId15"/>
    <p:sldLayoutId id="2147484530" r:id="rId16"/>
    <p:sldLayoutId id="2147484548" r:id="rId17"/>
    <p:sldLayoutId id="2147484473" r:id="rId18"/>
    <p:sldLayoutId id="2147484474" r:id="rId19"/>
    <p:sldLayoutId id="2147484525" r:id="rId20"/>
    <p:sldLayoutId id="2147484475" r:id="rId21"/>
    <p:sldLayoutId id="2147484479" r:id="rId22"/>
    <p:sldLayoutId id="2147484514" r:id="rId23"/>
    <p:sldLayoutId id="2147484535" r:id="rId24"/>
    <p:sldLayoutId id="2147484476" r:id="rId25"/>
    <p:sldLayoutId id="2147484537" r:id="rId26"/>
    <p:sldLayoutId id="2147484549" r:id="rId27"/>
    <p:sldLayoutId id="2147484527" r:id="rId28"/>
    <p:sldLayoutId id="2147484528" r:id="rId29"/>
    <p:sldLayoutId id="2147484550" r:id="rId30"/>
    <p:sldLayoutId id="2147484487" r:id="rId31"/>
    <p:sldLayoutId id="2147484536" r:id="rId32"/>
    <p:sldLayoutId id="2147484515" r:id="rId33"/>
    <p:sldLayoutId id="2147484484" r:id="rId34"/>
    <p:sldLayoutId id="2147484538" r:id="rId35"/>
    <p:sldLayoutId id="2147484532" r:id="rId36"/>
    <p:sldLayoutId id="2147484533" r:id="rId37"/>
    <p:sldLayoutId id="2147484534" r:id="rId38"/>
    <p:sldLayoutId id="2147484488" r:id="rId39"/>
    <p:sldLayoutId id="2147484542" r:id="rId40"/>
    <p:sldLayoutId id="2147484496" r:id="rId41"/>
    <p:sldLayoutId id="2147484543" r:id="rId42"/>
    <p:sldLayoutId id="2147484521" r:id="rId43"/>
    <p:sldLayoutId id="2147484518" r:id="rId44"/>
    <p:sldLayoutId id="2147484497" r:id="rId45"/>
    <p:sldLayoutId id="2147484519" r:id="rId46"/>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400"/>
        </a:spcBef>
        <a:spcAft>
          <a:spcPts val="600"/>
        </a:spcAft>
        <a:buFont typeface="Arial" panose="020B0604020202020204" pitchFamily="34" charset="0"/>
        <a:buChar char="•"/>
        <a:defRPr sz="1800" b="0" kern="1200">
          <a:solidFill>
            <a:schemeClr val="tx1"/>
          </a:solidFill>
          <a:latin typeface="+mn-lt"/>
          <a:ea typeface="+mn-ea"/>
          <a:cs typeface="+mn-cs"/>
        </a:defRPr>
      </a:lvl1pPr>
      <a:lvl2pPr marL="51752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2pPr>
      <a:lvl3pPr marL="800100"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3pPr>
      <a:lvl4pPr marL="1084263"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4pPr>
      <a:lvl5pPr marL="137477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4" userDrawn="1">
          <p15:clr>
            <a:srgbClr val="F26B43"/>
          </p15:clr>
        </p15:guide>
        <p15:guide id="3" orient="horz" pos="2246" userDrawn="1">
          <p15:clr>
            <a:srgbClr val="F26B43"/>
          </p15:clr>
        </p15:guide>
        <p15:guide id="4" pos="344" userDrawn="1">
          <p15:clr>
            <a:srgbClr val="F26B43"/>
          </p15:clr>
        </p15:guide>
        <p15:guide id="5" pos="699" userDrawn="1">
          <p15:clr>
            <a:srgbClr val="F26B43"/>
          </p15:clr>
        </p15:guide>
        <p15:guide id="6" pos="784" userDrawn="1">
          <p15:clr>
            <a:srgbClr val="F26B43"/>
          </p15:clr>
        </p15:guide>
        <p15:guide id="7" pos="1143" userDrawn="1">
          <p15:clr>
            <a:srgbClr val="F26B43"/>
          </p15:clr>
        </p15:guide>
        <p15:guide id="8" pos="1228" userDrawn="1">
          <p15:clr>
            <a:srgbClr val="F26B43"/>
          </p15:clr>
        </p15:guide>
        <p15:guide id="9" pos="1585" userDrawn="1">
          <p15:clr>
            <a:srgbClr val="F26B43"/>
          </p15:clr>
        </p15:guide>
        <p15:guide id="10" pos="1668" userDrawn="1">
          <p15:clr>
            <a:srgbClr val="F26B43"/>
          </p15:clr>
        </p15:guide>
        <p15:guide id="11" pos="2027" userDrawn="1">
          <p15:clr>
            <a:srgbClr val="F26B43"/>
          </p15:clr>
        </p15:guide>
        <p15:guide id="12" pos="2112" userDrawn="1">
          <p15:clr>
            <a:srgbClr val="F26B43"/>
          </p15:clr>
        </p15:guide>
        <p15:guide id="14" pos="2468" userDrawn="1">
          <p15:clr>
            <a:srgbClr val="F26B43"/>
          </p15:clr>
        </p15:guide>
        <p15:guide id="15" pos="2554" userDrawn="1">
          <p15:clr>
            <a:srgbClr val="F26B43"/>
          </p15:clr>
        </p15:guide>
        <p15:guide id="16" pos="2909" userDrawn="1">
          <p15:clr>
            <a:srgbClr val="F26B43"/>
          </p15:clr>
        </p15:guide>
        <p15:guide id="17" pos="2995" userDrawn="1">
          <p15:clr>
            <a:srgbClr val="F26B43"/>
          </p15:clr>
        </p15:guide>
        <p15:guide id="18" pos="3352" userDrawn="1">
          <p15:clr>
            <a:srgbClr val="F26B43"/>
          </p15:clr>
        </p15:guide>
        <p15:guide id="19" pos="3437" userDrawn="1">
          <p15:clr>
            <a:srgbClr val="F26B43"/>
          </p15:clr>
        </p15:guide>
        <p15:guide id="20" pos="3794" userDrawn="1">
          <p15:clr>
            <a:srgbClr val="F26B43"/>
          </p15:clr>
        </p15:guide>
        <p15:guide id="21" pos="3879" userDrawn="1">
          <p15:clr>
            <a:srgbClr val="F26B43"/>
          </p15:clr>
        </p15:guide>
        <p15:guide id="22" pos="4235" userDrawn="1">
          <p15:clr>
            <a:srgbClr val="F26B43"/>
          </p15:clr>
        </p15:guide>
        <p15:guide id="23" pos="4320" userDrawn="1">
          <p15:clr>
            <a:srgbClr val="F26B43"/>
          </p15:clr>
        </p15:guide>
        <p15:guide id="24" pos="4677" userDrawn="1">
          <p15:clr>
            <a:srgbClr val="F26B43"/>
          </p15:clr>
        </p15:guide>
        <p15:guide id="25" pos="4763" userDrawn="1">
          <p15:clr>
            <a:srgbClr val="F26B43"/>
          </p15:clr>
        </p15:guide>
        <p15:guide id="26" pos="5119" userDrawn="1">
          <p15:clr>
            <a:srgbClr val="F26B43"/>
          </p15:clr>
        </p15:guide>
        <p15:guide id="27" pos="5205" userDrawn="1">
          <p15:clr>
            <a:srgbClr val="F26B43"/>
          </p15:clr>
        </p15:guide>
        <p15:guide id="28" pos="5563" userDrawn="1">
          <p15:clr>
            <a:srgbClr val="F26B43"/>
          </p15:clr>
        </p15:guide>
        <p15:guide id="29" pos="5647" userDrawn="1">
          <p15:clr>
            <a:srgbClr val="F26B43"/>
          </p15:clr>
        </p15:guide>
        <p15:guide id="30" pos="6531" userDrawn="1">
          <p15:clr>
            <a:srgbClr val="F26B43"/>
          </p15:clr>
        </p15:guide>
        <p15:guide id="31" pos="6887" userDrawn="1">
          <p15:clr>
            <a:srgbClr val="F26B43"/>
          </p15:clr>
        </p15:guide>
        <p15:guide id="32" pos="6973" userDrawn="1">
          <p15:clr>
            <a:srgbClr val="F26B43"/>
          </p15:clr>
        </p15:guide>
        <p15:guide id="33" pos="7331" userDrawn="1">
          <p15:clr>
            <a:srgbClr val="F26B43"/>
          </p15:clr>
        </p15:guide>
        <p15:guide id="36" pos="6003" userDrawn="1">
          <p15:clr>
            <a:srgbClr val="F26B43"/>
          </p15:clr>
        </p15:guide>
        <p15:guide id="37" pos="6088" userDrawn="1">
          <p15:clr>
            <a:srgbClr val="F26B43"/>
          </p15:clr>
        </p15:guide>
        <p15:guide id="38" pos="6447" userDrawn="1">
          <p15:clr>
            <a:srgbClr val="F26B43"/>
          </p15:clr>
        </p15:guide>
        <p15:guide id="39" orient="horz" pos="696" userDrawn="1">
          <p15:clr>
            <a:srgbClr val="F26B43"/>
          </p15:clr>
        </p15:guide>
        <p15:guide id="40" orient="horz" pos="288" userDrawn="1">
          <p15:clr>
            <a:srgbClr val="F26B43"/>
          </p15:clr>
        </p15:guide>
        <p15:guide id="41" orient="horz" pos="600" userDrawn="1">
          <p15:clr>
            <a:srgbClr val="F26B43"/>
          </p15:clr>
        </p15:guide>
        <p15:guide id="42" orient="horz" pos="1018" userDrawn="1">
          <p15:clr>
            <a:srgbClr val="F26B43"/>
          </p15:clr>
        </p15:guide>
        <p15:guide id="43" orient="horz" pos="1515" userDrawn="1">
          <p15:clr>
            <a:srgbClr val="F26B43"/>
          </p15:clr>
        </p15:guide>
        <p15:guide id="44" orient="horz" pos="1106" userDrawn="1">
          <p15:clr>
            <a:srgbClr val="F26B43"/>
          </p15:clr>
        </p15:guide>
        <p15:guide id="45" orient="horz" pos="1427" userDrawn="1">
          <p15:clr>
            <a:srgbClr val="F26B43"/>
          </p15:clr>
        </p15:guide>
        <p15:guide id="46" orient="horz" pos="1837" userDrawn="1">
          <p15:clr>
            <a:srgbClr val="F26B43"/>
          </p15:clr>
        </p15:guide>
        <p15:guide id="47" orient="horz" pos="1920" userDrawn="1">
          <p15:clr>
            <a:srgbClr val="F26B43"/>
          </p15:clr>
        </p15:guide>
        <p15:guide id="48" orient="horz" pos="2656" userDrawn="1">
          <p15:clr>
            <a:srgbClr val="F26B43"/>
          </p15:clr>
        </p15:guide>
        <p15:guide id="49" orient="horz" pos="2744" userDrawn="1">
          <p15:clr>
            <a:srgbClr val="F26B43"/>
          </p15:clr>
        </p15:guide>
        <p15:guide id="50" orient="horz" pos="3065" userDrawn="1">
          <p15:clr>
            <a:srgbClr val="F26B43"/>
          </p15:clr>
        </p15:guide>
        <p15:guide id="51" orient="horz" pos="3153" userDrawn="1">
          <p15:clr>
            <a:srgbClr val="F26B43"/>
          </p15:clr>
        </p15:guide>
        <p15:guide id="53" orient="horz" pos="3477" userDrawn="1">
          <p15:clr>
            <a:srgbClr val="F26B43"/>
          </p15:clr>
        </p15:guide>
        <p15:guide id="54" orient="horz" pos="3562" userDrawn="1">
          <p15:clr>
            <a:srgbClr val="F26B43"/>
          </p15:clr>
        </p15:guide>
        <p15:guide id="55" orient="horz" pos="4240" userDrawn="1">
          <p15:clr>
            <a:srgbClr val="F26B43"/>
          </p15:clr>
        </p15:guide>
        <p15:guide id="56" orient="horz" pos="3886" userDrawn="1">
          <p15:clr>
            <a:srgbClr val="F26B43"/>
          </p15:clr>
        </p15:guide>
        <p15:guide id="59" pos="7619"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23.emf"/><Relationship Id="rId3" Type="http://schemas.microsoft.com/office/2018/10/relationships/comments" Target="../comments/modernComment_7FB47345_6010ACD5.xml"/><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18/10/relationships/comments" Target="../comments/modernComment_7FB47346_BD84C875.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microsoft.com/office/2018/10/relationships/comments" Target="../comments/modernComment_7FB47347_4862E30C.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microsoft.com/office/2018/10/relationships/comments" Target="../comments/modernComment_7FB47348_B3B7CE5F.xm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microsoft.com/office/2018/10/relationships/comments" Target="../comments/modernComment_7FB4734A_2098A8DF.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FF1F392-D9B4-4E2F-8003-57257CB6FBF4}"/>
              </a:ext>
            </a:extLst>
          </p:cNvPr>
          <p:cNvSpPr>
            <a:spLocks noGrp="1"/>
          </p:cNvSpPr>
          <p:nvPr>
            <p:ph type="title"/>
          </p:nvPr>
        </p:nvSpPr>
        <p:spPr>
          <a:xfrm>
            <a:off x="1114877" y="1731755"/>
            <a:ext cx="9922935" cy="1325880"/>
          </a:xfrm>
        </p:spPr>
        <p:txBody>
          <a:bodyPr/>
          <a:lstStyle/>
          <a:p>
            <a:r>
              <a:rPr lang="en-US" dirty="0"/>
              <a:t>Regions of Reliability</a:t>
            </a:r>
          </a:p>
        </p:txBody>
      </p:sp>
      <p:sp>
        <p:nvSpPr>
          <p:cNvPr id="21" name="Text Placeholder 20">
            <a:extLst>
              <a:ext uri="{FF2B5EF4-FFF2-40B4-BE49-F238E27FC236}">
                <a16:creationId xmlns:a16="http://schemas.microsoft.com/office/drawing/2014/main" id="{475C3003-248B-440E-AF54-BD832B05415B}"/>
              </a:ext>
            </a:extLst>
          </p:cNvPr>
          <p:cNvSpPr>
            <a:spLocks noGrp="1"/>
          </p:cNvSpPr>
          <p:nvPr>
            <p:ph type="body" sz="quarter" idx="10"/>
          </p:nvPr>
        </p:nvSpPr>
        <p:spPr>
          <a:xfrm>
            <a:off x="445028" y="3083086"/>
            <a:ext cx="10537711" cy="658813"/>
          </a:xfrm>
        </p:spPr>
        <p:txBody>
          <a:bodyPr/>
          <a:lstStyle/>
          <a:p>
            <a:r>
              <a:rPr lang="en-US"/>
              <a:t>In the Evaluation of Multivariate Probabilistic Forecasts</a:t>
            </a:r>
          </a:p>
        </p:txBody>
      </p:sp>
      <p:sp>
        <p:nvSpPr>
          <p:cNvPr id="22" name="Text Placeholder 21">
            <a:extLst>
              <a:ext uri="{FF2B5EF4-FFF2-40B4-BE49-F238E27FC236}">
                <a16:creationId xmlns:a16="http://schemas.microsoft.com/office/drawing/2014/main" id="{2707EFF7-2B5B-4A8E-91F8-8E46BC2A5E7D}"/>
              </a:ext>
            </a:extLst>
          </p:cNvPr>
          <p:cNvSpPr>
            <a:spLocks noGrp="1"/>
          </p:cNvSpPr>
          <p:nvPr>
            <p:ph type="body" sz="quarter" idx="11"/>
          </p:nvPr>
        </p:nvSpPr>
        <p:spPr>
          <a:xfrm>
            <a:off x="532403" y="5796098"/>
            <a:ext cx="1588485" cy="431800"/>
          </a:xfrm>
        </p:spPr>
        <p:txBody>
          <a:bodyPr/>
          <a:lstStyle/>
          <a:p>
            <a:pPr algn="ctr"/>
            <a:r>
              <a:rPr lang="en-US"/>
              <a:t>Étienne Marcotte</a:t>
            </a:r>
          </a:p>
        </p:txBody>
      </p:sp>
      <p:pic>
        <p:nvPicPr>
          <p:cNvPr id="6" name="Picture 5">
            <a:extLst>
              <a:ext uri="{FF2B5EF4-FFF2-40B4-BE49-F238E27FC236}">
                <a16:creationId xmlns:a16="http://schemas.microsoft.com/office/drawing/2014/main" id="{F6919968-11B0-53E1-ABD9-49942427FB56}"/>
              </a:ext>
            </a:extLst>
          </p:cNvPr>
          <p:cNvPicPr>
            <a:picLocks noChangeAspect="1"/>
          </p:cNvPicPr>
          <p:nvPr/>
        </p:nvPicPr>
        <p:blipFill>
          <a:blip r:embed="rId3"/>
          <a:srcRect/>
          <a:stretch/>
        </p:blipFill>
        <p:spPr>
          <a:xfrm>
            <a:off x="532403" y="2422467"/>
            <a:ext cx="626747" cy="626747"/>
          </a:xfrm>
          <a:prstGeom prst="rect">
            <a:avLst/>
          </a:prstGeom>
        </p:spPr>
      </p:pic>
      <p:pic>
        <p:nvPicPr>
          <p:cNvPr id="7" name="Picture 6" descr="Avatar of Étienne Marcotte">
            <a:extLst>
              <a:ext uri="{FF2B5EF4-FFF2-40B4-BE49-F238E27FC236}">
                <a16:creationId xmlns:a16="http://schemas.microsoft.com/office/drawing/2014/main" id="{1FF73F8C-3597-E0DD-0D02-02E70B051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460" y="5006071"/>
            <a:ext cx="906990" cy="906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Avatar of Nicolas Chapados">
            <a:extLst>
              <a:ext uri="{FF2B5EF4-FFF2-40B4-BE49-F238E27FC236}">
                <a16:creationId xmlns:a16="http://schemas.microsoft.com/office/drawing/2014/main" id="{5C8AD45F-EFC9-24E2-0F05-8A3FA8014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5146" y="5006071"/>
            <a:ext cx="906990" cy="906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9CBB26-1D9B-D7AB-D83A-97151C06AB7B}"/>
              </a:ext>
            </a:extLst>
          </p:cNvPr>
          <p:cNvPicPr>
            <a:picLocks noChangeAspect="1"/>
          </p:cNvPicPr>
          <p:nvPr/>
        </p:nvPicPr>
        <p:blipFill>
          <a:blip r:embed="rId6"/>
          <a:stretch>
            <a:fillRect/>
          </a:stretch>
        </p:blipFill>
        <p:spPr>
          <a:xfrm>
            <a:off x="6296504" y="5006073"/>
            <a:ext cx="929610" cy="906988"/>
          </a:xfrm>
          <a:prstGeom prst="rect">
            <a:avLst/>
          </a:prstGeom>
        </p:spPr>
      </p:pic>
      <p:sp>
        <p:nvSpPr>
          <p:cNvPr id="13" name="Text Placeholder 21">
            <a:extLst>
              <a:ext uri="{FF2B5EF4-FFF2-40B4-BE49-F238E27FC236}">
                <a16:creationId xmlns:a16="http://schemas.microsoft.com/office/drawing/2014/main" id="{CF58230F-4198-B786-AEC0-86C6F128044C}"/>
              </a:ext>
            </a:extLst>
          </p:cNvPr>
          <p:cNvSpPr txBox="1">
            <a:spLocks/>
          </p:cNvSpPr>
          <p:nvPr/>
        </p:nvSpPr>
        <p:spPr>
          <a:xfrm>
            <a:off x="3076413" y="5796098"/>
            <a:ext cx="1935126" cy="431800"/>
          </a:xfrm>
          <a:prstGeom prst="rect">
            <a:avLst/>
          </a:prstGeom>
        </p:spPr>
        <p:txBody>
          <a:bodyPr vert="horz" lIns="91440" tIns="45720" rIns="91440" bIns="45720" rtlCol="0" anchor="b" anchorCtr="0">
            <a:noAutofit/>
          </a:bodyPr>
          <a:lstStyle>
            <a:lvl1pPr marL="0" indent="0" algn="l" defTabSz="914400" rtl="0" eaLnBrk="1" latinLnBrk="0" hangingPunct="1">
              <a:lnSpc>
                <a:spcPct val="100000"/>
              </a:lnSpc>
              <a:spcBef>
                <a:spcPts val="0"/>
              </a:spcBef>
              <a:spcAft>
                <a:spcPts val="600"/>
              </a:spcAft>
              <a:buFontTx/>
              <a:buNone/>
              <a:defRPr sz="1200" b="1" kern="1200">
                <a:solidFill>
                  <a:schemeClr val="bg1"/>
                </a:solidFill>
                <a:latin typeface="+mn-lt"/>
                <a:ea typeface="+mn-ea"/>
                <a:cs typeface="+mn-cs"/>
              </a:defRPr>
            </a:lvl1pPr>
            <a:lvl2pPr marL="4572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2pPr>
            <a:lvl3pPr marL="9144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3pPr>
            <a:lvl4pPr marL="13716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4pPr>
            <a:lvl5pPr marL="18288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Valentina Zantedeschi</a:t>
            </a:r>
          </a:p>
        </p:txBody>
      </p:sp>
      <p:sp>
        <p:nvSpPr>
          <p:cNvPr id="14" name="Text Placeholder 21">
            <a:extLst>
              <a:ext uri="{FF2B5EF4-FFF2-40B4-BE49-F238E27FC236}">
                <a16:creationId xmlns:a16="http://schemas.microsoft.com/office/drawing/2014/main" id="{7F434DDF-E8F2-3AC4-A8B9-6050B3953386}"/>
              </a:ext>
            </a:extLst>
          </p:cNvPr>
          <p:cNvSpPr txBox="1">
            <a:spLocks/>
          </p:cNvSpPr>
          <p:nvPr/>
        </p:nvSpPr>
        <p:spPr>
          <a:xfrm>
            <a:off x="5967065" y="5796098"/>
            <a:ext cx="1588485" cy="431800"/>
          </a:xfrm>
          <a:prstGeom prst="rect">
            <a:avLst/>
          </a:prstGeom>
        </p:spPr>
        <p:txBody>
          <a:bodyPr vert="horz" lIns="91440" tIns="45720" rIns="91440" bIns="45720" rtlCol="0" anchor="b" anchorCtr="0">
            <a:noAutofit/>
          </a:bodyPr>
          <a:lstStyle>
            <a:lvl1pPr marL="0" indent="0" algn="l" defTabSz="914400" rtl="0" eaLnBrk="1" latinLnBrk="0" hangingPunct="1">
              <a:lnSpc>
                <a:spcPct val="100000"/>
              </a:lnSpc>
              <a:spcBef>
                <a:spcPts val="0"/>
              </a:spcBef>
              <a:spcAft>
                <a:spcPts val="600"/>
              </a:spcAft>
              <a:buFontTx/>
              <a:buNone/>
              <a:defRPr sz="1200" b="1" kern="1200">
                <a:solidFill>
                  <a:schemeClr val="bg1"/>
                </a:solidFill>
                <a:latin typeface="+mn-lt"/>
                <a:ea typeface="+mn-ea"/>
                <a:cs typeface="+mn-cs"/>
              </a:defRPr>
            </a:lvl1pPr>
            <a:lvl2pPr marL="4572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2pPr>
            <a:lvl3pPr marL="9144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3pPr>
            <a:lvl4pPr marL="13716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4pPr>
            <a:lvl5pPr marL="18288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Alexandre Drouin</a:t>
            </a:r>
          </a:p>
        </p:txBody>
      </p:sp>
      <p:sp>
        <p:nvSpPr>
          <p:cNvPr id="15" name="Text Placeholder 21">
            <a:extLst>
              <a:ext uri="{FF2B5EF4-FFF2-40B4-BE49-F238E27FC236}">
                <a16:creationId xmlns:a16="http://schemas.microsoft.com/office/drawing/2014/main" id="{03056992-ECA1-CD4E-64DE-64F13D069F9D}"/>
              </a:ext>
            </a:extLst>
          </p:cNvPr>
          <p:cNvSpPr txBox="1">
            <a:spLocks/>
          </p:cNvSpPr>
          <p:nvPr/>
        </p:nvSpPr>
        <p:spPr>
          <a:xfrm>
            <a:off x="8684396" y="5796098"/>
            <a:ext cx="1588485" cy="431800"/>
          </a:xfrm>
          <a:prstGeom prst="rect">
            <a:avLst/>
          </a:prstGeom>
        </p:spPr>
        <p:txBody>
          <a:bodyPr vert="horz" lIns="91440" tIns="45720" rIns="91440" bIns="45720" rtlCol="0" anchor="b" anchorCtr="0">
            <a:noAutofit/>
          </a:bodyPr>
          <a:lstStyle>
            <a:lvl1pPr marL="0" indent="0" algn="l" defTabSz="914400" rtl="0" eaLnBrk="1" latinLnBrk="0" hangingPunct="1">
              <a:lnSpc>
                <a:spcPct val="100000"/>
              </a:lnSpc>
              <a:spcBef>
                <a:spcPts val="0"/>
              </a:spcBef>
              <a:spcAft>
                <a:spcPts val="600"/>
              </a:spcAft>
              <a:buFontTx/>
              <a:buNone/>
              <a:defRPr sz="1200" b="1" kern="1200">
                <a:solidFill>
                  <a:schemeClr val="bg1"/>
                </a:solidFill>
                <a:latin typeface="+mn-lt"/>
                <a:ea typeface="+mn-ea"/>
                <a:cs typeface="+mn-cs"/>
              </a:defRPr>
            </a:lvl1pPr>
            <a:lvl2pPr marL="4572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2pPr>
            <a:lvl3pPr marL="9144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3pPr>
            <a:lvl4pPr marL="13716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4pPr>
            <a:lvl5pPr marL="1828800" indent="0" algn="l" defTabSz="914400" rtl="0" eaLnBrk="1" latinLnBrk="0" hangingPunct="1">
              <a:lnSpc>
                <a:spcPct val="100000"/>
              </a:lnSpc>
              <a:spcBef>
                <a:spcPts val="400"/>
              </a:spcBef>
              <a:spcAft>
                <a:spcPts val="600"/>
              </a:spcAft>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Nicolas Chapados</a:t>
            </a:r>
          </a:p>
        </p:txBody>
      </p:sp>
      <p:sp>
        <p:nvSpPr>
          <p:cNvPr id="16" name="TextBox 15">
            <a:extLst>
              <a:ext uri="{FF2B5EF4-FFF2-40B4-BE49-F238E27FC236}">
                <a16:creationId xmlns:a16="http://schemas.microsoft.com/office/drawing/2014/main" id="{6DF479EE-F58C-71D2-1C8F-E6724A91BA06}"/>
              </a:ext>
            </a:extLst>
          </p:cNvPr>
          <p:cNvSpPr txBox="1"/>
          <p:nvPr/>
        </p:nvSpPr>
        <p:spPr>
          <a:xfrm>
            <a:off x="8186057" y="624114"/>
            <a:ext cx="0" cy="0"/>
          </a:xfrm>
          <a:prstGeom prst="rect">
            <a:avLst/>
          </a:prstGeom>
          <a:noFill/>
        </p:spPr>
        <p:txBody>
          <a:bodyPr wrap="none" rtlCol="0">
            <a:noAutofit/>
          </a:bodyPr>
          <a:lstStyle/>
          <a:p>
            <a:pPr algn="l">
              <a:spcBef>
                <a:spcPts val="300"/>
              </a:spcBef>
            </a:pPr>
            <a:endParaRPr lang="en-US" sz="1600"/>
          </a:p>
        </p:txBody>
      </p:sp>
      <p:sp>
        <p:nvSpPr>
          <p:cNvPr id="17" name="TextBox 16">
            <a:extLst>
              <a:ext uri="{FF2B5EF4-FFF2-40B4-BE49-F238E27FC236}">
                <a16:creationId xmlns:a16="http://schemas.microsoft.com/office/drawing/2014/main" id="{735E3D47-1AFB-B55C-8066-CA7BA102B580}"/>
              </a:ext>
            </a:extLst>
          </p:cNvPr>
          <p:cNvSpPr txBox="1"/>
          <p:nvPr/>
        </p:nvSpPr>
        <p:spPr>
          <a:xfrm>
            <a:off x="9985829" y="928914"/>
            <a:ext cx="0" cy="0"/>
          </a:xfrm>
          <a:prstGeom prst="rect">
            <a:avLst/>
          </a:prstGeom>
          <a:noFill/>
        </p:spPr>
        <p:txBody>
          <a:bodyPr wrap="none" rtlCol="0">
            <a:noAutofit/>
          </a:bodyPr>
          <a:lstStyle/>
          <a:p>
            <a:pPr algn="l">
              <a:spcBef>
                <a:spcPts val="300"/>
              </a:spcBef>
            </a:pPr>
            <a:endParaRPr lang="en-US" sz="1600"/>
          </a:p>
        </p:txBody>
      </p:sp>
      <p:pic>
        <p:nvPicPr>
          <p:cNvPr id="3" name="Picture 3">
            <a:extLst>
              <a:ext uri="{FF2B5EF4-FFF2-40B4-BE49-F238E27FC236}">
                <a16:creationId xmlns:a16="http://schemas.microsoft.com/office/drawing/2014/main" id="{DC0C93BB-7A7A-99C6-E07D-F72A4769999F}"/>
              </a:ext>
            </a:extLst>
          </p:cNvPr>
          <p:cNvPicPr>
            <a:picLocks noChangeAspect="1"/>
          </p:cNvPicPr>
          <p:nvPr/>
        </p:nvPicPr>
        <p:blipFill rotWithShape="1">
          <a:blip r:embed="rId7"/>
          <a:srcRect l="26571" t="8154" r="26286" b="19313"/>
          <a:stretch/>
        </p:blipFill>
        <p:spPr>
          <a:xfrm>
            <a:off x="3539561" y="4936525"/>
            <a:ext cx="1019348" cy="1044147"/>
          </a:xfrm>
          <a:prstGeom prst="rect">
            <a:avLst/>
          </a:prstGeom>
        </p:spPr>
      </p:pic>
    </p:spTree>
    <p:extLst>
      <p:ext uri="{BB962C8B-B14F-4D97-AF65-F5344CB8AC3E}">
        <p14:creationId xmlns:p14="http://schemas.microsoft.com/office/powerpoint/2010/main" val="24861521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6399-AB99-DFFB-4354-3F42AA2788EC}"/>
              </a:ext>
            </a:extLst>
          </p:cNvPr>
          <p:cNvSpPr>
            <a:spLocks noGrp="1"/>
          </p:cNvSpPr>
          <p:nvPr>
            <p:ph type="title"/>
          </p:nvPr>
        </p:nvSpPr>
        <p:spPr>
          <a:xfrm>
            <a:off x="449252" y="311377"/>
            <a:ext cx="8146108" cy="1195883"/>
          </a:xfrm>
        </p:spPr>
        <p:txBody>
          <a:bodyPr/>
          <a:lstStyle/>
          <a:p>
            <a:r>
              <a:rPr lang="en-US"/>
              <a:t>Evaluating Probabilistic Forecasts</a:t>
            </a:r>
          </a:p>
        </p:txBody>
      </p:sp>
      <p:pic>
        <p:nvPicPr>
          <p:cNvPr id="17" name="Picture 16" descr="A picture containing text, screenshot, plot, line&#10;&#10;Description automatically generated">
            <a:extLst>
              <a:ext uri="{FF2B5EF4-FFF2-40B4-BE49-F238E27FC236}">
                <a16:creationId xmlns:a16="http://schemas.microsoft.com/office/drawing/2014/main" id="{0D1DB5EA-16EE-005D-1C0B-F5FF7D92FD09}"/>
              </a:ext>
            </a:extLst>
          </p:cNvPr>
          <p:cNvPicPr>
            <a:picLocks noChangeAspect="1"/>
          </p:cNvPicPr>
          <p:nvPr/>
        </p:nvPicPr>
        <p:blipFill>
          <a:blip r:embed="rId4"/>
          <a:srcRect/>
          <a:stretch/>
        </p:blipFill>
        <p:spPr>
          <a:xfrm>
            <a:off x="1535991" y="1115375"/>
            <a:ext cx="6707467" cy="2310849"/>
          </a:xfrm>
          <a:prstGeom prst="rect">
            <a:avLst/>
          </a:prstGeom>
        </p:spPr>
      </p:pic>
      <p:pic>
        <p:nvPicPr>
          <p:cNvPr id="18" name="Picture 17">
            <a:extLst>
              <a:ext uri="{FF2B5EF4-FFF2-40B4-BE49-F238E27FC236}">
                <a16:creationId xmlns:a16="http://schemas.microsoft.com/office/drawing/2014/main" id="{81D2AF71-7666-50D9-3689-7B49D1791581}"/>
              </a:ext>
            </a:extLst>
          </p:cNvPr>
          <p:cNvPicPr>
            <a:picLocks noChangeAspect="1"/>
          </p:cNvPicPr>
          <p:nvPr/>
        </p:nvPicPr>
        <p:blipFill>
          <a:blip r:embed="rId5"/>
          <a:stretch>
            <a:fillRect/>
          </a:stretch>
        </p:blipFill>
        <p:spPr>
          <a:xfrm>
            <a:off x="7199809" y="2797101"/>
            <a:ext cx="962220" cy="302412"/>
          </a:xfrm>
          <a:prstGeom prst="rect">
            <a:avLst/>
          </a:prstGeom>
          <a:ln w="15875">
            <a:solidFill>
              <a:srgbClr val="FCA822"/>
            </a:solidFill>
          </a:ln>
          <a:effectLst/>
        </p:spPr>
      </p:pic>
      <p:pic>
        <p:nvPicPr>
          <p:cNvPr id="19" name="Picture 18">
            <a:extLst>
              <a:ext uri="{FF2B5EF4-FFF2-40B4-BE49-F238E27FC236}">
                <a16:creationId xmlns:a16="http://schemas.microsoft.com/office/drawing/2014/main" id="{E8D49D7C-D3AD-D406-ABE3-978F8E1370F3}"/>
              </a:ext>
            </a:extLst>
          </p:cNvPr>
          <p:cNvPicPr>
            <a:picLocks noChangeAspect="1"/>
          </p:cNvPicPr>
          <p:nvPr/>
        </p:nvPicPr>
        <p:blipFill>
          <a:blip r:embed="rId6"/>
          <a:stretch>
            <a:fillRect/>
          </a:stretch>
        </p:blipFill>
        <p:spPr>
          <a:xfrm>
            <a:off x="7199809" y="2326267"/>
            <a:ext cx="338780" cy="254085"/>
          </a:xfrm>
          <a:prstGeom prst="rect">
            <a:avLst/>
          </a:prstGeom>
          <a:ln w="15875">
            <a:solidFill>
              <a:schemeClr val="accent3">
                <a:lumMod val="75000"/>
              </a:schemeClr>
            </a:solidFill>
          </a:ln>
        </p:spPr>
      </p:pic>
      <p:sp>
        <p:nvSpPr>
          <p:cNvPr id="20" name="TextBox 19">
            <a:extLst>
              <a:ext uri="{FF2B5EF4-FFF2-40B4-BE49-F238E27FC236}">
                <a16:creationId xmlns:a16="http://schemas.microsoft.com/office/drawing/2014/main" id="{6C7BF4CE-8C2B-6991-0E97-4F03CC4460B6}"/>
              </a:ext>
            </a:extLst>
          </p:cNvPr>
          <p:cNvSpPr txBox="1"/>
          <p:nvPr/>
        </p:nvSpPr>
        <p:spPr>
          <a:xfrm>
            <a:off x="7500713" y="2251462"/>
            <a:ext cx="2196353" cy="412376"/>
          </a:xfrm>
          <a:prstGeom prst="rect">
            <a:avLst/>
          </a:prstGeom>
          <a:noFill/>
        </p:spPr>
        <p:txBody>
          <a:bodyPr wrap="none" rtlCol="0" anchor="ctr">
            <a:noAutofit/>
          </a:bodyPr>
          <a:lstStyle/>
          <a:p>
            <a:pPr algn="l">
              <a:spcBef>
                <a:spcPts val="300"/>
              </a:spcBef>
            </a:pPr>
            <a:r>
              <a:rPr lang="en-CA" sz="1400"/>
              <a:t>: forecast distribution</a:t>
            </a:r>
          </a:p>
        </p:txBody>
      </p:sp>
      <p:sp>
        <p:nvSpPr>
          <p:cNvPr id="21" name="TextBox 20">
            <a:extLst>
              <a:ext uri="{FF2B5EF4-FFF2-40B4-BE49-F238E27FC236}">
                <a16:creationId xmlns:a16="http://schemas.microsoft.com/office/drawing/2014/main" id="{BDEE201B-4FA1-7696-81FC-06F3EBD818F1}"/>
              </a:ext>
            </a:extLst>
          </p:cNvPr>
          <p:cNvSpPr txBox="1"/>
          <p:nvPr/>
        </p:nvSpPr>
        <p:spPr>
          <a:xfrm>
            <a:off x="8138608" y="2733627"/>
            <a:ext cx="2196353" cy="412376"/>
          </a:xfrm>
          <a:prstGeom prst="rect">
            <a:avLst/>
          </a:prstGeom>
          <a:noFill/>
        </p:spPr>
        <p:txBody>
          <a:bodyPr wrap="none" rtlCol="0" anchor="ctr">
            <a:noAutofit/>
          </a:bodyPr>
          <a:lstStyle/>
          <a:p>
            <a:pPr algn="l">
              <a:spcBef>
                <a:spcPts val="300"/>
              </a:spcBef>
            </a:pPr>
            <a:r>
              <a:rPr lang="en-CA" sz="1400"/>
              <a:t>: ground truth realization</a:t>
            </a:r>
          </a:p>
        </p:txBody>
      </p:sp>
      <p:sp>
        <p:nvSpPr>
          <p:cNvPr id="27" name="TextBox 26">
            <a:extLst>
              <a:ext uri="{FF2B5EF4-FFF2-40B4-BE49-F238E27FC236}">
                <a16:creationId xmlns:a16="http://schemas.microsoft.com/office/drawing/2014/main" id="{211C11A5-7CB5-5676-F8D8-27DFB61453E0}"/>
              </a:ext>
            </a:extLst>
          </p:cNvPr>
          <p:cNvSpPr txBox="1"/>
          <p:nvPr/>
        </p:nvSpPr>
        <p:spPr>
          <a:xfrm>
            <a:off x="2322291" y="5916707"/>
            <a:ext cx="7166878" cy="457200"/>
          </a:xfrm>
          <a:prstGeom prst="rect">
            <a:avLst/>
          </a:prstGeom>
          <a:noFill/>
          <a:ln w="28575">
            <a:solidFill>
              <a:schemeClr val="accent1">
                <a:lumMod val="50000"/>
              </a:schemeClr>
            </a:solidFill>
          </a:ln>
        </p:spPr>
        <p:txBody>
          <a:bodyPr wrap="none" rtlCol="0" anchor="ctr">
            <a:noAutofit/>
          </a:bodyPr>
          <a:lstStyle/>
          <a:p>
            <a:pPr algn="l">
              <a:spcBef>
                <a:spcPts val="300"/>
              </a:spcBef>
            </a:pPr>
            <a:r>
              <a:rPr lang="en-CA" sz="1600" b="1" dirty="0"/>
              <a:t>Question: </a:t>
            </a:r>
            <a:r>
              <a:rPr lang="en-CA" sz="1600" dirty="0"/>
              <a:t>Are proper scoring rules reliable in the </a:t>
            </a:r>
            <a:r>
              <a:rPr lang="en-CA" sz="1600" u="sng" dirty="0"/>
              <a:t>finite-sample</a:t>
            </a:r>
            <a:r>
              <a:rPr lang="en-CA" sz="1600" dirty="0"/>
              <a:t> regime?</a:t>
            </a:r>
          </a:p>
        </p:txBody>
      </p:sp>
      <p:grpSp>
        <p:nvGrpSpPr>
          <p:cNvPr id="3" name="Group 2">
            <a:extLst>
              <a:ext uri="{FF2B5EF4-FFF2-40B4-BE49-F238E27FC236}">
                <a16:creationId xmlns:a16="http://schemas.microsoft.com/office/drawing/2014/main" id="{628760C3-63C3-7F3C-10CA-3CF76CDAD109}"/>
              </a:ext>
            </a:extLst>
          </p:cNvPr>
          <p:cNvGrpSpPr/>
          <p:nvPr/>
        </p:nvGrpSpPr>
        <p:grpSpPr>
          <a:xfrm>
            <a:off x="411953" y="3592828"/>
            <a:ext cx="11223814" cy="2171477"/>
            <a:chOff x="411953" y="3592828"/>
            <a:chExt cx="11223814" cy="2171477"/>
          </a:xfrm>
        </p:grpSpPr>
        <p:pic>
          <p:nvPicPr>
            <p:cNvPr id="26" name="Picture 25">
              <a:extLst>
                <a:ext uri="{FF2B5EF4-FFF2-40B4-BE49-F238E27FC236}">
                  <a16:creationId xmlns:a16="http://schemas.microsoft.com/office/drawing/2014/main" id="{4AFCD332-CCE0-DDF3-C8D0-D2941C351898}"/>
                </a:ext>
              </a:extLst>
            </p:cNvPr>
            <p:cNvPicPr>
              <a:picLocks noChangeAspect="1"/>
            </p:cNvPicPr>
            <p:nvPr/>
          </p:nvPicPr>
          <p:blipFill>
            <a:blip r:embed="rId7"/>
            <a:stretch>
              <a:fillRect/>
            </a:stretch>
          </p:blipFill>
          <p:spPr>
            <a:xfrm>
              <a:off x="3861100" y="5126618"/>
              <a:ext cx="4089261" cy="528544"/>
            </a:xfrm>
            <a:prstGeom prst="rect">
              <a:avLst/>
            </a:prstGeom>
          </p:spPr>
        </p:pic>
        <p:pic>
          <p:nvPicPr>
            <p:cNvPr id="28" name="Picture 27">
              <a:extLst>
                <a:ext uri="{FF2B5EF4-FFF2-40B4-BE49-F238E27FC236}">
                  <a16:creationId xmlns:a16="http://schemas.microsoft.com/office/drawing/2014/main" id="{2E01571C-17E6-D32A-235A-9AC07BB4A704}"/>
                </a:ext>
              </a:extLst>
            </p:cNvPr>
            <p:cNvPicPr>
              <a:picLocks noChangeAspect="1"/>
            </p:cNvPicPr>
            <p:nvPr/>
          </p:nvPicPr>
          <p:blipFill>
            <a:blip r:embed="rId8"/>
            <a:stretch>
              <a:fillRect/>
            </a:stretch>
          </p:blipFill>
          <p:spPr>
            <a:xfrm>
              <a:off x="5395458" y="4077181"/>
              <a:ext cx="1020545" cy="349901"/>
            </a:xfrm>
            <a:prstGeom prst="rect">
              <a:avLst/>
            </a:prstGeom>
          </p:spPr>
        </p:pic>
        <p:sp>
          <p:nvSpPr>
            <p:cNvPr id="29" name="TextBox 28">
              <a:extLst>
                <a:ext uri="{FF2B5EF4-FFF2-40B4-BE49-F238E27FC236}">
                  <a16:creationId xmlns:a16="http://schemas.microsoft.com/office/drawing/2014/main" id="{06ECDE26-C687-D033-4149-6DAC7A0E7C00}"/>
                </a:ext>
              </a:extLst>
            </p:cNvPr>
            <p:cNvSpPr txBox="1"/>
            <p:nvPr/>
          </p:nvSpPr>
          <p:spPr>
            <a:xfrm>
              <a:off x="411953" y="3592828"/>
              <a:ext cx="10104578" cy="420152"/>
            </a:xfrm>
            <a:prstGeom prst="rect">
              <a:avLst/>
            </a:prstGeom>
            <a:noFill/>
          </p:spPr>
          <p:txBody>
            <a:bodyPr wrap="none" rtlCol="0">
              <a:noAutofit/>
            </a:bodyPr>
            <a:lstStyle/>
            <a:p>
              <a:pPr algn="l">
                <a:spcBef>
                  <a:spcPts val="300"/>
                </a:spcBef>
              </a:pPr>
              <a:r>
                <a:rPr lang="en-CA" sz="1600" b="1" dirty="0"/>
                <a:t>Scoring rule: </a:t>
              </a:r>
              <a:r>
                <a:rPr lang="en-CA" sz="1600" dirty="0"/>
                <a:t>measures the </a:t>
              </a:r>
              <a:r>
                <a:rPr lang="en-CA" sz="1600" b="1" dirty="0">
                  <a:solidFill>
                    <a:schemeClr val="accent1">
                      <a:lumMod val="50000"/>
                    </a:schemeClr>
                  </a:solidFill>
                </a:rPr>
                <a:t>correctness</a:t>
              </a:r>
              <a:r>
                <a:rPr lang="en-CA" sz="1600" dirty="0"/>
                <a:t> of a </a:t>
              </a:r>
              <a:r>
                <a:rPr lang="en-CA" sz="1600" b="1" dirty="0">
                  <a:solidFill>
                    <a:schemeClr val="accent1">
                      <a:lumMod val="50000"/>
                    </a:schemeClr>
                  </a:solidFill>
                </a:rPr>
                <a:t>forecast</a:t>
              </a:r>
              <a:r>
                <a:rPr lang="en-CA" sz="1600" dirty="0"/>
                <a:t> distribution given a sample from the ground truth</a:t>
              </a:r>
            </a:p>
          </p:txBody>
        </p:sp>
        <p:sp>
          <p:nvSpPr>
            <p:cNvPr id="30" name="TextBox 29">
              <a:extLst>
                <a:ext uri="{FF2B5EF4-FFF2-40B4-BE49-F238E27FC236}">
                  <a16:creationId xmlns:a16="http://schemas.microsoft.com/office/drawing/2014/main" id="{951A7B8B-BBEF-9337-B245-85BB0ACC3C42}"/>
                </a:ext>
              </a:extLst>
            </p:cNvPr>
            <p:cNvSpPr txBox="1"/>
            <p:nvPr/>
          </p:nvSpPr>
          <p:spPr>
            <a:xfrm>
              <a:off x="411953" y="4678812"/>
              <a:ext cx="8767483" cy="338554"/>
            </a:xfrm>
            <a:prstGeom prst="rect">
              <a:avLst/>
            </a:prstGeom>
            <a:noFill/>
          </p:spPr>
          <p:txBody>
            <a:bodyPr wrap="square">
              <a:spAutoFit/>
            </a:bodyPr>
            <a:lstStyle/>
            <a:p>
              <a:r>
                <a:rPr lang="en-CA" sz="1600" b="1"/>
                <a:t>Proper scoring rule: </a:t>
              </a:r>
              <a:r>
                <a:rPr lang="en-CA" sz="1600"/>
                <a:t>satisfies this basic regularity condition</a:t>
              </a:r>
            </a:p>
          </p:txBody>
        </p:sp>
        <p:grpSp>
          <p:nvGrpSpPr>
            <p:cNvPr id="31" name="Group 30">
              <a:extLst>
                <a:ext uri="{FF2B5EF4-FFF2-40B4-BE49-F238E27FC236}">
                  <a16:creationId xmlns:a16="http://schemas.microsoft.com/office/drawing/2014/main" id="{3E53DD64-8790-45DB-0627-C27E4A187DB5}"/>
                </a:ext>
              </a:extLst>
            </p:cNvPr>
            <p:cNvGrpSpPr/>
            <p:nvPr/>
          </p:nvGrpSpPr>
          <p:grpSpPr>
            <a:xfrm>
              <a:off x="9037880" y="4067022"/>
              <a:ext cx="2597887" cy="1697283"/>
              <a:chOff x="8670748" y="4067022"/>
              <a:chExt cx="2597887" cy="1697283"/>
            </a:xfrm>
          </p:grpSpPr>
          <p:sp>
            <p:nvSpPr>
              <p:cNvPr id="32" name="Rounded Rectangle 31">
                <a:extLst>
                  <a:ext uri="{FF2B5EF4-FFF2-40B4-BE49-F238E27FC236}">
                    <a16:creationId xmlns:a16="http://schemas.microsoft.com/office/drawing/2014/main" id="{94E2BBD8-F4F5-F4D5-EDD0-A1CEB7FFFB07}"/>
                  </a:ext>
                </a:extLst>
              </p:cNvPr>
              <p:cNvSpPr/>
              <p:nvPr/>
            </p:nvSpPr>
            <p:spPr>
              <a:xfrm>
                <a:off x="8670748" y="4067022"/>
                <a:ext cx="2597887" cy="1697283"/>
              </a:xfrm>
              <a:prstGeom prst="roundRect">
                <a:avLst>
                  <a:gd name="adj" fmla="val 716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600">
                  <a:solidFill>
                    <a:schemeClr val="tx1"/>
                  </a:solidFill>
                </a:endParaRPr>
              </a:p>
            </p:txBody>
          </p:sp>
          <p:sp>
            <p:nvSpPr>
              <p:cNvPr id="33" name="TextBox 32">
                <a:extLst>
                  <a:ext uri="{FF2B5EF4-FFF2-40B4-BE49-F238E27FC236}">
                    <a16:creationId xmlns:a16="http://schemas.microsoft.com/office/drawing/2014/main" id="{54B0A4E7-FF00-FCA0-9CAB-79618DFC214A}"/>
                  </a:ext>
                </a:extLst>
              </p:cNvPr>
              <p:cNvSpPr txBox="1"/>
              <p:nvPr/>
            </p:nvSpPr>
            <p:spPr>
              <a:xfrm>
                <a:off x="8720345" y="4130472"/>
                <a:ext cx="1165411" cy="332178"/>
              </a:xfrm>
              <a:prstGeom prst="rect">
                <a:avLst/>
              </a:prstGeom>
              <a:noFill/>
            </p:spPr>
            <p:txBody>
              <a:bodyPr wrap="none" rtlCol="0">
                <a:noAutofit/>
              </a:bodyPr>
              <a:lstStyle/>
              <a:p>
                <a:pPr algn="l">
                  <a:spcBef>
                    <a:spcPts val="300"/>
                  </a:spcBef>
                </a:pPr>
                <a:r>
                  <a:rPr lang="en-CA" sz="1600" b="1" u="sng"/>
                  <a:t>Examples:</a:t>
                </a:r>
              </a:p>
            </p:txBody>
          </p:sp>
          <p:sp>
            <p:nvSpPr>
              <p:cNvPr id="34" name="TextBox 33">
                <a:extLst>
                  <a:ext uri="{FF2B5EF4-FFF2-40B4-BE49-F238E27FC236}">
                    <a16:creationId xmlns:a16="http://schemas.microsoft.com/office/drawing/2014/main" id="{8DCBDD6C-A6B8-FB27-43F8-6E6E36B7569B}"/>
                  </a:ext>
                </a:extLst>
              </p:cNvPr>
              <p:cNvSpPr txBox="1"/>
              <p:nvPr/>
            </p:nvSpPr>
            <p:spPr>
              <a:xfrm>
                <a:off x="8720343" y="4596641"/>
                <a:ext cx="2413821" cy="332178"/>
              </a:xfrm>
              <a:prstGeom prst="rect">
                <a:avLst/>
              </a:prstGeom>
              <a:noFill/>
            </p:spPr>
            <p:txBody>
              <a:bodyPr wrap="none" rtlCol="0">
                <a:noAutofit/>
              </a:bodyPr>
              <a:lstStyle/>
              <a:p>
                <a:pPr algn="l">
                  <a:spcBef>
                    <a:spcPts val="300"/>
                  </a:spcBef>
                </a:pPr>
                <a:r>
                  <a:rPr lang="en-CA" sz="1600"/>
                  <a:t>Negative-log likelihood</a:t>
                </a:r>
              </a:p>
            </p:txBody>
          </p:sp>
          <p:sp>
            <p:nvSpPr>
              <p:cNvPr id="35" name="TextBox 34">
                <a:extLst>
                  <a:ext uri="{FF2B5EF4-FFF2-40B4-BE49-F238E27FC236}">
                    <a16:creationId xmlns:a16="http://schemas.microsoft.com/office/drawing/2014/main" id="{3EBF7770-A4F3-F8BC-ABB0-C0349C7CC200}"/>
                  </a:ext>
                </a:extLst>
              </p:cNvPr>
              <p:cNvSpPr txBox="1"/>
              <p:nvPr/>
            </p:nvSpPr>
            <p:spPr>
              <a:xfrm>
                <a:off x="8720343" y="4963485"/>
                <a:ext cx="2413821" cy="332178"/>
              </a:xfrm>
              <a:prstGeom prst="rect">
                <a:avLst/>
              </a:prstGeom>
              <a:noFill/>
            </p:spPr>
            <p:txBody>
              <a:bodyPr wrap="none" rtlCol="0">
                <a:noAutofit/>
              </a:bodyPr>
              <a:lstStyle/>
              <a:p>
                <a:pPr algn="l">
                  <a:spcBef>
                    <a:spcPts val="300"/>
                  </a:spcBef>
                </a:pPr>
                <a:r>
                  <a:rPr lang="en-CA" sz="1600"/>
                  <a:t>CRPS</a:t>
                </a:r>
              </a:p>
            </p:txBody>
          </p:sp>
          <p:sp>
            <p:nvSpPr>
              <p:cNvPr id="36" name="TextBox 35">
                <a:extLst>
                  <a:ext uri="{FF2B5EF4-FFF2-40B4-BE49-F238E27FC236}">
                    <a16:creationId xmlns:a16="http://schemas.microsoft.com/office/drawing/2014/main" id="{90AB6956-7363-0068-313E-2863EFBBBEB6}"/>
                  </a:ext>
                </a:extLst>
              </p:cNvPr>
              <p:cNvSpPr txBox="1"/>
              <p:nvPr/>
            </p:nvSpPr>
            <p:spPr>
              <a:xfrm>
                <a:off x="8720343" y="5322028"/>
                <a:ext cx="2413821" cy="332178"/>
              </a:xfrm>
              <a:prstGeom prst="rect">
                <a:avLst/>
              </a:prstGeom>
              <a:noFill/>
            </p:spPr>
            <p:txBody>
              <a:bodyPr wrap="none" rtlCol="0">
                <a:noAutofit/>
              </a:bodyPr>
              <a:lstStyle/>
              <a:p>
                <a:pPr algn="l">
                  <a:spcBef>
                    <a:spcPts val="300"/>
                  </a:spcBef>
                </a:pPr>
                <a:r>
                  <a:rPr lang="en-CA" sz="1600"/>
                  <a:t>Energy score</a:t>
                </a:r>
              </a:p>
            </p:txBody>
          </p:sp>
        </p:grpSp>
        <p:cxnSp>
          <p:nvCxnSpPr>
            <p:cNvPr id="37" name="Straight Connector 36">
              <a:extLst>
                <a:ext uri="{FF2B5EF4-FFF2-40B4-BE49-F238E27FC236}">
                  <a16:creationId xmlns:a16="http://schemas.microsoft.com/office/drawing/2014/main" id="{74079F25-90E1-60B8-E77A-D398E7A8B864}"/>
                </a:ext>
              </a:extLst>
            </p:cNvPr>
            <p:cNvCxnSpPr>
              <a:cxnSpLocks/>
            </p:cNvCxnSpPr>
            <p:nvPr/>
          </p:nvCxnSpPr>
          <p:spPr>
            <a:xfrm>
              <a:off x="5148428" y="5488117"/>
              <a:ext cx="379445" cy="0"/>
            </a:xfrm>
            <a:prstGeom prst="line">
              <a:avLst/>
            </a:prstGeom>
            <a:ln w="38100">
              <a:solidFill>
                <a:srgbClr val="FCA82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183EF71-1C9A-940D-FC3B-E79EE28694A6}"/>
                </a:ext>
              </a:extLst>
            </p:cNvPr>
            <p:cNvCxnSpPr>
              <a:cxnSpLocks/>
            </p:cNvCxnSpPr>
            <p:nvPr/>
          </p:nvCxnSpPr>
          <p:spPr>
            <a:xfrm>
              <a:off x="7402179" y="5488117"/>
              <a:ext cx="379445"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17055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A2A4-9CA5-5BDF-D272-0BFE363D7B48}"/>
              </a:ext>
            </a:extLst>
          </p:cNvPr>
          <p:cNvSpPr>
            <a:spLocks noGrp="1"/>
          </p:cNvSpPr>
          <p:nvPr>
            <p:ph type="title"/>
          </p:nvPr>
        </p:nvSpPr>
        <p:spPr/>
        <p:txBody>
          <a:bodyPr/>
          <a:lstStyle/>
          <a:p>
            <a:r>
              <a:rPr lang="en-CA" dirty="0"/>
              <a:t>Simulated Benchmark</a:t>
            </a:r>
          </a:p>
        </p:txBody>
      </p:sp>
      <p:sp>
        <p:nvSpPr>
          <p:cNvPr id="3" name="Content Placeholder 2">
            <a:extLst>
              <a:ext uri="{FF2B5EF4-FFF2-40B4-BE49-F238E27FC236}">
                <a16:creationId xmlns:a16="http://schemas.microsoft.com/office/drawing/2014/main" id="{A3DCEA62-1672-0AB4-9EE1-8A4A19C55E1C}"/>
              </a:ext>
            </a:extLst>
          </p:cNvPr>
          <p:cNvSpPr>
            <a:spLocks noGrp="1"/>
          </p:cNvSpPr>
          <p:nvPr>
            <p:ph idx="1"/>
          </p:nvPr>
        </p:nvSpPr>
        <p:spPr>
          <a:xfrm>
            <a:off x="448055" y="1702073"/>
            <a:ext cx="11189907" cy="1247959"/>
          </a:xfrm>
        </p:spPr>
        <p:txBody>
          <a:bodyPr/>
          <a:lstStyle/>
          <a:p>
            <a:r>
              <a:rPr lang="en-CA" dirty="0"/>
              <a:t>We produced simulated ground truth distributions of various kinds</a:t>
            </a:r>
          </a:p>
          <a:p>
            <a:r>
              <a:rPr lang="en-CA" dirty="0"/>
              <a:t>Forecasts with specific errors </a:t>
            </a:r>
            <a:r>
              <a:rPr lang="en-CA" dirty="0" err="1"/>
              <a:t>w.r.t.</a:t>
            </a:r>
            <a:r>
              <a:rPr lang="en-CA" dirty="0"/>
              <a:t> the ground truth:</a:t>
            </a:r>
          </a:p>
          <a:p>
            <a:endParaRPr lang="en-CA" dirty="0"/>
          </a:p>
          <a:p>
            <a:endParaRPr lang="en-CA" dirty="0"/>
          </a:p>
          <a:p>
            <a:endParaRPr lang="en-CA" dirty="0"/>
          </a:p>
          <a:p>
            <a:endParaRPr lang="en-CA" dirty="0"/>
          </a:p>
          <a:p>
            <a:endParaRPr lang="en-CA" dirty="0"/>
          </a:p>
          <a:p>
            <a:endParaRPr lang="en-CA" dirty="0"/>
          </a:p>
          <a:p>
            <a:r>
              <a:rPr lang="en-CA" dirty="0"/>
              <a:t>We evaluate the sensitivity of </a:t>
            </a:r>
            <a:r>
              <a:rPr lang="en-CA" b="1" dirty="0">
                <a:solidFill>
                  <a:schemeClr val="accent1">
                    <a:lumMod val="50000"/>
                  </a:schemeClr>
                </a:solidFill>
              </a:rPr>
              <a:t>5</a:t>
            </a:r>
            <a:r>
              <a:rPr lang="en-CA" dirty="0">
                <a:solidFill>
                  <a:schemeClr val="accent1">
                    <a:lumMod val="50000"/>
                  </a:schemeClr>
                </a:solidFill>
              </a:rPr>
              <a:t> </a:t>
            </a:r>
            <a:r>
              <a:rPr lang="en-CA" b="1" dirty="0">
                <a:solidFill>
                  <a:schemeClr val="accent1">
                    <a:lumMod val="50000"/>
                  </a:schemeClr>
                </a:solidFill>
              </a:rPr>
              <a:t>proper scoring rules</a:t>
            </a:r>
            <a:r>
              <a:rPr lang="en-CA" b="1" dirty="0"/>
              <a:t> </a:t>
            </a:r>
            <a:r>
              <a:rPr lang="en-CA" dirty="0" err="1"/>
              <a:t>w.r.t.</a:t>
            </a:r>
            <a:r>
              <a:rPr lang="en-CA" dirty="0"/>
              <a:t> </a:t>
            </a:r>
            <a:r>
              <a:rPr lang="en-CA" b="1" dirty="0">
                <a:solidFill>
                  <a:schemeClr val="accent1">
                    <a:lumMod val="50000"/>
                  </a:schemeClr>
                </a:solidFill>
              </a:rPr>
              <a:t>19 test cases</a:t>
            </a:r>
            <a:r>
              <a:rPr lang="en-CA" dirty="0"/>
              <a:t>,</a:t>
            </a:r>
            <a:br>
              <a:rPr lang="en-CA" dirty="0"/>
            </a:br>
            <a:r>
              <a:rPr lang="en-CA" dirty="0"/>
              <a:t>using a </a:t>
            </a:r>
            <a:r>
              <a:rPr lang="en-CA" b="1" dirty="0">
                <a:solidFill>
                  <a:schemeClr val="accent1">
                    <a:lumMod val="50000"/>
                  </a:schemeClr>
                </a:solidFill>
              </a:rPr>
              <a:t>statistical power analysis</a:t>
            </a:r>
          </a:p>
          <a:p>
            <a:r>
              <a:rPr lang="en-CA" dirty="0"/>
              <a:t>We vary the </a:t>
            </a:r>
            <a:r>
              <a:rPr lang="en-CA" b="1" dirty="0">
                <a:solidFill>
                  <a:schemeClr val="accent1">
                    <a:lumMod val="50000"/>
                  </a:schemeClr>
                </a:solidFill>
              </a:rPr>
              <a:t>number of variables</a:t>
            </a:r>
            <a:r>
              <a:rPr lang="en-CA" dirty="0"/>
              <a:t> of the distributions and the</a:t>
            </a:r>
            <a:br>
              <a:rPr lang="en-CA" dirty="0"/>
            </a:br>
            <a:r>
              <a:rPr lang="en-CA" b="1" dirty="0">
                <a:solidFill>
                  <a:schemeClr val="accent1">
                    <a:lumMod val="50000"/>
                  </a:schemeClr>
                </a:solidFill>
              </a:rPr>
              <a:t>sample size </a:t>
            </a:r>
            <a:r>
              <a:rPr lang="en-CA" dirty="0"/>
              <a:t>used when computing the scoring rules</a:t>
            </a:r>
          </a:p>
        </p:txBody>
      </p:sp>
      <p:sp>
        <p:nvSpPr>
          <p:cNvPr id="4" name="Text Placeholder 3">
            <a:extLst>
              <a:ext uri="{FF2B5EF4-FFF2-40B4-BE49-F238E27FC236}">
                <a16:creationId xmlns:a16="http://schemas.microsoft.com/office/drawing/2014/main" id="{CD0DA68E-0187-02DD-0354-56BF3B4C7206}"/>
              </a:ext>
            </a:extLst>
          </p:cNvPr>
          <p:cNvSpPr>
            <a:spLocks noGrp="1"/>
          </p:cNvSpPr>
          <p:nvPr>
            <p:ph type="body" sz="quarter" idx="13"/>
          </p:nvPr>
        </p:nvSpPr>
        <p:spPr>
          <a:xfrm>
            <a:off x="447421" y="921484"/>
            <a:ext cx="11190563" cy="365760"/>
          </a:xfrm>
        </p:spPr>
        <p:txBody>
          <a:bodyPr/>
          <a:lstStyle/>
          <a:p>
            <a:r>
              <a:rPr lang="en-CA"/>
              <a:t>Ensures access to a ground truth distribution</a:t>
            </a:r>
          </a:p>
        </p:txBody>
      </p:sp>
      <p:sp>
        <p:nvSpPr>
          <p:cNvPr id="5" name="TextBox 4">
            <a:extLst>
              <a:ext uri="{FF2B5EF4-FFF2-40B4-BE49-F238E27FC236}">
                <a16:creationId xmlns:a16="http://schemas.microsoft.com/office/drawing/2014/main" id="{5E423FC5-859D-BA8B-210E-0EB6056A776B}"/>
              </a:ext>
            </a:extLst>
          </p:cNvPr>
          <p:cNvSpPr txBox="1"/>
          <p:nvPr/>
        </p:nvSpPr>
        <p:spPr>
          <a:xfrm>
            <a:off x="1464816" y="2730232"/>
            <a:ext cx="3382392" cy="320894"/>
          </a:xfrm>
          <a:prstGeom prst="rect">
            <a:avLst/>
          </a:prstGeom>
          <a:noFill/>
        </p:spPr>
        <p:txBody>
          <a:bodyPr wrap="none" rtlCol="0">
            <a:noAutofit/>
          </a:bodyPr>
          <a:lstStyle/>
          <a:p>
            <a:pPr algn="ctr">
              <a:spcBef>
                <a:spcPts val="300"/>
              </a:spcBef>
            </a:pPr>
            <a:r>
              <a:rPr lang="en-CA" sz="1600" b="1"/>
              <a:t>Incorrect marginal distributions</a:t>
            </a:r>
          </a:p>
        </p:txBody>
      </p:sp>
      <p:sp>
        <p:nvSpPr>
          <p:cNvPr id="6" name="TextBox 5">
            <a:extLst>
              <a:ext uri="{FF2B5EF4-FFF2-40B4-BE49-F238E27FC236}">
                <a16:creationId xmlns:a16="http://schemas.microsoft.com/office/drawing/2014/main" id="{39DC3DB7-1319-AEB4-22B5-ABFB08F5F855}"/>
              </a:ext>
            </a:extLst>
          </p:cNvPr>
          <p:cNvSpPr txBox="1"/>
          <p:nvPr/>
        </p:nvSpPr>
        <p:spPr>
          <a:xfrm>
            <a:off x="7219028" y="2730232"/>
            <a:ext cx="3382392" cy="320894"/>
          </a:xfrm>
          <a:prstGeom prst="rect">
            <a:avLst/>
          </a:prstGeom>
          <a:noFill/>
        </p:spPr>
        <p:txBody>
          <a:bodyPr wrap="none" rtlCol="0">
            <a:noAutofit/>
          </a:bodyPr>
          <a:lstStyle/>
          <a:p>
            <a:pPr algn="ctr">
              <a:spcBef>
                <a:spcPts val="300"/>
              </a:spcBef>
            </a:pPr>
            <a:r>
              <a:rPr lang="en-CA" sz="1600" b="1"/>
              <a:t>Incorrect correlations</a:t>
            </a:r>
          </a:p>
        </p:txBody>
      </p:sp>
      <p:sp>
        <p:nvSpPr>
          <p:cNvPr id="9" name="Rectangle 8">
            <a:extLst>
              <a:ext uri="{FF2B5EF4-FFF2-40B4-BE49-F238E27FC236}">
                <a16:creationId xmlns:a16="http://schemas.microsoft.com/office/drawing/2014/main" id="{842E1712-2706-63CC-539D-3ADE1D318D91}"/>
              </a:ext>
            </a:extLst>
          </p:cNvPr>
          <p:cNvSpPr/>
          <p:nvPr/>
        </p:nvSpPr>
        <p:spPr>
          <a:xfrm rot="2195743" flipV="1">
            <a:off x="9882968" y="835552"/>
            <a:ext cx="977562" cy="159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600">
              <a:solidFill>
                <a:schemeClr val="tx1"/>
              </a:solidFill>
            </a:endParaRPr>
          </a:p>
        </p:txBody>
      </p:sp>
      <p:sp>
        <p:nvSpPr>
          <p:cNvPr id="10" name="Rectangle 9">
            <a:extLst>
              <a:ext uri="{FF2B5EF4-FFF2-40B4-BE49-F238E27FC236}">
                <a16:creationId xmlns:a16="http://schemas.microsoft.com/office/drawing/2014/main" id="{17888FD0-D7D8-427E-A4D4-24E3A3FD076D}"/>
              </a:ext>
            </a:extLst>
          </p:cNvPr>
          <p:cNvSpPr/>
          <p:nvPr/>
        </p:nvSpPr>
        <p:spPr>
          <a:xfrm rot="5400000" flipV="1">
            <a:off x="10530221" y="819114"/>
            <a:ext cx="558300" cy="255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600">
              <a:solidFill>
                <a:schemeClr val="tx1"/>
              </a:solidFill>
            </a:endParaRPr>
          </a:p>
        </p:txBody>
      </p:sp>
      <p:sp>
        <p:nvSpPr>
          <p:cNvPr id="11" name="Rectangle 10">
            <a:extLst>
              <a:ext uri="{FF2B5EF4-FFF2-40B4-BE49-F238E27FC236}">
                <a16:creationId xmlns:a16="http://schemas.microsoft.com/office/drawing/2014/main" id="{23DD1E0A-509B-41D7-5689-BB81A54ED1BE}"/>
              </a:ext>
            </a:extLst>
          </p:cNvPr>
          <p:cNvSpPr/>
          <p:nvPr/>
        </p:nvSpPr>
        <p:spPr>
          <a:xfrm rot="5400000" flipV="1">
            <a:off x="9591832" y="819115"/>
            <a:ext cx="558300" cy="255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600">
              <a:solidFill>
                <a:schemeClr val="tx1"/>
              </a:solidFill>
            </a:endParaRPr>
          </a:p>
        </p:txBody>
      </p:sp>
      <p:sp>
        <p:nvSpPr>
          <p:cNvPr id="12" name="Rectangle 11">
            <a:extLst>
              <a:ext uri="{FF2B5EF4-FFF2-40B4-BE49-F238E27FC236}">
                <a16:creationId xmlns:a16="http://schemas.microsoft.com/office/drawing/2014/main" id="{FCC81647-362C-1DB0-EED9-D81DCD3D77E7}"/>
              </a:ext>
            </a:extLst>
          </p:cNvPr>
          <p:cNvSpPr/>
          <p:nvPr/>
        </p:nvSpPr>
        <p:spPr>
          <a:xfrm rot="10800000" flipV="1">
            <a:off x="10023620" y="1225883"/>
            <a:ext cx="658131" cy="255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600">
              <a:solidFill>
                <a:schemeClr val="tx1"/>
              </a:solidFill>
            </a:endParaRPr>
          </a:p>
        </p:txBody>
      </p:sp>
      <p:sp>
        <p:nvSpPr>
          <p:cNvPr id="13" name="Up Arrow 12">
            <a:extLst>
              <a:ext uri="{FF2B5EF4-FFF2-40B4-BE49-F238E27FC236}">
                <a16:creationId xmlns:a16="http://schemas.microsoft.com/office/drawing/2014/main" id="{3736E3E6-C832-99C1-2D54-0BDAA6722705}"/>
              </a:ext>
            </a:extLst>
          </p:cNvPr>
          <p:cNvSpPr/>
          <p:nvPr/>
        </p:nvSpPr>
        <p:spPr>
          <a:xfrm rot="5400000">
            <a:off x="9068397" y="3639344"/>
            <a:ext cx="302249" cy="355816"/>
          </a:xfrm>
          <a:prstGeom prs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600">
              <a:solidFill>
                <a:schemeClr val="tx1"/>
              </a:solidFill>
            </a:endParaRPr>
          </a:p>
        </p:txBody>
      </p:sp>
      <p:pic>
        <p:nvPicPr>
          <p:cNvPr id="16" name="Picture 4" descr="The Normal Distribution: A Probability Model for a Continuous Outcome">
            <a:extLst>
              <a:ext uri="{FF2B5EF4-FFF2-40B4-BE49-F238E27FC236}">
                <a16:creationId xmlns:a16="http://schemas.microsoft.com/office/drawing/2014/main" id="{DA014684-6CA7-1511-E694-2362C17E0A83}"/>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22747" t="1" r="3212" b="25155"/>
          <a:stretch/>
        </p:blipFill>
        <p:spPr bwMode="auto">
          <a:xfrm>
            <a:off x="4311056" y="3318767"/>
            <a:ext cx="660494" cy="12479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he Normal Distribution: A Probability Model for a Continuous Outcome">
            <a:extLst>
              <a:ext uri="{FF2B5EF4-FFF2-40B4-BE49-F238E27FC236}">
                <a16:creationId xmlns:a16="http://schemas.microsoft.com/office/drawing/2014/main" id="{C0501681-B9D0-B36F-9940-1AF5DD794593}"/>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22747" t="1" r="3212" b="25155"/>
          <a:stretch/>
        </p:blipFill>
        <p:spPr bwMode="auto">
          <a:xfrm>
            <a:off x="1356866" y="3465268"/>
            <a:ext cx="1349418" cy="1101458"/>
          </a:xfrm>
          <a:prstGeom prst="rect">
            <a:avLst/>
          </a:prstGeom>
          <a:noFill/>
          <a:extLst>
            <a:ext uri="{909E8E84-426E-40DD-AFC4-6F175D3DCCD1}">
              <a14:hiddenFill xmlns:a14="http://schemas.microsoft.com/office/drawing/2010/main">
                <a:solidFill>
                  <a:srgbClr val="FFFFFF"/>
                </a:solidFill>
              </a14:hiddenFill>
            </a:ext>
          </a:extLst>
        </p:spPr>
      </p:pic>
      <p:sp>
        <p:nvSpPr>
          <p:cNvPr id="19" name="Up Arrow 18">
            <a:extLst>
              <a:ext uri="{FF2B5EF4-FFF2-40B4-BE49-F238E27FC236}">
                <a16:creationId xmlns:a16="http://schemas.microsoft.com/office/drawing/2014/main" id="{A0B0616A-6E19-2873-855E-DC64BD8E466A}"/>
              </a:ext>
            </a:extLst>
          </p:cNvPr>
          <p:cNvSpPr/>
          <p:nvPr/>
        </p:nvSpPr>
        <p:spPr>
          <a:xfrm rot="5400000">
            <a:off x="3157948" y="3838089"/>
            <a:ext cx="302249" cy="355816"/>
          </a:xfrm>
          <a:prstGeom prs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600">
              <a:solidFill>
                <a:schemeClr val="tx1"/>
              </a:solidFill>
            </a:endParaRPr>
          </a:p>
        </p:txBody>
      </p:sp>
      <p:cxnSp>
        <p:nvCxnSpPr>
          <p:cNvPr id="21" name="Straight Connector 20">
            <a:extLst>
              <a:ext uri="{FF2B5EF4-FFF2-40B4-BE49-F238E27FC236}">
                <a16:creationId xmlns:a16="http://schemas.microsoft.com/office/drawing/2014/main" id="{714B0940-3CF2-6A8F-A596-ED036DBE5F7C}"/>
              </a:ext>
            </a:extLst>
          </p:cNvPr>
          <p:cNvCxnSpPr/>
          <p:nvPr/>
        </p:nvCxnSpPr>
        <p:spPr>
          <a:xfrm>
            <a:off x="1356866" y="3398158"/>
            <a:ext cx="0" cy="11697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BB3173-21C4-0DFC-A5B1-DB7E5CF5B1C5}"/>
              </a:ext>
            </a:extLst>
          </p:cNvPr>
          <p:cNvCxnSpPr>
            <a:cxnSpLocks/>
          </p:cNvCxnSpPr>
          <p:nvPr/>
        </p:nvCxnSpPr>
        <p:spPr>
          <a:xfrm>
            <a:off x="1356866" y="4566726"/>
            <a:ext cx="1633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5F6A01-C6C7-466B-AA11-E9BA1A9601AB}"/>
              </a:ext>
            </a:extLst>
          </p:cNvPr>
          <p:cNvCxnSpPr/>
          <p:nvPr/>
        </p:nvCxnSpPr>
        <p:spPr>
          <a:xfrm>
            <a:off x="3814316" y="3398158"/>
            <a:ext cx="0" cy="11697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678A9C5-1DC2-814E-AAB8-F88489816B69}"/>
              </a:ext>
            </a:extLst>
          </p:cNvPr>
          <p:cNvCxnSpPr>
            <a:cxnSpLocks/>
          </p:cNvCxnSpPr>
          <p:nvPr/>
        </p:nvCxnSpPr>
        <p:spPr>
          <a:xfrm>
            <a:off x="3814316" y="4566726"/>
            <a:ext cx="1633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6AF110A4-9E2F-54E8-2629-367805806DC9}"/>
              </a:ext>
            </a:extLst>
          </p:cNvPr>
          <p:cNvGrpSpPr/>
          <p:nvPr/>
        </p:nvGrpSpPr>
        <p:grpSpPr>
          <a:xfrm>
            <a:off x="7483426" y="3182742"/>
            <a:ext cx="1252278" cy="1269021"/>
            <a:chOff x="7743621" y="3182742"/>
            <a:chExt cx="1252278" cy="1269021"/>
          </a:xfrm>
        </p:grpSpPr>
        <p:sp>
          <p:nvSpPr>
            <p:cNvPr id="14" name="Oval 13">
              <a:extLst>
                <a:ext uri="{FF2B5EF4-FFF2-40B4-BE49-F238E27FC236}">
                  <a16:creationId xmlns:a16="http://schemas.microsoft.com/office/drawing/2014/main" id="{56F14241-A6A9-FE36-1D52-C33510B5D39C}"/>
                </a:ext>
              </a:extLst>
            </p:cNvPr>
            <p:cNvSpPr/>
            <p:nvPr/>
          </p:nvSpPr>
          <p:spPr>
            <a:xfrm>
              <a:off x="7743621" y="3182743"/>
              <a:ext cx="364235" cy="364235"/>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err="1">
                <a:solidFill>
                  <a:schemeClr val="tx1"/>
                </a:solidFill>
              </a:endParaRPr>
            </a:p>
          </p:txBody>
        </p:sp>
        <p:sp>
          <p:nvSpPr>
            <p:cNvPr id="15" name="Oval 14">
              <a:extLst>
                <a:ext uri="{FF2B5EF4-FFF2-40B4-BE49-F238E27FC236}">
                  <a16:creationId xmlns:a16="http://schemas.microsoft.com/office/drawing/2014/main" id="{8547F244-69A4-EFF8-5478-0E834DA460D8}"/>
                </a:ext>
              </a:extLst>
            </p:cNvPr>
            <p:cNvSpPr/>
            <p:nvPr/>
          </p:nvSpPr>
          <p:spPr>
            <a:xfrm>
              <a:off x="8631664" y="3182742"/>
              <a:ext cx="364235" cy="364235"/>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err="1">
                <a:solidFill>
                  <a:schemeClr val="tx1"/>
                </a:solidFill>
              </a:endParaRPr>
            </a:p>
          </p:txBody>
        </p:sp>
        <p:sp>
          <p:nvSpPr>
            <p:cNvPr id="18" name="Oval 17">
              <a:extLst>
                <a:ext uri="{FF2B5EF4-FFF2-40B4-BE49-F238E27FC236}">
                  <a16:creationId xmlns:a16="http://schemas.microsoft.com/office/drawing/2014/main" id="{BC125E6F-B86C-1DBC-984F-59B76F701AF5}"/>
                </a:ext>
              </a:extLst>
            </p:cNvPr>
            <p:cNvSpPr/>
            <p:nvPr/>
          </p:nvSpPr>
          <p:spPr>
            <a:xfrm>
              <a:off x="7746202" y="4087528"/>
              <a:ext cx="364235" cy="36423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err="1">
                <a:solidFill>
                  <a:schemeClr val="tx1"/>
                </a:solidFill>
              </a:endParaRPr>
            </a:p>
          </p:txBody>
        </p:sp>
        <p:sp>
          <p:nvSpPr>
            <p:cNvPr id="20" name="Oval 19">
              <a:extLst>
                <a:ext uri="{FF2B5EF4-FFF2-40B4-BE49-F238E27FC236}">
                  <a16:creationId xmlns:a16="http://schemas.microsoft.com/office/drawing/2014/main" id="{B12A5347-2B1B-EBE8-EC9B-B65351F960C9}"/>
                </a:ext>
              </a:extLst>
            </p:cNvPr>
            <p:cNvSpPr/>
            <p:nvPr/>
          </p:nvSpPr>
          <p:spPr>
            <a:xfrm>
              <a:off x="8631663" y="4087528"/>
              <a:ext cx="364235" cy="36423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err="1">
                <a:solidFill>
                  <a:schemeClr val="tx1"/>
                </a:solidFill>
              </a:endParaRPr>
            </a:p>
          </p:txBody>
        </p:sp>
        <p:cxnSp>
          <p:nvCxnSpPr>
            <p:cNvPr id="24" name="Straight Arrow Connector 23">
              <a:extLst>
                <a:ext uri="{FF2B5EF4-FFF2-40B4-BE49-F238E27FC236}">
                  <a16:creationId xmlns:a16="http://schemas.microsoft.com/office/drawing/2014/main" id="{6A44BD2A-710E-A82D-6042-0716659E2956}"/>
                </a:ext>
              </a:extLst>
            </p:cNvPr>
            <p:cNvCxnSpPr>
              <a:stCxn id="14" idx="4"/>
              <a:endCxn id="18" idx="0"/>
            </p:cNvCxnSpPr>
            <p:nvPr/>
          </p:nvCxnSpPr>
          <p:spPr>
            <a:xfrm>
              <a:off x="7925739" y="3546978"/>
              <a:ext cx="2581" cy="54055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658A055-D6B8-A51D-7216-5860554331B2}"/>
                </a:ext>
              </a:extLst>
            </p:cNvPr>
            <p:cNvCxnSpPr>
              <a:cxnSpLocks/>
              <a:stCxn id="14" idx="5"/>
              <a:endCxn id="20" idx="1"/>
            </p:cNvCxnSpPr>
            <p:nvPr/>
          </p:nvCxnSpPr>
          <p:spPr>
            <a:xfrm>
              <a:off x="8054515" y="3493637"/>
              <a:ext cx="630489" cy="647232"/>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F61E5F-71CA-371D-8BEE-FE87C2B0D485}"/>
                </a:ext>
              </a:extLst>
            </p:cNvPr>
            <p:cNvCxnSpPr>
              <a:cxnSpLocks/>
              <a:stCxn id="20" idx="0"/>
              <a:endCxn id="15" idx="4"/>
            </p:cNvCxnSpPr>
            <p:nvPr/>
          </p:nvCxnSpPr>
          <p:spPr>
            <a:xfrm flipV="1">
              <a:off x="8813781" y="3546977"/>
              <a:ext cx="1" cy="540551"/>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BC11877-4022-DE82-DD2C-61067F69BBFD}"/>
                </a:ext>
              </a:extLst>
            </p:cNvPr>
            <p:cNvCxnSpPr>
              <a:cxnSpLocks/>
              <a:stCxn id="18" idx="6"/>
              <a:endCxn id="20" idx="2"/>
            </p:cNvCxnSpPr>
            <p:nvPr/>
          </p:nvCxnSpPr>
          <p:spPr>
            <a:xfrm>
              <a:off x="8110437" y="4269646"/>
              <a:ext cx="521226" cy="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487D14AD-5DA4-52E2-03A9-3E618B1AA49D}"/>
              </a:ext>
            </a:extLst>
          </p:cNvPr>
          <p:cNvGrpSpPr/>
          <p:nvPr/>
        </p:nvGrpSpPr>
        <p:grpSpPr>
          <a:xfrm>
            <a:off x="9610787" y="3182742"/>
            <a:ext cx="1252278" cy="1269021"/>
            <a:chOff x="9870982" y="3182742"/>
            <a:chExt cx="1252278" cy="1269021"/>
          </a:xfrm>
        </p:grpSpPr>
        <p:sp>
          <p:nvSpPr>
            <p:cNvPr id="38" name="Oval 37">
              <a:extLst>
                <a:ext uri="{FF2B5EF4-FFF2-40B4-BE49-F238E27FC236}">
                  <a16:creationId xmlns:a16="http://schemas.microsoft.com/office/drawing/2014/main" id="{9AFE0CFB-74B2-5BCC-91CA-3348D2879798}"/>
                </a:ext>
              </a:extLst>
            </p:cNvPr>
            <p:cNvSpPr/>
            <p:nvPr/>
          </p:nvSpPr>
          <p:spPr>
            <a:xfrm>
              <a:off x="9870982" y="3182743"/>
              <a:ext cx="364235" cy="364235"/>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err="1">
                <a:solidFill>
                  <a:schemeClr val="tx1"/>
                </a:solidFill>
              </a:endParaRPr>
            </a:p>
          </p:txBody>
        </p:sp>
        <p:sp>
          <p:nvSpPr>
            <p:cNvPr id="39" name="Oval 38">
              <a:extLst>
                <a:ext uri="{FF2B5EF4-FFF2-40B4-BE49-F238E27FC236}">
                  <a16:creationId xmlns:a16="http://schemas.microsoft.com/office/drawing/2014/main" id="{FF94D60F-1DBB-FFA3-FB8B-20065CBE341E}"/>
                </a:ext>
              </a:extLst>
            </p:cNvPr>
            <p:cNvSpPr/>
            <p:nvPr/>
          </p:nvSpPr>
          <p:spPr>
            <a:xfrm>
              <a:off x="10759025" y="3182742"/>
              <a:ext cx="364235" cy="364235"/>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err="1">
                <a:solidFill>
                  <a:schemeClr val="tx1"/>
                </a:solidFill>
              </a:endParaRPr>
            </a:p>
          </p:txBody>
        </p:sp>
        <p:sp>
          <p:nvSpPr>
            <p:cNvPr id="40" name="Oval 39">
              <a:extLst>
                <a:ext uri="{FF2B5EF4-FFF2-40B4-BE49-F238E27FC236}">
                  <a16:creationId xmlns:a16="http://schemas.microsoft.com/office/drawing/2014/main" id="{33EDA95E-5CB8-B2F7-D3F6-41DCB3B9FF76}"/>
                </a:ext>
              </a:extLst>
            </p:cNvPr>
            <p:cNvSpPr/>
            <p:nvPr/>
          </p:nvSpPr>
          <p:spPr>
            <a:xfrm>
              <a:off x="9873563" y="4087528"/>
              <a:ext cx="364235" cy="36423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err="1">
                <a:solidFill>
                  <a:schemeClr val="tx1"/>
                </a:solidFill>
              </a:endParaRPr>
            </a:p>
          </p:txBody>
        </p:sp>
        <p:sp>
          <p:nvSpPr>
            <p:cNvPr id="41" name="Oval 40">
              <a:extLst>
                <a:ext uri="{FF2B5EF4-FFF2-40B4-BE49-F238E27FC236}">
                  <a16:creationId xmlns:a16="http://schemas.microsoft.com/office/drawing/2014/main" id="{7B936900-7974-EE2D-F1BB-8B0919FD6DE9}"/>
                </a:ext>
              </a:extLst>
            </p:cNvPr>
            <p:cNvSpPr/>
            <p:nvPr/>
          </p:nvSpPr>
          <p:spPr>
            <a:xfrm>
              <a:off x="10759024" y="4087528"/>
              <a:ext cx="364235" cy="36423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err="1">
                <a:solidFill>
                  <a:schemeClr val="tx1"/>
                </a:solidFill>
              </a:endParaRPr>
            </a:p>
          </p:txBody>
        </p:sp>
      </p:grpSp>
    </p:spTree>
    <p:extLst>
      <p:ext uri="{BB962C8B-B14F-4D97-AF65-F5344CB8AC3E}">
        <p14:creationId xmlns:p14="http://schemas.microsoft.com/office/powerpoint/2010/main" val="31795958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6399-AB99-DFFB-4354-3F42AA2788EC}"/>
              </a:ext>
            </a:extLst>
          </p:cNvPr>
          <p:cNvSpPr>
            <a:spLocks noGrp="1"/>
          </p:cNvSpPr>
          <p:nvPr>
            <p:ph type="title"/>
          </p:nvPr>
        </p:nvSpPr>
        <p:spPr>
          <a:xfrm>
            <a:off x="449251" y="311377"/>
            <a:ext cx="11188711" cy="1195883"/>
          </a:xfrm>
        </p:spPr>
        <p:txBody>
          <a:bodyPr anchor="t">
            <a:normAutofit/>
          </a:bodyPr>
          <a:lstStyle/>
          <a:p>
            <a:r>
              <a:rPr lang="fr-CA" err="1"/>
              <a:t>Regions</a:t>
            </a:r>
            <a:r>
              <a:rPr lang="fr-CA"/>
              <a:t> of </a:t>
            </a:r>
            <a:r>
              <a:rPr lang="fr-CA" err="1"/>
              <a:t>Reliability</a:t>
            </a:r>
            <a:endParaRPr lang="fr-CA"/>
          </a:p>
        </p:txBody>
      </p:sp>
      <p:pic>
        <p:nvPicPr>
          <p:cNvPr id="12" name="Content Placeholder 11">
            <a:extLst>
              <a:ext uri="{FF2B5EF4-FFF2-40B4-BE49-F238E27FC236}">
                <a16:creationId xmlns:a16="http://schemas.microsoft.com/office/drawing/2014/main" id="{417F8F4D-B332-9844-5731-7D8D181B7E14}"/>
              </a:ext>
            </a:extLst>
          </p:cNvPr>
          <p:cNvPicPr>
            <a:picLocks noGrp="1" noChangeAspect="1"/>
          </p:cNvPicPr>
          <p:nvPr>
            <p:ph idx="1"/>
          </p:nvPr>
        </p:nvPicPr>
        <p:blipFill>
          <a:blip r:embed="rId4"/>
          <a:stretch>
            <a:fillRect/>
          </a:stretch>
        </p:blipFill>
        <p:spPr>
          <a:xfrm>
            <a:off x="448055" y="2453509"/>
            <a:ext cx="11189907" cy="3443048"/>
          </a:xfrm>
          <a:noFill/>
        </p:spPr>
      </p:pic>
      <p:grpSp>
        <p:nvGrpSpPr>
          <p:cNvPr id="36" name="Group 35">
            <a:extLst>
              <a:ext uri="{FF2B5EF4-FFF2-40B4-BE49-F238E27FC236}">
                <a16:creationId xmlns:a16="http://schemas.microsoft.com/office/drawing/2014/main" id="{90BE9C25-4C7E-E223-3764-BB157A564E5D}"/>
              </a:ext>
            </a:extLst>
          </p:cNvPr>
          <p:cNvGrpSpPr/>
          <p:nvPr/>
        </p:nvGrpSpPr>
        <p:grpSpPr>
          <a:xfrm>
            <a:off x="1371600" y="1307350"/>
            <a:ext cx="1778000" cy="1691031"/>
            <a:chOff x="1371600" y="1307350"/>
            <a:chExt cx="1778000" cy="1691031"/>
          </a:xfrm>
        </p:grpSpPr>
        <p:sp>
          <p:nvSpPr>
            <p:cNvPr id="16" name="TextBox 15">
              <a:extLst>
                <a:ext uri="{FF2B5EF4-FFF2-40B4-BE49-F238E27FC236}">
                  <a16:creationId xmlns:a16="http://schemas.microsoft.com/office/drawing/2014/main" id="{480F4EE4-84B9-753D-5D51-7E9FB70A444D}"/>
                </a:ext>
              </a:extLst>
            </p:cNvPr>
            <p:cNvSpPr txBox="1"/>
            <p:nvPr/>
          </p:nvSpPr>
          <p:spPr>
            <a:xfrm>
              <a:off x="3149600" y="1756229"/>
              <a:ext cx="0" cy="0"/>
            </a:xfrm>
            <a:prstGeom prst="rect">
              <a:avLst/>
            </a:prstGeom>
            <a:noFill/>
          </p:spPr>
          <p:txBody>
            <a:bodyPr wrap="none" rtlCol="0">
              <a:noAutofit/>
            </a:bodyPr>
            <a:lstStyle/>
            <a:p>
              <a:pPr algn="l">
                <a:spcBef>
                  <a:spcPts val="300"/>
                </a:spcBef>
              </a:pPr>
              <a:endParaRPr lang="en-US" sz="1600"/>
            </a:p>
          </p:txBody>
        </p:sp>
        <p:sp>
          <p:nvSpPr>
            <p:cNvPr id="22" name="TextBox 21">
              <a:extLst>
                <a:ext uri="{FF2B5EF4-FFF2-40B4-BE49-F238E27FC236}">
                  <a16:creationId xmlns:a16="http://schemas.microsoft.com/office/drawing/2014/main" id="{9F45E004-33F0-1075-329B-65E92971D034}"/>
                </a:ext>
              </a:extLst>
            </p:cNvPr>
            <p:cNvSpPr txBox="1"/>
            <p:nvPr/>
          </p:nvSpPr>
          <p:spPr>
            <a:xfrm>
              <a:off x="1554787" y="1307350"/>
              <a:ext cx="786673" cy="399820"/>
            </a:xfrm>
            <a:prstGeom prst="rect">
              <a:avLst/>
            </a:prstGeom>
            <a:noFill/>
            <a:ln>
              <a:solidFill>
                <a:schemeClr val="tx1"/>
              </a:solidFill>
            </a:ln>
          </p:spPr>
          <p:txBody>
            <a:bodyPr wrap="none" rtlCol="0">
              <a:noAutofit/>
            </a:bodyPr>
            <a:lstStyle/>
            <a:p>
              <a:pPr algn="ctr">
                <a:spcBef>
                  <a:spcPts val="300"/>
                </a:spcBef>
              </a:pPr>
              <a:r>
                <a:rPr lang="fr-CA" sz="1600"/>
                <a:t>RoR</a:t>
              </a:r>
              <a:r>
                <a:rPr lang="fr-CA" sz="1600" baseline="-25000"/>
                <a:t>0.8</a:t>
              </a:r>
              <a:endParaRPr lang="fr-CA" sz="1600"/>
            </a:p>
          </p:txBody>
        </p:sp>
        <p:cxnSp>
          <p:nvCxnSpPr>
            <p:cNvPr id="25" name="Straight Arrow Connector 24">
              <a:extLst>
                <a:ext uri="{FF2B5EF4-FFF2-40B4-BE49-F238E27FC236}">
                  <a16:creationId xmlns:a16="http://schemas.microsoft.com/office/drawing/2014/main" id="{1FD1B910-AE8A-AAFF-AF04-60EA83220E66}"/>
                </a:ext>
              </a:extLst>
            </p:cNvPr>
            <p:cNvCxnSpPr>
              <a:cxnSpLocks/>
              <a:stCxn id="22" idx="2"/>
            </p:cNvCxnSpPr>
            <p:nvPr/>
          </p:nvCxnSpPr>
          <p:spPr>
            <a:xfrm flipH="1">
              <a:off x="1371600" y="1707170"/>
              <a:ext cx="576524" cy="12912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1452F359-E8C1-9E51-E482-692D250C8383}"/>
              </a:ext>
            </a:extLst>
          </p:cNvPr>
          <p:cNvGrpSpPr/>
          <p:nvPr/>
        </p:nvGrpSpPr>
        <p:grpSpPr>
          <a:xfrm>
            <a:off x="2638698" y="1322148"/>
            <a:ext cx="1976845" cy="2291909"/>
            <a:chOff x="2638698" y="1322148"/>
            <a:chExt cx="1976845" cy="2291909"/>
          </a:xfrm>
        </p:grpSpPr>
        <p:sp>
          <p:nvSpPr>
            <p:cNvPr id="29" name="TextBox 28">
              <a:extLst>
                <a:ext uri="{FF2B5EF4-FFF2-40B4-BE49-F238E27FC236}">
                  <a16:creationId xmlns:a16="http://schemas.microsoft.com/office/drawing/2014/main" id="{DBC65934-B763-479F-CBBE-945330B330A1}"/>
                </a:ext>
              </a:extLst>
            </p:cNvPr>
            <p:cNvSpPr txBox="1"/>
            <p:nvPr/>
          </p:nvSpPr>
          <p:spPr>
            <a:xfrm>
              <a:off x="3839232" y="1322148"/>
              <a:ext cx="776311" cy="399820"/>
            </a:xfrm>
            <a:prstGeom prst="rect">
              <a:avLst/>
            </a:prstGeom>
            <a:noFill/>
            <a:ln>
              <a:solidFill>
                <a:schemeClr val="tx1"/>
              </a:solidFill>
            </a:ln>
          </p:spPr>
          <p:txBody>
            <a:bodyPr wrap="none" rtlCol="0">
              <a:noAutofit/>
            </a:bodyPr>
            <a:lstStyle/>
            <a:p>
              <a:pPr algn="ctr">
                <a:spcBef>
                  <a:spcPts val="300"/>
                </a:spcBef>
              </a:pPr>
              <a:r>
                <a:rPr lang="fr-CA" sz="1600"/>
                <a:t>RoR</a:t>
              </a:r>
              <a:r>
                <a:rPr lang="fr-CA" sz="1600" baseline="-25000"/>
                <a:t>0.5</a:t>
              </a:r>
              <a:endParaRPr lang="fr-CA" sz="1600"/>
            </a:p>
          </p:txBody>
        </p:sp>
        <p:cxnSp>
          <p:nvCxnSpPr>
            <p:cNvPr id="30" name="Straight Arrow Connector 29">
              <a:extLst>
                <a:ext uri="{FF2B5EF4-FFF2-40B4-BE49-F238E27FC236}">
                  <a16:creationId xmlns:a16="http://schemas.microsoft.com/office/drawing/2014/main" id="{40034ED8-3632-5BCE-70A9-A04942BCAD78}"/>
                </a:ext>
              </a:extLst>
            </p:cNvPr>
            <p:cNvCxnSpPr>
              <a:cxnSpLocks/>
              <a:stCxn id="29" idx="2"/>
            </p:cNvCxnSpPr>
            <p:nvPr/>
          </p:nvCxnSpPr>
          <p:spPr>
            <a:xfrm flipH="1">
              <a:off x="2638698" y="1721968"/>
              <a:ext cx="1588690" cy="1892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15680F6-1A37-E78E-3409-5727D9BB6856}"/>
                </a:ext>
              </a:extLst>
            </p:cNvPr>
            <p:cNvCxnSpPr>
              <a:cxnSpLocks/>
              <a:stCxn id="29" idx="2"/>
            </p:cNvCxnSpPr>
            <p:nvPr/>
          </p:nvCxnSpPr>
          <p:spPr>
            <a:xfrm flipH="1">
              <a:off x="4064000" y="1721968"/>
              <a:ext cx="163388" cy="11518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55709771-64ED-D23A-4D24-C5F87ECBC373}"/>
              </a:ext>
            </a:extLst>
          </p:cNvPr>
          <p:cNvSpPr txBox="1"/>
          <p:nvPr/>
        </p:nvSpPr>
        <p:spPr>
          <a:xfrm>
            <a:off x="6305107" y="-776177"/>
            <a:ext cx="0" cy="0"/>
          </a:xfrm>
          <a:prstGeom prst="rect">
            <a:avLst/>
          </a:prstGeom>
          <a:noFill/>
        </p:spPr>
        <p:txBody>
          <a:bodyPr wrap="none" rtlCol="0">
            <a:noAutofit/>
          </a:bodyPr>
          <a:lstStyle/>
          <a:p>
            <a:pPr algn="l">
              <a:spcBef>
                <a:spcPts val="300"/>
              </a:spcBef>
            </a:pPr>
            <a:endParaRPr lang="en-US" sz="1600"/>
          </a:p>
        </p:txBody>
      </p:sp>
    </p:spTree>
    <p:extLst>
      <p:ext uri="{BB962C8B-B14F-4D97-AF65-F5344CB8AC3E}">
        <p14:creationId xmlns:p14="http://schemas.microsoft.com/office/powerpoint/2010/main" val="12144402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6E8A-D5A5-4172-C1D8-09D0C0250B8F}"/>
              </a:ext>
            </a:extLst>
          </p:cNvPr>
          <p:cNvSpPr>
            <a:spLocks noGrp="1"/>
          </p:cNvSpPr>
          <p:nvPr>
            <p:ph type="title"/>
          </p:nvPr>
        </p:nvSpPr>
        <p:spPr>
          <a:xfrm>
            <a:off x="449251" y="311377"/>
            <a:ext cx="11188711" cy="1195883"/>
          </a:xfrm>
        </p:spPr>
        <p:txBody>
          <a:bodyPr anchor="t">
            <a:normAutofit/>
          </a:bodyPr>
          <a:lstStyle/>
          <a:p>
            <a:r>
              <a:rPr lang="en-CA"/>
              <a:t>Results Overview</a:t>
            </a:r>
          </a:p>
        </p:txBody>
      </p:sp>
      <p:sp>
        <p:nvSpPr>
          <p:cNvPr id="6" name="TextBox 5">
            <a:extLst>
              <a:ext uri="{FF2B5EF4-FFF2-40B4-BE49-F238E27FC236}">
                <a16:creationId xmlns:a16="http://schemas.microsoft.com/office/drawing/2014/main" id="{3A85F860-4DDE-86DC-6A72-E1F0CDE79880}"/>
              </a:ext>
            </a:extLst>
          </p:cNvPr>
          <p:cNvSpPr txBox="1"/>
          <p:nvPr/>
        </p:nvSpPr>
        <p:spPr>
          <a:xfrm>
            <a:off x="6406481" y="4392674"/>
            <a:ext cx="4911669" cy="627607"/>
          </a:xfrm>
          <a:prstGeom prst="rect">
            <a:avLst/>
          </a:prstGeom>
          <a:noFill/>
        </p:spPr>
        <p:txBody>
          <a:bodyPr wrap="square" rtlCol="0">
            <a:noAutofit/>
          </a:bodyPr>
          <a:lstStyle/>
          <a:p>
            <a:pPr algn="l">
              <a:spcBef>
                <a:spcPts val="300"/>
              </a:spcBef>
            </a:pPr>
            <a:r>
              <a:rPr lang="en-CA" sz="1600" b="1" dirty="0"/>
              <a:t>Real world: </a:t>
            </a:r>
            <a:r>
              <a:rPr lang="en-CA" sz="1600" dirty="0"/>
              <a:t>these findings transfer to more</a:t>
            </a:r>
          </a:p>
          <a:p>
            <a:pPr algn="l">
              <a:spcBef>
                <a:spcPts val="300"/>
              </a:spcBef>
            </a:pPr>
            <a:r>
              <a:rPr lang="en-CA" sz="1600" dirty="0"/>
              <a:t>                     complex and temporal</a:t>
            </a:r>
            <a:br>
              <a:rPr lang="en-CA" sz="1600" dirty="0"/>
            </a:br>
            <a:r>
              <a:rPr lang="en-CA" sz="1600" dirty="0"/>
              <a:t>                     real world datasets</a:t>
            </a:r>
          </a:p>
        </p:txBody>
      </p:sp>
      <p:grpSp>
        <p:nvGrpSpPr>
          <p:cNvPr id="16" name="Group 15">
            <a:extLst>
              <a:ext uri="{FF2B5EF4-FFF2-40B4-BE49-F238E27FC236}">
                <a16:creationId xmlns:a16="http://schemas.microsoft.com/office/drawing/2014/main" id="{7D39BDBE-628E-113C-3F38-7F5DD6E609C9}"/>
              </a:ext>
            </a:extLst>
          </p:cNvPr>
          <p:cNvGrpSpPr/>
          <p:nvPr/>
        </p:nvGrpSpPr>
        <p:grpSpPr>
          <a:xfrm>
            <a:off x="6406481" y="1550926"/>
            <a:ext cx="5028085" cy="914399"/>
            <a:chOff x="6406481" y="1721049"/>
            <a:chExt cx="5028085" cy="914399"/>
          </a:xfrm>
        </p:grpSpPr>
        <p:sp>
          <p:nvSpPr>
            <p:cNvPr id="11" name="TextBox 10">
              <a:extLst>
                <a:ext uri="{FF2B5EF4-FFF2-40B4-BE49-F238E27FC236}">
                  <a16:creationId xmlns:a16="http://schemas.microsoft.com/office/drawing/2014/main" id="{583DCB2E-842D-DC69-D963-5DBED6BA4124}"/>
                </a:ext>
              </a:extLst>
            </p:cNvPr>
            <p:cNvSpPr txBox="1"/>
            <p:nvPr/>
          </p:nvSpPr>
          <p:spPr>
            <a:xfrm>
              <a:off x="6406481" y="1721049"/>
              <a:ext cx="5028085" cy="914399"/>
            </a:xfrm>
            <a:prstGeom prst="rect">
              <a:avLst/>
            </a:prstGeom>
            <a:noFill/>
          </p:spPr>
          <p:txBody>
            <a:bodyPr wrap="square" rtlCol="0">
              <a:noAutofit/>
            </a:bodyPr>
            <a:lstStyle/>
            <a:p>
              <a:pPr algn="l">
                <a:spcBef>
                  <a:spcPts val="300"/>
                </a:spcBef>
              </a:pPr>
              <a:r>
                <a:rPr lang="en-CA" sz="1600" b="1"/>
                <a:t>Key result 1: </a:t>
              </a:r>
              <a:r>
                <a:rPr lang="en-CA" sz="1600"/>
                <a:t>most scoring rules have significant</a:t>
              </a:r>
            </a:p>
            <a:p>
              <a:pPr lvl="2">
                <a:spcBef>
                  <a:spcPts val="300"/>
                </a:spcBef>
              </a:pPr>
              <a:r>
                <a:rPr lang="en-CA" sz="1600"/>
                <a:t>      power for detecting </a:t>
              </a:r>
              <a:r>
                <a:rPr lang="en-CA" sz="1600" b="1">
                  <a:solidFill>
                    <a:schemeClr val="accent3">
                      <a:lumMod val="75000"/>
                    </a:schemeClr>
                  </a:solidFill>
                </a:rPr>
                <a:t>errors in</a:t>
              </a:r>
            </a:p>
            <a:p>
              <a:pPr lvl="2">
                <a:spcBef>
                  <a:spcPts val="300"/>
                </a:spcBef>
              </a:pPr>
              <a:r>
                <a:rPr lang="en-CA" sz="1600" b="1">
                  <a:solidFill>
                    <a:schemeClr val="accent3">
                      <a:lumMod val="75000"/>
                    </a:schemeClr>
                  </a:solidFill>
                </a:rPr>
                <a:t>      marginal distributions</a:t>
              </a:r>
            </a:p>
          </p:txBody>
        </p:sp>
        <p:sp>
          <p:nvSpPr>
            <p:cNvPr id="10" name="TextBox 9">
              <a:extLst>
                <a:ext uri="{FF2B5EF4-FFF2-40B4-BE49-F238E27FC236}">
                  <a16:creationId xmlns:a16="http://schemas.microsoft.com/office/drawing/2014/main" id="{37409108-2C69-9793-AE01-046FE4FF4342}"/>
                </a:ext>
              </a:extLst>
            </p:cNvPr>
            <p:cNvSpPr txBox="1"/>
            <p:nvPr/>
          </p:nvSpPr>
          <p:spPr>
            <a:xfrm>
              <a:off x="6406481" y="2059584"/>
              <a:ext cx="361972" cy="369332"/>
            </a:xfrm>
            <a:prstGeom prst="rect">
              <a:avLst/>
            </a:prstGeom>
            <a:noFill/>
          </p:spPr>
          <p:txBody>
            <a:bodyPr wrap="square">
              <a:spAutoFit/>
            </a:bodyPr>
            <a:lstStyle/>
            <a:p>
              <a:pPr algn="ctr"/>
              <a:r>
                <a:rPr lang="en-CA" sz="1800" b="1"/>
                <a:t>✅</a:t>
              </a:r>
              <a:endParaRPr lang="en-CA"/>
            </a:p>
          </p:txBody>
        </p:sp>
      </p:grpSp>
      <p:grpSp>
        <p:nvGrpSpPr>
          <p:cNvPr id="15" name="Group 14">
            <a:extLst>
              <a:ext uri="{FF2B5EF4-FFF2-40B4-BE49-F238E27FC236}">
                <a16:creationId xmlns:a16="http://schemas.microsoft.com/office/drawing/2014/main" id="{EB278FF5-CBDF-7544-2DF9-4CE9F25B093C}"/>
              </a:ext>
            </a:extLst>
          </p:cNvPr>
          <p:cNvGrpSpPr/>
          <p:nvPr/>
        </p:nvGrpSpPr>
        <p:grpSpPr>
          <a:xfrm>
            <a:off x="6406481" y="2971800"/>
            <a:ext cx="4777093" cy="914399"/>
            <a:chOff x="6406481" y="2977713"/>
            <a:chExt cx="4777093" cy="914399"/>
          </a:xfrm>
        </p:grpSpPr>
        <p:sp>
          <p:nvSpPr>
            <p:cNvPr id="12" name="TextBox 11">
              <a:extLst>
                <a:ext uri="{FF2B5EF4-FFF2-40B4-BE49-F238E27FC236}">
                  <a16:creationId xmlns:a16="http://schemas.microsoft.com/office/drawing/2014/main" id="{FF0FD8A8-8659-1EAC-5377-4B5179FCB940}"/>
                </a:ext>
              </a:extLst>
            </p:cNvPr>
            <p:cNvSpPr txBox="1"/>
            <p:nvPr/>
          </p:nvSpPr>
          <p:spPr>
            <a:xfrm>
              <a:off x="6406481" y="2977713"/>
              <a:ext cx="4777093" cy="914399"/>
            </a:xfrm>
            <a:prstGeom prst="rect">
              <a:avLst/>
            </a:prstGeom>
            <a:noFill/>
          </p:spPr>
          <p:txBody>
            <a:bodyPr wrap="square" rtlCol="0">
              <a:noAutofit/>
            </a:bodyPr>
            <a:lstStyle/>
            <a:p>
              <a:pPr algn="l">
                <a:spcBef>
                  <a:spcPts val="300"/>
                </a:spcBef>
              </a:pPr>
              <a:r>
                <a:rPr lang="en-CA" sz="1600" b="1"/>
                <a:t>Key result 2: </a:t>
              </a:r>
              <a:r>
                <a:rPr lang="en-CA" sz="1600"/>
                <a:t>all scoring rules are terrible at</a:t>
              </a:r>
            </a:p>
            <a:p>
              <a:pPr algn="l">
                <a:spcBef>
                  <a:spcPts val="300"/>
                </a:spcBef>
              </a:pPr>
              <a:r>
                <a:rPr lang="en-CA" sz="1600"/>
                <a:t>                      detecting mistakes in modeling </a:t>
              </a:r>
            </a:p>
            <a:p>
              <a:pPr algn="l">
                <a:spcBef>
                  <a:spcPts val="300"/>
                </a:spcBef>
              </a:pPr>
              <a:r>
                <a:rPr lang="en-CA" sz="1600"/>
                <a:t>                      </a:t>
              </a:r>
              <a:r>
                <a:rPr lang="en-CA" sz="1600" b="1">
                  <a:solidFill>
                    <a:srgbClr val="FCA822"/>
                  </a:solidFill>
                </a:rPr>
                <a:t>multivariate dependencies</a:t>
              </a:r>
            </a:p>
            <a:p>
              <a:pPr algn="l">
                <a:spcBef>
                  <a:spcPts val="300"/>
                </a:spcBef>
              </a:pPr>
              <a:r>
                <a:rPr lang="en-CA" sz="1600"/>
                <a:t>                      </a:t>
              </a:r>
            </a:p>
          </p:txBody>
        </p:sp>
        <p:sp>
          <p:nvSpPr>
            <p:cNvPr id="14" name="TextBox 13">
              <a:extLst>
                <a:ext uri="{FF2B5EF4-FFF2-40B4-BE49-F238E27FC236}">
                  <a16:creationId xmlns:a16="http://schemas.microsoft.com/office/drawing/2014/main" id="{754FAB74-D67F-9DC4-D209-55DE2FA6F623}"/>
                </a:ext>
              </a:extLst>
            </p:cNvPr>
            <p:cNvSpPr txBox="1"/>
            <p:nvPr/>
          </p:nvSpPr>
          <p:spPr>
            <a:xfrm>
              <a:off x="6406481" y="3286550"/>
              <a:ext cx="374715" cy="369332"/>
            </a:xfrm>
            <a:prstGeom prst="rect">
              <a:avLst/>
            </a:prstGeom>
            <a:noFill/>
          </p:spPr>
          <p:txBody>
            <a:bodyPr wrap="square">
              <a:spAutoFit/>
            </a:bodyPr>
            <a:lstStyle/>
            <a:p>
              <a:pPr algn="ctr"/>
              <a:r>
                <a:rPr lang="en-CA" sz="1800" b="1"/>
                <a:t>❌</a:t>
              </a:r>
              <a:endParaRPr lang="en-CA"/>
            </a:p>
          </p:txBody>
        </p:sp>
      </p:grpSp>
      <p:pic>
        <p:nvPicPr>
          <p:cNvPr id="13" name="Content Placeholder 12">
            <a:extLst>
              <a:ext uri="{FF2B5EF4-FFF2-40B4-BE49-F238E27FC236}">
                <a16:creationId xmlns:a16="http://schemas.microsoft.com/office/drawing/2014/main" id="{E76C1CFA-69F1-C58D-9066-1D5B317137F1}"/>
              </a:ext>
            </a:extLst>
          </p:cNvPr>
          <p:cNvPicPr>
            <a:picLocks noGrp="1" noChangeAspect="1"/>
          </p:cNvPicPr>
          <p:nvPr>
            <p:ph sz="half" idx="1"/>
          </p:nvPr>
        </p:nvPicPr>
        <p:blipFill>
          <a:blip r:embed="rId4"/>
          <a:stretch>
            <a:fillRect/>
          </a:stretch>
        </p:blipFill>
        <p:spPr>
          <a:xfrm>
            <a:off x="870675" y="824765"/>
            <a:ext cx="4579357" cy="4775186"/>
          </a:xfrm>
        </p:spPr>
      </p:pic>
      <p:sp>
        <p:nvSpPr>
          <p:cNvPr id="17" name="TextBox 16">
            <a:extLst>
              <a:ext uri="{FF2B5EF4-FFF2-40B4-BE49-F238E27FC236}">
                <a16:creationId xmlns:a16="http://schemas.microsoft.com/office/drawing/2014/main" id="{A9DD17A6-B29D-8440-B86B-B0BF32B66E1E}"/>
              </a:ext>
            </a:extLst>
          </p:cNvPr>
          <p:cNvSpPr txBox="1"/>
          <p:nvPr/>
        </p:nvSpPr>
        <p:spPr>
          <a:xfrm>
            <a:off x="5794744" y="1754372"/>
            <a:ext cx="0" cy="0"/>
          </a:xfrm>
          <a:prstGeom prst="rect">
            <a:avLst/>
          </a:prstGeom>
          <a:noFill/>
        </p:spPr>
        <p:txBody>
          <a:bodyPr wrap="none" rtlCol="0">
            <a:noAutofit/>
          </a:bodyPr>
          <a:lstStyle/>
          <a:p>
            <a:pPr algn="l">
              <a:spcBef>
                <a:spcPts val="300"/>
              </a:spcBef>
            </a:pPr>
            <a:endParaRPr lang="en-US" sz="1600"/>
          </a:p>
        </p:txBody>
      </p:sp>
      <p:sp>
        <p:nvSpPr>
          <p:cNvPr id="19" name="Content Placeholder 2">
            <a:extLst>
              <a:ext uri="{FF2B5EF4-FFF2-40B4-BE49-F238E27FC236}">
                <a16:creationId xmlns:a16="http://schemas.microsoft.com/office/drawing/2014/main" id="{A3461BCA-CDF1-554E-2D02-1A9C95BBCBFF}"/>
              </a:ext>
            </a:extLst>
          </p:cNvPr>
          <p:cNvSpPr txBox="1">
            <a:spLocks/>
          </p:cNvSpPr>
          <p:nvPr/>
        </p:nvSpPr>
        <p:spPr>
          <a:xfrm>
            <a:off x="870674" y="5774211"/>
            <a:ext cx="4579357" cy="79203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600"/>
              </a:spcAft>
              <a:buFont typeface="Arial" panose="020B0604020202020204" pitchFamily="34" charset="0"/>
              <a:buChar char="•"/>
              <a:defRPr sz="1800" b="0" kern="1200">
                <a:solidFill>
                  <a:schemeClr val="tx1"/>
                </a:solidFill>
                <a:latin typeface="+mn-lt"/>
                <a:ea typeface="+mn-ea"/>
                <a:cs typeface="+mn-cs"/>
              </a:defRPr>
            </a:lvl1pPr>
            <a:lvl2pPr marL="51752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2pPr>
            <a:lvl3pPr marL="800100"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3pPr>
            <a:lvl4pPr marL="1084263"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4pPr>
            <a:lvl5pPr marL="137477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CA" sz="1400"/>
              <a:t>Proportion of our experiments that are in RoR</a:t>
            </a:r>
            <a:r>
              <a:rPr lang="en-CA" sz="1400" baseline="-25000"/>
              <a:t>0.5</a:t>
            </a:r>
          </a:p>
        </p:txBody>
      </p:sp>
    </p:spTree>
    <p:extLst>
      <p:ext uri="{BB962C8B-B14F-4D97-AF65-F5344CB8AC3E}">
        <p14:creationId xmlns:p14="http://schemas.microsoft.com/office/powerpoint/2010/main" val="30151675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FCFF-8FAF-5558-9662-AC213D685A0F}"/>
              </a:ext>
            </a:extLst>
          </p:cNvPr>
          <p:cNvSpPr>
            <a:spLocks noGrp="1"/>
          </p:cNvSpPr>
          <p:nvPr>
            <p:ph type="title"/>
          </p:nvPr>
        </p:nvSpPr>
        <p:spPr/>
        <p:txBody>
          <a:bodyPr/>
          <a:lstStyle/>
          <a:p>
            <a:r>
              <a:rPr lang="en-CA" dirty="0"/>
              <a:t>Takeaways from these results</a:t>
            </a:r>
          </a:p>
        </p:txBody>
      </p:sp>
      <p:sp>
        <p:nvSpPr>
          <p:cNvPr id="6" name="Content Placeholder 5">
            <a:extLst>
              <a:ext uri="{FF2B5EF4-FFF2-40B4-BE49-F238E27FC236}">
                <a16:creationId xmlns:a16="http://schemas.microsoft.com/office/drawing/2014/main" id="{B73134F6-B57F-B766-6A6C-16BD6685CEB6}"/>
              </a:ext>
            </a:extLst>
          </p:cNvPr>
          <p:cNvSpPr>
            <a:spLocks noGrp="1"/>
          </p:cNvSpPr>
          <p:nvPr>
            <p:ph idx="1"/>
          </p:nvPr>
        </p:nvSpPr>
        <p:spPr>
          <a:xfrm>
            <a:off x="569847" y="4073881"/>
            <a:ext cx="3647956" cy="402586"/>
          </a:xfrm>
        </p:spPr>
        <p:txBody>
          <a:bodyPr/>
          <a:lstStyle/>
          <a:p>
            <a:pPr marL="0" indent="0">
              <a:buNone/>
            </a:pPr>
            <a:r>
              <a:rPr lang="en-CA" b="1"/>
              <a:t>Practical recommendations:</a:t>
            </a:r>
          </a:p>
        </p:txBody>
      </p:sp>
      <p:sp>
        <p:nvSpPr>
          <p:cNvPr id="8" name="TextBox 7">
            <a:extLst>
              <a:ext uri="{FF2B5EF4-FFF2-40B4-BE49-F238E27FC236}">
                <a16:creationId xmlns:a16="http://schemas.microsoft.com/office/drawing/2014/main" id="{F5CA5378-71F8-37B6-322B-DD9C41FE63BF}"/>
              </a:ext>
            </a:extLst>
          </p:cNvPr>
          <p:cNvSpPr txBox="1"/>
          <p:nvPr/>
        </p:nvSpPr>
        <p:spPr>
          <a:xfrm>
            <a:off x="569846" y="1265960"/>
            <a:ext cx="6402725" cy="2449780"/>
          </a:xfrm>
          <a:prstGeom prst="rect">
            <a:avLst/>
          </a:prstGeom>
          <a:noFill/>
        </p:spPr>
        <p:txBody>
          <a:bodyPr wrap="square" rtlCol="0">
            <a:noAutofit/>
          </a:bodyPr>
          <a:lstStyle/>
          <a:p>
            <a:pPr algn="l">
              <a:spcBef>
                <a:spcPts val="300"/>
              </a:spcBef>
            </a:pPr>
            <a:r>
              <a:rPr lang="en-CA" sz="1800" b="1" dirty="0"/>
              <a:t>Common benchmarks:</a:t>
            </a:r>
          </a:p>
          <a:p>
            <a:pPr algn="l">
              <a:spcBef>
                <a:spcPts val="300"/>
              </a:spcBef>
            </a:pPr>
            <a:endParaRPr lang="en-CA" sz="400" dirty="0"/>
          </a:p>
          <a:p>
            <a:pPr marL="285750" indent="-285750" algn="l">
              <a:spcBef>
                <a:spcPts val="300"/>
              </a:spcBef>
              <a:buFont typeface="Arial" panose="020B0604020202020204" pitchFamily="34" charset="0"/>
              <a:buChar char="•"/>
            </a:pPr>
            <a:r>
              <a:rPr lang="en-CA" sz="1600" dirty="0"/>
              <a:t>Most push scoring rules way out of their region of reliability</a:t>
            </a:r>
          </a:p>
          <a:p>
            <a:pPr marL="285750" indent="-285750" algn="l">
              <a:spcBef>
                <a:spcPts val="300"/>
              </a:spcBef>
              <a:buFont typeface="Arial" panose="020B0604020202020204" pitchFamily="34" charset="0"/>
              <a:buChar char="•"/>
            </a:pPr>
            <a:r>
              <a:rPr lang="en-CA" sz="1600" dirty="0"/>
              <a:t>Examples:</a:t>
            </a:r>
          </a:p>
          <a:p>
            <a:pPr marL="742790" lvl="1" indent="-285750">
              <a:spcBef>
                <a:spcPts val="300"/>
              </a:spcBef>
              <a:buFont typeface="Arial" panose="020B0604020202020204" pitchFamily="34" charset="0"/>
              <a:buChar char="•"/>
            </a:pPr>
            <a:r>
              <a:rPr lang="en-CA" sz="1600" dirty="0">
                <a:latin typeface="Courier New" panose="02070309020205020404" pitchFamily="49" charset="0"/>
                <a:cs typeface="Courier New" panose="02070309020205020404" pitchFamily="49" charset="0"/>
              </a:rPr>
              <a:t>Electricity</a:t>
            </a:r>
            <a:r>
              <a:rPr lang="en-CA" sz="1600" dirty="0"/>
              <a:t>: d = 8880</a:t>
            </a:r>
          </a:p>
          <a:p>
            <a:pPr marL="742790" lvl="1" indent="-285750">
              <a:spcBef>
                <a:spcPts val="300"/>
              </a:spcBef>
              <a:buFont typeface="Arial" panose="020B0604020202020204" pitchFamily="34" charset="0"/>
              <a:buChar char="•"/>
            </a:pPr>
            <a:r>
              <a:rPr lang="en-CA" sz="1600" dirty="0">
                <a:latin typeface="Courier New" panose="02070309020205020404" pitchFamily="49" charset="0"/>
                <a:cs typeface="Courier New" panose="02070309020205020404" pitchFamily="49" charset="0"/>
              </a:rPr>
              <a:t>Taxi</a:t>
            </a:r>
            <a:r>
              <a:rPr lang="en-CA" sz="1600" dirty="0"/>
              <a:t>: d = 29136</a:t>
            </a:r>
          </a:p>
          <a:p>
            <a:pPr marL="742790" lvl="1" indent="-285750">
              <a:spcBef>
                <a:spcPts val="300"/>
              </a:spcBef>
              <a:buFont typeface="Arial" panose="020B0604020202020204" pitchFamily="34" charset="0"/>
              <a:buChar char="•"/>
            </a:pPr>
            <a:r>
              <a:rPr lang="en-CA" sz="1600" dirty="0">
                <a:latin typeface="Courier New" panose="02070309020205020404" pitchFamily="49" charset="0"/>
                <a:cs typeface="Courier New" panose="02070309020205020404" pitchFamily="49" charset="0"/>
              </a:rPr>
              <a:t>Traffic</a:t>
            </a:r>
            <a:r>
              <a:rPr lang="en-CA" sz="1600" dirty="0"/>
              <a:t>: d = 23112</a:t>
            </a:r>
          </a:p>
          <a:p>
            <a:pPr marL="742790" lvl="1" indent="-285750">
              <a:spcBef>
                <a:spcPts val="300"/>
              </a:spcBef>
              <a:buFont typeface="Arial" panose="020B0604020202020204" pitchFamily="34" charset="0"/>
              <a:buChar char="•"/>
            </a:pPr>
            <a:r>
              <a:rPr lang="en-CA" sz="1600" dirty="0">
                <a:latin typeface="Courier New" panose="02070309020205020404" pitchFamily="49" charset="0"/>
                <a:cs typeface="Courier New" panose="02070309020205020404" pitchFamily="49" charset="0"/>
              </a:rPr>
              <a:t>Wikipedia</a:t>
            </a:r>
            <a:r>
              <a:rPr lang="en-CA" sz="1600" dirty="0"/>
              <a:t>: d = 60000</a:t>
            </a:r>
          </a:p>
        </p:txBody>
      </p:sp>
      <p:grpSp>
        <p:nvGrpSpPr>
          <p:cNvPr id="22" name="Group 21">
            <a:extLst>
              <a:ext uri="{FF2B5EF4-FFF2-40B4-BE49-F238E27FC236}">
                <a16:creationId xmlns:a16="http://schemas.microsoft.com/office/drawing/2014/main" id="{DFB86568-EC96-A6A0-BF73-1FB7CF3CB995}"/>
              </a:ext>
            </a:extLst>
          </p:cNvPr>
          <p:cNvGrpSpPr/>
          <p:nvPr/>
        </p:nvGrpSpPr>
        <p:grpSpPr>
          <a:xfrm>
            <a:off x="7235575" y="1265960"/>
            <a:ext cx="3868237" cy="2992902"/>
            <a:chOff x="7456575" y="1177804"/>
            <a:chExt cx="3868237" cy="2992902"/>
          </a:xfrm>
        </p:grpSpPr>
        <p:pic>
          <p:nvPicPr>
            <p:cNvPr id="5" name="Content Placeholder 4">
              <a:extLst>
                <a:ext uri="{FF2B5EF4-FFF2-40B4-BE49-F238E27FC236}">
                  <a16:creationId xmlns:a16="http://schemas.microsoft.com/office/drawing/2014/main" id="{1177EC88-CBDC-8143-31B7-A30351761CC1}"/>
                </a:ext>
              </a:extLst>
            </p:cNvPr>
            <p:cNvPicPr>
              <a:picLocks noChangeAspect="1"/>
            </p:cNvPicPr>
            <p:nvPr/>
          </p:nvPicPr>
          <p:blipFill rotWithShape="1">
            <a:blip r:embed="rId4"/>
            <a:srcRect l="5159" r="67395" b="20832"/>
            <a:stretch/>
          </p:blipFill>
          <p:spPr>
            <a:xfrm>
              <a:off x="7525510" y="1323662"/>
              <a:ext cx="2543488" cy="2633378"/>
            </a:xfrm>
            <a:prstGeom prst="rect">
              <a:avLst/>
            </a:prstGeom>
          </p:spPr>
        </p:pic>
        <p:pic>
          <p:nvPicPr>
            <p:cNvPr id="7" name="Content Placeholder 4">
              <a:extLst>
                <a:ext uri="{FF2B5EF4-FFF2-40B4-BE49-F238E27FC236}">
                  <a16:creationId xmlns:a16="http://schemas.microsoft.com/office/drawing/2014/main" id="{D4DE73AA-8240-4DD5-558D-82BD3257AD51}"/>
                </a:ext>
              </a:extLst>
            </p:cNvPr>
            <p:cNvPicPr>
              <a:picLocks noChangeAspect="1"/>
            </p:cNvPicPr>
            <p:nvPr/>
          </p:nvPicPr>
          <p:blipFill rotWithShape="1">
            <a:blip r:embed="rId4"/>
            <a:srcRect l="80505" t="-4196" r="6079" b="25028"/>
            <a:stretch/>
          </p:blipFill>
          <p:spPr>
            <a:xfrm>
              <a:off x="10081524" y="1177804"/>
              <a:ext cx="1243288" cy="2633378"/>
            </a:xfrm>
            <a:prstGeom prst="rect">
              <a:avLst/>
            </a:prstGeom>
          </p:spPr>
        </p:pic>
        <p:sp>
          <p:nvSpPr>
            <p:cNvPr id="9" name="TextBox 8">
              <a:extLst>
                <a:ext uri="{FF2B5EF4-FFF2-40B4-BE49-F238E27FC236}">
                  <a16:creationId xmlns:a16="http://schemas.microsoft.com/office/drawing/2014/main" id="{A35A19E7-E6A2-F68E-3249-2A0C9266D8E2}"/>
                </a:ext>
              </a:extLst>
            </p:cNvPr>
            <p:cNvSpPr txBox="1"/>
            <p:nvPr/>
          </p:nvSpPr>
          <p:spPr>
            <a:xfrm>
              <a:off x="9632515" y="3845029"/>
              <a:ext cx="663879" cy="325677"/>
            </a:xfrm>
            <a:prstGeom prst="rect">
              <a:avLst/>
            </a:prstGeom>
            <a:noFill/>
          </p:spPr>
          <p:txBody>
            <a:bodyPr wrap="none" rtlCol="0" anchor="ctr">
              <a:noAutofit/>
            </a:bodyPr>
            <a:lstStyle/>
            <a:p>
              <a:pPr algn="ctr">
                <a:spcBef>
                  <a:spcPts val="300"/>
                </a:spcBef>
              </a:pPr>
              <a:r>
                <a:rPr lang="en-CA" sz="1200"/>
                <a:t>4096</a:t>
              </a:r>
            </a:p>
          </p:txBody>
        </p:sp>
        <p:cxnSp>
          <p:nvCxnSpPr>
            <p:cNvPr id="11" name="Straight Arrow Connector 10">
              <a:extLst>
                <a:ext uri="{FF2B5EF4-FFF2-40B4-BE49-F238E27FC236}">
                  <a16:creationId xmlns:a16="http://schemas.microsoft.com/office/drawing/2014/main" id="{0C45449D-12F8-4E0C-D212-063ED6324BED}"/>
                </a:ext>
              </a:extLst>
            </p:cNvPr>
            <p:cNvCxnSpPr>
              <a:cxnSpLocks/>
            </p:cNvCxnSpPr>
            <p:nvPr/>
          </p:nvCxnSpPr>
          <p:spPr>
            <a:xfrm flipH="1" flipV="1">
              <a:off x="9964454" y="3775780"/>
              <a:ext cx="1" cy="1361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415AC7-131F-A9F6-1FED-9FE50587509F}"/>
                </a:ext>
              </a:extLst>
            </p:cNvPr>
            <p:cNvSpPr txBox="1"/>
            <p:nvPr/>
          </p:nvSpPr>
          <p:spPr>
            <a:xfrm>
              <a:off x="7456575" y="1177804"/>
              <a:ext cx="663879" cy="201817"/>
            </a:xfrm>
            <a:prstGeom prst="rect">
              <a:avLst/>
            </a:prstGeom>
            <a:noFill/>
          </p:spPr>
          <p:txBody>
            <a:bodyPr wrap="none" rtlCol="0" anchor="ctr">
              <a:noAutofit/>
            </a:bodyPr>
            <a:lstStyle/>
            <a:p>
              <a:pPr algn="ctr">
                <a:spcBef>
                  <a:spcPts val="300"/>
                </a:spcBef>
              </a:pPr>
              <a:r>
                <a:rPr lang="en-CA" sz="1200"/>
                <a:t>16384</a:t>
              </a:r>
            </a:p>
          </p:txBody>
        </p:sp>
        <p:cxnSp>
          <p:nvCxnSpPr>
            <p:cNvPr id="14" name="Straight Arrow Connector 13">
              <a:extLst>
                <a:ext uri="{FF2B5EF4-FFF2-40B4-BE49-F238E27FC236}">
                  <a16:creationId xmlns:a16="http://schemas.microsoft.com/office/drawing/2014/main" id="{948D1006-942E-6E72-B603-0C52982A82E5}"/>
                </a:ext>
              </a:extLst>
            </p:cNvPr>
            <p:cNvCxnSpPr>
              <a:cxnSpLocks/>
              <a:stCxn id="13" idx="2"/>
            </p:cNvCxnSpPr>
            <p:nvPr/>
          </p:nvCxnSpPr>
          <p:spPr>
            <a:xfrm>
              <a:off x="7788515" y="1379621"/>
              <a:ext cx="0" cy="1458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Left Bracket 22">
            <a:extLst>
              <a:ext uri="{FF2B5EF4-FFF2-40B4-BE49-F238E27FC236}">
                <a16:creationId xmlns:a16="http://schemas.microsoft.com/office/drawing/2014/main" id="{3FE48056-B5FD-F656-1F3B-39C002A10548}"/>
              </a:ext>
            </a:extLst>
          </p:cNvPr>
          <p:cNvSpPr/>
          <p:nvPr/>
        </p:nvSpPr>
        <p:spPr>
          <a:xfrm rot="10800000">
            <a:off x="3897499" y="2129394"/>
            <a:ext cx="80734" cy="115627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7" name="Group 26">
            <a:extLst>
              <a:ext uri="{FF2B5EF4-FFF2-40B4-BE49-F238E27FC236}">
                <a16:creationId xmlns:a16="http://schemas.microsoft.com/office/drawing/2014/main" id="{02E5CE69-5636-BD5F-80C6-E4FE0F2A12AF}"/>
              </a:ext>
            </a:extLst>
          </p:cNvPr>
          <p:cNvGrpSpPr/>
          <p:nvPr/>
        </p:nvGrpSpPr>
        <p:grpSpPr>
          <a:xfrm>
            <a:off x="4191429" y="2329754"/>
            <a:ext cx="1747874" cy="755558"/>
            <a:chOff x="4143929" y="2509801"/>
            <a:chExt cx="1747874" cy="755558"/>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358CCB-178E-D11A-7070-CE4841A25F5B}"/>
                    </a:ext>
                  </a:extLst>
                </p:cNvPr>
                <p:cNvSpPr txBox="1"/>
                <p:nvPr/>
              </p:nvSpPr>
              <p:spPr>
                <a:xfrm>
                  <a:off x="4143929" y="2509801"/>
                  <a:ext cx="1747874" cy="316526"/>
                </a:xfrm>
                <a:prstGeom prst="rect">
                  <a:avLst/>
                </a:prstGeom>
                <a:noFill/>
              </p:spPr>
              <p:txBody>
                <a:bodyPr wrap="square" rtlCol="0">
                  <a:noAutofit/>
                </a:bodyPr>
                <a:lstStyle/>
                <a:p>
                  <a:pPr algn="l">
                    <a:spcBef>
                      <a:spcPts val="300"/>
                    </a:spcBef>
                  </a:pPr>
                  <a:r>
                    <a:rPr lang="en-CA" sz="1600"/>
                    <a:t>m </a:t>
                  </a:r>
                  <a14:m>
                    <m:oMath xmlns:m="http://schemas.openxmlformats.org/officeDocument/2006/math">
                      <m:r>
                        <a:rPr lang="en-CA" sz="160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[100, 1000]</m:t>
                      </m:r>
                    </m:oMath>
                  </a14:m>
                  <a:endParaRPr lang="en-CA" sz="1600"/>
                </a:p>
              </p:txBody>
            </p:sp>
          </mc:Choice>
          <mc:Fallback xmlns="">
            <p:sp>
              <p:nvSpPr>
                <p:cNvPr id="12" name="TextBox 11">
                  <a:extLst>
                    <a:ext uri="{FF2B5EF4-FFF2-40B4-BE49-F238E27FC236}">
                      <a16:creationId xmlns:a16="http://schemas.microsoft.com/office/drawing/2014/main" id="{25358CCB-178E-D11A-7070-CE4841A25F5B}"/>
                    </a:ext>
                  </a:extLst>
                </p:cNvPr>
                <p:cNvSpPr txBox="1">
                  <a:spLocks noRot="1" noChangeAspect="1" noMove="1" noResize="1" noEditPoints="1" noAdjustHandles="1" noChangeArrowheads="1" noChangeShapeType="1" noTextEdit="1"/>
                </p:cNvSpPr>
                <p:nvPr/>
              </p:nvSpPr>
              <p:spPr>
                <a:xfrm>
                  <a:off x="4143929" y="2509801"/>
                  <a:ext cx="1747874" cy="316526"/>
                </a:xfrm>
                <a:prstGeom prst="rect">
                  <a:avLst/>
                </a:prstGeom>
                <a:blipFill>
                  <a:blip r:embed="rId5"/>
                  <a:stretch>
                    <a:fillRect l="-2098" t="-5769"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9DFDC77-2CF4-54BA-56DD-F2ED8DAC3A94}"/>
                    </a:ext>
                  </a:extLst>
                </p:cNvPr>
                <p:cNvSpPr txBox="1"/>
                <p:nvPr/>
              </p:nvSpPr>
              <p:spPr>
                <a:xfrm>
                  <a:off x="4143929" y="2948833"/>
                  <a:ext cx="1747874" cy="316526"/>
                </a:xfrm>
                <a:prstGeom prst="rect">
                  <a:avLst/>
                </a:prstGeom>
                <a:noFill/>
              </p:spPr>
              <p:txBody>
                <a:bodyPr wrap="square" rtlCol="0">
                  <a:noAutofit/>
                </a:bodyPr>
                <a:lstStyle/>
                <a:p>
                  <a:pPr algn="l">
                    <a:spcBef>
                      <a:spcPts val="300"/>
                    </a:spcBef>
                  </a:pPr>
                  <a:r>
                    <a:rPr lang="en-CA" sz="1600"/>
                    <a:t>n </a:t>
                  </a:r>
                  <a14:m>
                    <m:oMath xmlns:m="http://schemas.openxmlformats.org/officeDocument/2006/math">
                      <m:r>
                        <a:rPr lang="en-CA" sz="160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[5, 7]</m:t>
                      </m:r>
                    </m:oMath>
                  </a14:m>
                  <a:endParaRPr lang="en-CA" sz="1600"/>
                </a:p>
              </p:txBody>
            </p:sp>
          </mc:Choice>
          <mc:Fallback xmlns="">
            <p:sp>
              <p:nvSpPr>
                <p:cNvPr id="26" name="TextBox 25">
                  <a:extLst>
                    <a:ext uri="{FF2B5EF4-FFF2-40B4-BE49-F238E27FC236}">
                      <a16:creationId xmlns:a16="http://schemas.microsoft.com/office/drawing/2014/main" id="{F9DFDC77-2CF4-54BA-56DD-F2ED8DAC3A94}"/>
                    </a:ext>
                  </a:extLst>
                </p:cNvPr>
                <p:cNvSpPr txBox="1">
                  <a:spLocks noRot="1" noChangeAspect="1" noMove="1" noResize="1" noEditPoints="1" noAdjustHandles="1" noChangeArrowheads="1" noChangeShapeType="1" noTextEdit="1"/>
                </p:cNvSpPr>
                <p:nvPr/>
              </p:nvSpPr>
              <p:spPr>
                <a:xfrm>
                  <a:off x="4143929" y="2948833"/>
                  <a:ext cx="1747874" cy="316526"/>
                </a:xfrm>
                <a:prstGeom prst="rect">
                  <a:avLst/>
                </a:prstGeom>
                <a:blipFill>
                  <a:blip r:embed="rId6"/>
                  <a:stretch>
                    <a:fillRect l="-2098" t="-5769" b="-30769"/>
                  </a:stretch>
                </a:blipFill>
              </p:spPr>
              <p:txBody>
                <a:bodyPr/>
                <a:lstStyle/>
                <a:p>
                  <a:r>
                    <a:rPr lang="en-US">
                      <a:noFill/>
                    </a:rPr>
                    <a:t> </a:t>
                  </a:r>
                </a:p>
              </p:txBody>
            </p:sp>
          </mc:Fallback>
        </mc:AlternateContent>
      </p:grpSp>
      <p:sp>
        <p:nvSpPr>
          <p:cNvPr id="28" name="TextBox 27">
            <a:extLst>
              <a:ext uri="{FF2B5EF4-FFF2-40B4-BE49-F238E27FC236}">
                <a16:creationId xmlns:a16="http://schemas.microsoft.com/office/drawing/2014/main" id="{F2C470C2-53D9-562B-82A0-0636E97A1CAD}"/>
              </a:ext>
            </a:extLst>
          </p:cNvPr>
          <p:cNvSpPr txBox="1"/>
          <p:nvPr/>
        </p:nvSpPr>
        <p:spPr>
          <a:xfrm>
            <a:off x="5762346" y="2582649"/>
            <a:ext cx="581311" cy="447636"/>
          </a:xfrm>
          <a:prstGeom prst="rect">
            <a:avLst/>
          </a:prstGeom>
          <a:noFill/>
        </p:spPr>
        <p:txBody>
          <a:bodyPr wrap="none" rtlCol="0">
            <a:noAutofit/>
          </a:bodyPr>
          <a:lstStyle/>
          <a:p>
            <a:pPr algn="l">
              <a:spcBef>
                <a:spcPts val="300"/>
              </a:spcBef>
            </a:pPr>
            <a:r>
              <a:rPr lang="en-CA" sz="3200"/>
              <a:t>⚠️</a:t>
            </a:r>
          </a:p>
        </p:txBody>
      </p:sp>
      <p:sp>
        <p:nvSpPr>
          <p:cNvPr id="3" name="TextBox 2">
            <a:extLst>
              <a:ext uri="{FF2B5EF4-FFF2-40B4-BE49-F238E27FC236}">
                <a16:creationId xmlns:a16="http://schemas.microsoft.com/office/drawing/2014/main" id="{A3AE2A95-E31B-1E1C-773F-136D8C683491}"/>
              </a:ext>
            </a:extLst>
          </p:cNvPr>
          <p:cNvSpPr txBox="1"/>
          <p:nvPr/>
        </p:nvSpPr>
        <p:spPr>
          <a:xfrm>
            <a:off x="685800" y="4449335"/>
            <a:ext cx="10369550" cy="1619250"/>
          </a:xfrm>
          <a:prstGeom prst="rect">
            <a:avLst/>
          </a:prstGeom>
          <a:noFill/>
        </p:spPr>
        <p:txBody>
          <a:bodyPr wrap="square" rtlCol="0">
            <a:noAutofit/>
          </a:bodyPr>
          <a:lstStyle/>
          <a:p>
            <a:pPr marL="285750" indent="-285750" algn="l">
              <a:lnSpc>
                <a:spcPts val="2500"/>
              </a:lnSpc>
              <a:spcBef>
                <a:spcPts val="300"/>
              </a:spcBef>
              <a:buFont typeface="Arial" panose="020B0604020202020204" pitchFamily="34" charset="0"/>
              <a:buChar char="•"/>
            </a:pPr>
            <a:r>
              <a:rPr lang="en-CA" sz="1600" dirty="0"/>
              <a:t>Use the negative-log likelihood for scoring when possible</a:t>
            </a:r>
          </a:p>
          <a:p>
            <a:pPr marL="285750" indent="-285750" algn="l">
              <a:lnSpc>
                <a:spcPts val="2500"/>
              </a:lnSpc>
              <a:spcBef>
                <a:spcPts val="300"/>
              </a:spcBef>
              <a:buFont typeface="Arial" panose="020B0604020202020204" pitchFamily="34" charset="0"/>
              <a:buChar char="•"/>
            </a:pPr>
            <a:r>
              <a:rPr lang="en-CA" sz="1600" dirty="0"/>
              <a:t>If a scoring rule fails for some (d, m, n), proceed with caution</a:t>
            </a:r>
          </a:p>
          <a:p>
            <a:pPr marL="285750" indent="-285750" algn="l">
              <a:lnSpc>
                <a:spcPts val="2500"/>
              </a:lnSpc>
              <a:spcBef>
                <a:spcPts val="300"/>
              </a:spcBef>
              <a:buFont typeface="Arial" panose="020B0604020202020204" pitchFamily="34" charset="0"/>
              <a:buChar char="•"/>
            </a:pPr>
            <a:r>
              <a:rPr lang="en-CA" sz="1600" dirty="0"/>
              <a:t>Do not assume that combinations of scoring rules will work better than a single one</a:t>
            </a:r>
          </a:p>
          <a:p>
            <a:pPr marL="285750" indent="-285750" algn="l">
              <a:lnSpc>
                <a:spcPts val="2500"/>
              </a:lnSpc>
              <a:spcBef>
                <a:spcPts val="300"/>
              </a:spcBef>
              <a:buFont typeface="Arial" panose="020B0604020202020204" pitchFamily="34" charset="0"/>
              <a:buChar char="•"/>
            </a:pPr>
            <a:r>
              <a:rPr lang="en-CA" sz="1600" dirty="0"/>
              <a:t>Use as many rolling windows (n) and forecast samples (m) as possible </a:t>
            </a:r>
          </a:p>
        </p:txBody>
      </p:sp>
    </p:spTree>
    <p:extLst>
      <p:ext uri="{BB962C8B-B14F-4D97-AF65-F5344CB8AC3E}">
        <p14:creationId xmlns:p14="http://schemas.microsoft.com/office/powerpoint/2010/main" val="5468756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DF479EE-F58C-71D2-1C8F-E6724A91BA06}"/>
              </a:ext>
            </a:extLst>
          </p:cNvPr>
          <p:cNvSpPr txBox="1"/>
          <p:nvPr/>
        </p:nvSpPr>
        <p:spPr>
          <a:xfrm>
            <a:off x="8186057" y="624114"/>
            <a:ext cx="0" cy="0"/>
          </a:xfrm>
          <a:prstGeom prst="rect">
            <a:avLst/>
          </a:prstGeom>
          <a:noFill/>
        </p:spPr>
        <p:txBody>
          <a:bodyPr wrap="none" rtlCol="0">
            <a:noAutofit/>
          </a:bodyPr>
          <a:lstStyle/>
          <a:p>
            <a:pPr algn="l">
              <a:spcBef>
                <a:spcPts val="300"/>
              </a:spcBef>
            </a:pPr>
            <a:endParaRPr lang="en-US" sz="1600"/>
          </a:p>
        </p:txBody>
      </p:sp>
      <p:sp>
        <p:nvSpPr>
          <p:cNvPr id="17" name="TextBox 16">
            <a:extLst>
              <a:ext uri="{FF2B5EF4-FFF2-40B4-BE49-F238E27FC236}">
                <a16:creationId xmlns:a16="http://schemas.microsoft.com/office/drawing/2014/main" id="{735E3D47-1AFB-B55C-8066-CA7BA102B580}"/>
              </a:ext>
            </a:extLst>
          </p:cNvPr>
          <p:cNvSpPr txBox="1"/>
          <p:nvPr/>
        </p:nvSpPr>
        <p:spPr>
          <a:xfrm>
            <a:off x="9985829" y="928914"/>
            <a:ext cx="0" cy="0"/>
          </a:xfrm>
          <a:prstGeom prst="rect">
            <a:avLst/>
          </a:prstGeom>
          <a:noFill/>
        </p:spPr>
        <p:txBody>
          <a:bodyPr wrap="none" rtlCol="0">
            <a:noAutofit/>
          </a:bodyPr>
          <a:lstStyle/>
          <a:p>
            <a:pPr algn="l">
              <a:spcBef>
                <a:spcPts val="300"/>
              </a:spcBef>
            </a:pPr>
            <a:endParaRPr lang="en-US" sz="1600"/>
          </a:p>
        </p:txBody>
      </p:sp>
      <p:sp>
        <p:nvSpPr>
          <p:cNvPr id="18" name="TextBox 17">
            <a:extLst>
              <a:ext uri="{FF2B5EF4-FFF2-40B4-BE49-F238E27FC236}">
                <a16:creationId xmlns:a16="http://schemas.microsoft.com/office/drawing/2014/main" id="{4C0A6DA2-7B74-074D-7D30-BF9EB36FD42F}"/>
              </a:ext>
            </a:extLst>
          </p:cNvPr>
          <p:cNvSpPr txBox="1"/>
          <p:nvPr/>
        </p:nvSpPr>
        <p:spPr>
          <a:xfrm>
            <a:off x="524107" y="2540780"/>
            <a:ext cx="8831766" cy="2008918"/>
          </a:xfrm>
          <a:prstGeom prst="rect">
            <a:avLst/>
          </a:prstGeom>
          <a:noFill/>
        </p:spPr>
        <p:txBody>
          <a:bodyPr wrap="none" rtlCol="0">
            <a:noAutofit/>
          </a:bodyPr>
          <a:lstStyle/>
          <a:p>
            <a:pPr algn="l">
              <a:spcBef>
                <a:spcPts val="300"/>
              </a:spcBef>
            </a:pPr>
            <a:r>
              <a:rPr lang="en-US" sz="4400" b="1" dirty="0">
                <a:solidFill>
                  <a:schemeClr val="bg1"/>
                </a:solidFill>
              </a:rPr>
              <a:t>Thank you!</a:t>
            </a:r>
          </a:p>
          <a:p>
            <a:pPr algn="l">
              <a:spcBef>
                <a:spcPts val="300"/>
              </a:spcBef>
            </a:pPr>
            <a:r>
              <a:rPr lang="en-US" sz="2400" dirty="0">
                <a:solidFill>
                  <a:schemeClr val="bg1"/>
                </a:solidFill>
              </a:rPr>
              <a:t>Please come by our poster!</a:t>
            </a:r>
          </a:p>
          <a:p>
            <a:pPr algn="l">
              <a:spcBef>
                <a:spcPts val="300"/>
              </a:spcBef>
            </a:pPr>
            <a:endParaRPr lang="en-US" sz="2400" dirty="0">
              <a:solidFill>
                <a:schemeClr val="bg1"/>
              </a:solidFill>
            </a:endParaRPr>
          </a:p>
          <a:p>
            <a:pPr>
              <a:spcBef>
                <a:spcPts val="300"/>
              </a:spcBef>
            </a:pPr>
            <a:r>
              <a:rPr lang="en-US" sz="2000" dirty="0">
                <a:solidFill>
                  <a:schemeClr val="bg1"/>
                </a:solidFill>
              </a:rPr>
              <a:t>Poster session 6, Thursday 27 Jul 1:30 p.m. — 3 p.m.</a:t>
            </a:r>
          </a:p>
        </p:txBody>
      </p:sp>
    </p:spTree>
    <p:extLst>
      <p:ext uri="{BB962C8B-B14F-4D97-AF65-F5344CB8AC3E}">
        <p14:creationId xmlns:p14="http://schemas.microsoft.com/office/powerpoint/2010/main" val="6618841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ServiceNow 2021">
      <a:dk1>
        <a:srgbClr val="000000"/>
      </a:dk1>
      <a:lt1>
        <a:srgbClr val="FFFFFF"/>
      </a:lt1>
      <a:dk2>
        <a:srgbClr val="032D42"/>
      </a:dk2>
      <a:lt2>
        <a:srgbClr val="FFFFFF"/>
      </a:lt2>
      <a:accent1>
        <a:srgbClr val="86ED78"/>
      </a:accent1>
      <a:accent2>
        <a:srgbClr val="009156"/>
      </a:accent2>
      <a:accent3>
        <a:srgbClr val="5274FF"/>
      </a:accent3>
      <a:accent4>
        <a:srgbClr val="24C2CE"/>
      </a:accent4>
      <a:accent5>
        <a:srgbClr val="FC7786"/>
      </a:accent5>
      <a:accent6>
        <a:srgbClr val="FFDE1D"/>
      </a:accent6>
      <a:hlink>
        <a:srgbClr val="009156"/>
      </a:hlink>
      <a:folHlink>
        <a:srgbClr val="4F4F4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spcBef>
            <a:spcPts val="300"/>
          </a:spcBef>
          <a:defRPr sz="1600" dirty="0" smtClean="0"/>
        </a:defPPr>
      </a:lstStyle>
    </a:txDef>
  </a:objectDefaults>
  <a:extraClrSchemeLst/>
  <a:extLst>
    <a:ext uri="{05A4C25C-085E-4340-85A3-A5531E510DB2}">
      <thm15:themeFamily xmlns:thm15="http://schemas.microsoft.com/office/thememl/2012/main" name="CONFIDENTIAL_Corp_White_CG_121721 2" id="{2D557B1C-D7CC-5245-A044-0E9118D5AD46}" vid="{93B34CF6-048E-9546-B375-A76F0F3F6E95}"/>
    </a:ext>
  </a:extLst>
</a:theme>
</file>

<file path=ppt/theme/theme2.xml><?xml version="1.0" encoding="utf-8"?>
<a:theme xmlns:a="http://schemas.openxmlformats.org/drawingml/2006/main" name="Office Theme">
  <a:themeElements>
    <a:clrScheme name="Custom 3">
      <a:dk1>
        <a:srgbClr val="293E40"/>
      </a:dk1>
      <a:lt1>
        <a:srgbClr val="FFFFFF"/>
      </a:lt1>
      <a:dk2>
        <a:srgbClr val="D1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68A1AF"/>
      </a:hlink>
      <a:folHlink>
        <a:srgbClr val="81B5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3">
      <a:dk1>
        <a:srgbClr val="293E40"/>
      </a:dk1>
      <a:lt1>
        <a:srgbClr val="FFFFFF"/>
      </a:lt1>
      <a:dk2>
        <a:srgbClr val="D1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68A1AF"/>
      </a:hlink>
      <a:folHlink>
        <a:srgbClr val="81B5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54399EE-C4D0-694F-8BD2-A17314825DF3}">
  <we:reference id="be13a235-7700-1110-ffca-78847a5a99ab" version="1.0.0.0" store="EXCatalog" storeType="EXCatalog"/>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Custom Design</Template>
  <TotalTime>14255</TotalTime>
  <Words>860</Words>
  <Application>Microsoft Macintosh PowerPoint</Application>
  <PresentationFormat>Custom</PresentationFormat>
  <Paragraphs>106</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Cambria Math</vt:lpstr>
      <vt:lpstr>Century Gothic</vt:lpstr>
      <vt:lpstr>Courier New</vt:lpstr>
      <vt:lpstr>Custom Design</vt:lpstr>
      <vt:lpstr>Regions of Reliability</vt:lpstr>
      <vt:lpstr>Evaluating Probabilistic Forecasts</vt:lpstr>
      <vt:lpstr>Simulated Benchmark</vt:lpstr>
      <vt:lpstr>Regions of Reliability</vt:lpstr>
      <vt:lpstr>Results Overview</vt:lpstr>
      <vt:lpstr>Takeaways from these 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Lorem ipsum dolor sit amet</dc:title>
  <dc:creator>Alexandre Drouin</dc:creator>
  <cp:lastModifiedBy>Étienne Marcotte</cp:lastModifiedBy>
  <cp:revision>26</cp:revision>
  <cp:lastPrinted>2019-06-03T22:01:18Z</cp:lastPrinted>
  <dcterms:created xsi:type="dcterms:W3CDTF">2023-04-03T15:26:35Z</dcterms:created>
  <dcterms:modified xsi:type="dcterms:W3CDTF">2023-11-07T16:44:48Z</dcterms:modified>
</cp:coreProperties>
</file>